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58" r:id="rId5"/>
    <p:sldId id="269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67B2F-60EC-4887-B327-8BC72480E65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2D66-25D1-48AE-BBC6-CB22B09EA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5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 findings and experiences from the country exercises</a:t>
            </a:r>
          </a:p>
          <a:p>
            <a:pPr lvl="1"/>
            <a:r>
              <a:rPr lang="en-US" dirty="0" err="1" smtClean="0"/>
              <a:t>ancet</a:t>
            </a:r>
            <a:r>
              <a:rPr lang="en-US" dirty="0" smtClean="0"/>
              <a:t> – so it is essential to identify proxy programmes targeting the 1000 days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2D66-25D1-48AE-BBC6-CB22B09EA3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2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micronutrient supplementation, promotion of maternal and IYCF practices and management of acute malnutrition (severe and moderate)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2D66-25D1-48AE-BBC6-CB22B09EA3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55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Examples: dietary diversification through agriculture programmes; dietary supplementation through social protection; diarrhea prevention through access to quality drinking water;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2D66-25D1-48AE-BBC6-CB22B09EA3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Examples: dietary diversification through agriculture programmes; dietary supplementation through social protection; diarrhea prevention through access to quality drinking water;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2D66-25D1-48AE-BBC6-CB22B09EA3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2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Workshop on financial tracking </a:t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Abidjan, April 27-28 2015</a:t>
            </a:r>
            <a:br>
              <a:rPr lang="en-US" sz="31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 and recommendations</a:t>
            </a:r>
            <a:b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Re-cap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19" y="990600"/>
            <a:ext cx="8229600" cy="5791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Analysis focused on national Government budgets publically available. But allocations not </a:t>
            </a:r>
            <a:r>
              <a:rPr lang="en-US" sz="1600" dirty="0"/>
              <a:t>relevant enough in </a:t>
            </a:r>
            <a:r>
              <a:rPr lang="en-US" sz="1600" dirty="0" smtClean="0"/>
              <a:t>some countries. Would rather use the expenditures</a:t>
            </a:r>
          </a:p>
          <a:p>
            <a:r>
              <a:rPr lang="en-US" sz="1600" dirty="0" smtClean="0"/>
              <a:t>Some </a:t>
            </a:r>
            <a:r>
              <a:rPr lang="en-US" sz="1600" dirty="0"/>
              <a:t>countries wanted to link investments to impact and results but difficulties to do it</a:t>
            </a:r>
          </a:p>
          <a:p>
            <a:r>
              <a:rPr lang="en-US" sz="1600" dirty="0" smtClean="0"/>
              <a:t>Did not include off-budget donor, NGO, multilateral and private funding, even if budget </a:t>
            </a:r>
            <a:r>
              <a:rPr lang="en-US" sz="1600" dirty="0"/>
              <a:t>for nutrition at National Level is very low and some countries would find useful to have access to decentralized </a:t>
            </a:r>
            <a:r>
              <a:rPr lang="en-US" sz="1600" dirty="0" smtClean="0"/>
              <a:t>budgets and </a:t>
            </a:r>
            <a:r>
              <a:rPr lang="en-US" sz="1600" dirty="0"/>
              <a:t>other </a:t>
            </a:r>
            <a:r>
              <a:rPr lang="en-US" sz="1600" dirty="0" smtClean="0"/>
              <a:t>partners’ budgets</a:t>
            </a:r>
          </a:p>
          <a:p>
            <a:r>
              <a:rPr lang="en-US" sz="1600" dirty="0" smtClean="0"/>
              <a:t>7 countries did presentations on the results from the 3-step approach and 1 (Côte d’Ivoire) presented both the 3-step approach and the national health account methodology</a:t>
            </a:r>
          </a:p>
          <a:p>
            <a:r>
              <a:rPr lang="en-US" sz="1600" dirty="0" smtClean="0"/>
              <a:t>In national budgets, difficult to identify the nutrition specific interventions as per the Lancet – which partially explain the low percentage of nutrition specific interventions in some countries</a:t>
            </a:r>
          </a:p>
          <a:p>
            <a:r>
              <a:rPr lang="en-US" sz="1600" dirty="0" smtClean="0"/>
              <a:t>Contribution of the Agricultural and Health sectors very high in most of the countries</a:t>
            </a:r>
          </a:p>
          <a:p>
            <a:r>
              <a:rPr lang="en-US" sz="1600" dirty="0" smtClean="0"/>
              <a:t>10 countries out of 11 did the weighting exercise but was challenging for both nutrition-specific and nutrition-sensitive interventions and highly varied – no standardized approach between countries. Asked for further guidance to refine it. </a:t>
            </a:r>
          </a:p>
          <a:p>
            <a:r>
              <a:rPr lang="en-US" sz="1600" dirty="0" smtClean="0"/>
              <a:t>Some </a:t>
            </a:r>
            <a:r>
              <a:rPr lang="en-US" sz="1600" dirty="0"/>
              <a:t>decisions linked to the categorization and weighting were very political and depended a lot of the context in each of the countries</a:t>
            </a:r>
          </a:p>
          <a:p>
            <a:r>
              <a:rPr lang="en-US" sz="1600" dirty="0" smtClean="0"/>
              <a:t>Using key words was sometimes simplistic and didn’t allow to identify all the relevant interventions </a:t>
            </a:r>
          </a:p>
          <a:p>
            <a:r>
              <a:rPr lang="en-US" sz="1600" dirty="0" smtClean="0"/>
              <a:t>The results of this exercise should be as accurate as possible for best use with advocacy</a:t>
            </a:r>
            <a:r>
              <a:rPr lang="en-US" sz="16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40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On nutrition-specific:</a:t>
            </a:r>
          </a:p>
          <a:p>
            <a:r>
              <a:rPr lang="en-US" sz="2000" dirty="0" smtClean="0"/>
              <a:t>Consensus </a:t>
            </a:r>
            <a:r>
              <a:rPr lang="en-US" sz="2000" dirty="0"/>
              <a:t>to use the Lancet recommendations </a:t>
            </a:r>
            <a:r>
              <a:rPr lang="en-US" sz="2000" dirty="0" smtClean="0"/>
              <a:t>to define ‘</a:t>
            </a:r>
            <a:r>
              <a:rPr lang="en-US" sz="2000" dirty="0"/>
              <a:t>nutrition-specific’ </a:t>
            </a:r>
            <a:r>
              <a:rPr lang="en-US" sz="2000" dirty="0" smtClean="0"/>
              <a:t>interventions </a:t>
            </a:r>
            <a:r>
              <a:rPr lang="en-US" sz="2000" b="1" dirty="0" smtClean="0"/>
              <a:t>but they are not exhaustive:</a:t>
            </a:r>
          </a:p>
          <a:p>
            <a:pPr lvl="1"/>
            <a:r>
              <a:rPr lang="en-US" sz="2000" dirty="0"/>
              <a:t>Consensus </a:t>
            </a:r>
            <a:r>
              <a:rPr lang="en-US" sz="2000" dirty="0" smtClean="0"/>
              <a:t>on the need to add : </a:t>
            </a:r>
            <a:r>
              <a:rPr lang="en-US" sz="2000" dirty="0"/>
              <a:t>overweight management; HIV management; adolescent nutrition (if it </a:t>
            </a:r>
            <a:r>
              <a:rPr lang="en-US" sz="2000" dirty="0" smtClean="0"/>
              <a:t>has </a:t>
            </a:r>
            <a:r>
              <a:rPr lang="en-US" sz="2000" dirty="0"/>
              <a:t>a nutritional objective as fighting anemia); folic acid and iron supplementation (difficult to find as such because included in the micronutrients package); bio-fortification; </a:t>
            </a:r>
          </a:p>
          <a:p>
            <a:pPr lvl="1"/>
            <a:r>
              <a:rPr lang="en-US" sz="2000" dirty="0" smtClean="0"/>
              <a:t>No consensus on : promotion of growth monitoring (mix of nutrition-sensitive and nutrition-specific interventions); </a:t>
            </a:r>
          </a:p>
          <a:p>
            <a:r>
              <a:rPr lang="en-US" sz="2000" dirty="0" smtClean="0"/>
              <a:t>Importance of the </a:t>
            </a:r>
            <a:r>
              <a:rPr lang="en-US" sz="2000" b="1" dirty="0" smtClean="0"/>
              <a:t>continuum of care </a:t>
            </a:r>
            <a:r>
              <a:rPr lang="en-US" sz="2000" dirty="0" smtClean="0"/>
              <a:t>targeting the 1000-days </a:t>
            </a:r>
            <a:r>
              <a:rPr lang="en-US" sz="2000" dirty="0" smtClean="0"/>
              <a:t>and </a:t>
            </a:r>
            <a:r>
              <a:rPr lang="en-US" sz="2000" dirty="0" smtClean="0"/>
              <a:t>women </a:t>
            </a:r>
            <a:r>
              <a:rPr lang="en-US" sz="2000" dirty="0"/>
              <a:t>in reproductive </a:t>
            </a:r>
            <a:r>
              <a:rPr lang="en-US" sz="2000" dirty="0" smtClean="0"/>
              <a:t>age, especially adolescent </a:t>
            </a:r>
            <a:r>
              <a:rPr lang="en-US" sz="2000" dirty="0"/>
              <a:t>girls. </a:t>
            </a:r>
            <a:endParaRPr lang="en-US" sz="2000" dirty="0" smtClean="0"/>
          </a:p>
          <a:p>
            <a:r>
              <a:rPr lang="en-US" sz="2000" dirty="0" smtClean="0"/>
              <a:t>Need more clarity on how to include budgeted costs for </a:t>
            </a:r>
            <a:r>
              <a:rPr lang="en-US" sz="2000" b="1" dirty="0" smtClean="0"/>
              <a:t>Human Resources, Governance for nutrition, Nutrition as such, Gender and Natural Resources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93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On nutrition-sensitive</a:t>
            </a:r>
          </a:p>
          <a:p>
            <a:r>
              <a:rPr lang="en-US" sz="2800" dirty="0" smtClean="0"/>
              <a:t>Contribution of the Agricultural and Health sectors very high in most of the countries</a:t>
            </a:r>
          </a:p>
          <a:p>
            <a:r>
              <a:rPr lang="en-US" sz="2800" dirty="0" smtClean="0"/>
              <a:t>But “judgement calls” required on which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/interventions to include agreed upon criteria on nutrition sensitivity: clarity on the targeted populations; on the expected nutrition outcomes; improvement of governance at community level; contribution to nutritional education</a:t>
            </a:r>
          </a:p>
          <a:p>
            <a:r>
              <a:rPr lang="en-US" sz="2800" dirty="0" smtClean="0"/>
              <a:t>For Agriculture sector, criteria as food safety, food availability, diversification are crucial</a:t>
            </a:r>
          </a:p>
          <a:p>
            <a:r>
              <a:rPr lang="en-US" sz="2800" dirty="0" smtClean="0"/>
              <a:t>Importance of </a:t>
            </a:r>
            <a:r>
              <a:rPr lang="en-US" sz="2800" dirty="0" err="1" smtClean="0"/>
              <a:t>priorisation</a:t>
            </a:r>
            <a:r>
              <a:rPr lang="en-US" sz="2800" dirty="0" smtClean="0"/>
              <a:t> and causal analysis to decide if the program is nutrition-sensitive or not</a:t>
            </a:r>
          </a:p>
          <a:p>
            <a:r>
              <a:rPr lang="en-US" sz="2800" dirty="0" smtClean="0"/>
              <a:t>Need for clearer, standard definitions, criteria and norms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05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On </a:t>
            </a:r>
            <a:r>
              <a:rPr lang="en-US" sz="2800" b="1" dirty="0" smtClean="0"/>
              <a:t>weighting:</a:t>
            </a:r>
            <a:endParaRPr lang="en-US" sz="2800" b="1" dirty="0"/>
          </a:p>
          <a:p>
            <a:r>
              <a:rPr lang="en-US" sz="2800" dirty="0" smtClean="0"/>
              <a:t>Weights assigned for similar interventions varied widely between countries</a:t>
            </a:r>
          </a:p>
          <a:p>
            <a:r>
              <a:rPr lang="en-US" sz="2800" dirty="0" smtClean="0"/>
              <a:t>Need for clearer, standard definitions, criteria and norms (at least in similar nutritional situations)</a:t>
            </a:r>
          </a:p>
          <a:p>
            <a:r>
              <a:rPr lang="en-US" sz="2800" dirty="0" smtClean="0"/>
              <a:t>25% is too high in some cases</a:t>
            </a:r>
          </a:p>
          <a:p>
            <a:r>
              <a:rPr lang="en-US" sz="2800" dirty="0" smtClean="0"/>
              <a:t>Need to obtain sufficient information about programs in order to determine which components are nutrition-sensitive</a:t>
            </a:r>
          </a:p>
          <a:p>
            <a:endParaRPr lang="fr-FR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29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Systematization and replication of the exercise over the years</a:t>
            </a:r>
          </a:p>
          <a:p>
            <a:r>
              <a:rPr lang="en-US" sz="2800" dirty="0" smtClean="0"/>
              <a:t>Gaps identification between allocations and  expenditures and between </a:t>
            </a:r>
            <a:r>
              <a:rPr lang="en-US" sz="2800" dirty="0" err="1" smtClean="0"/>
              <a:t>budgetisation</a:t>
            </a:r>
            <a:r>
              <a:rPr lang="en-US" sz="2800" dirty="0" smtClean="0"/>
              <a:t> and budget available &gt; do the link with </a:t>
            </a:r>
            <a:r>
              <a:rPr lang="en-US" sz="2800" dirty="0" err="1" smtClean="0"/>
              <a:t>multisectoral</a:t>
            </a:r>
            <a:r>
              <a:rPr lang="en-US" sz="2800" dirty="0" smtClean="0"/>
              <a:t> plans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Cost- effectiveness of spending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Support to use the </a:t>
            </a:r>
            <a:r>
              <a:rPr lang="en-US" sz="2800" dirty="0" err="1" smtClean="0">
                <a:solidFill>
                  <a:srgbClr val="000000"/>
                </a:solidFill>
              </a:rPr>
              <a:t>exercice</a:t>
            </a:r>
            <a:r>
              <a:rPr lang="en-US" sz="2800" dirty="0" smtClean="0">
                <a:solidFill>
                  <a:srgbClr val="000000"/>
                </a:solidFill>
              </a:rPr>
              <a:t> on Financial tracking for advocating at national level (in parallel with global level)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Obtain more guidance on evidences already existing on nutrition-sensitive interventions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Accompanying SUN countries individually to take this exercise forward</a:t>
            </a:r>
            <a:endParaRPr lang="en-US" sz="2800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998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Global Nutrition Report </a:t>
            </a:r>
            <a:r>
              <a:rPr lang="en-US" dirty="0" smtClean="0"/>
              <a:t>will feature these initial efforts to estimate nutrition-relevant budgets, reflecting nutrition-specific and nutrition-sensitive </a:t>
            </a:r>
          </a:p>
          <a:p>
            <a:r>
              <a:rPr lang="en-US" dirty="0"/>
              <a:t>Conduct a peer-review process and/or independent expert review of country budget analyses towards greater harmonization of criteria/definitions: </a:t>
            </a:r>
            <a:r>
              <a:rPr lang="en-US" b="1" dirty="0"/>
              <a:t>bottom-up development of guidance based on identified patterns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10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897</TotalTime>
  <Words>738</Words>
  <Application>Microsoft Office PowerPoint</Application>
  <PresentationFormat>On-screen Show (4:3)</PresentationFormat>
  <Paragraphs>53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Workshop on financial tracking  Abidjan, April 27-28 2015  Conclusions and recommendations </vt:lpstr>
      <vt:lpstr>Re-cap</vt:lpstr>
      <vt:lpstr>Conclusions</vt:lpstr>
      <vt:lpstr>Conclusions</vt:lpstr>
      <vt:lpstr>Conclusions</vt:lpstr>
      <vt:lpstr>Recommendations</vt:lpstr>
      <vt:lpstr>Next steps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 and recommendations</dc:title>
  <dc:creator>Christiane Rudert</dc:creator>
  <cp:lastModifiedBy>Delphine</cp:lastModifiedBy>
  <cp:revision>87</cp:revision>
  <dcterms:created xsi:type="dcterms:W3CDTF">2015-04-16T01:56:24Z</dcterms:created>
  <dcterms:modified xsi:type="dcterms:W3CDTF">2015-05-26T09:37:13Z</dcterms:modified>
</cp:coreProperties>
</file>