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3" r:id="rId8"/>
    <p:sldId id="262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16-Apr-15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Workshop on tracking of nutrition-relevant budget allocations</a:t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Bangkok, April 15-16 2015</a:t>
            </a:r>
            <a:br>
              <a:rPr lang="en-US" sz="31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Conclusions and recommendations</a:t>
            </a:r>
            <a:b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6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Nutrition Report will feature these initial efforts to estimate nutrition-relevant budgets, reflecting nutrition-specific and sensitive where possible</a:t>
            </a:r>
          </a:p>
          <a:p>
            <a:r>
              <a:rPr lang="en-US" dirty="0" smtClean="0"/>
              <a:t>Countries who wish to update/finalize their estimates for inclusion encouraged to do so within the next two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Second Asia workshop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Second Asia workshop to be held in Oct/Nov 2015, targeting: </a:t>
            </a:r>
          </a:p>
          <a:p>
            <a:pPr lvl="1"/>
            <a:r>
              <a:rPr lang="en-US" dirty="0" smtClean="0"/>
              <a:t>rest of Asian SUN countries</a:t>
            </a:r>
          </a:p>
          <a:p>
            <a:pPr lvl="1"/>
            <a:r>
              <a:rPr lang="en-US" dirty="0" smtClean="0"/>
              <a:t>Countries/States considering joining SUN</a:t>
            </a:r>
          </a:p>
          <a:p>
            <a:pPr lvl="1"/>
            <a:r>
              <a:rPr lang="en-US" dirty="0" smtClean="0"/>
              <a:t>Selected countries from this first workshop, to share analysis, experiences, lessons</a:t>
            </a:r>
          </a:p>
          <a:p>
            <a:r>
              <a:rPr lang="en-US" dirty="0" smtClean="0"/>
              <a:t>Focus will be on financial tracking, but also costing, financial gap analysis, costs of </a:t>
            </a:r>
            <a:r>
              <a:rPr lang="en-US" dirty="0" err="1" smtClean="0"/>
              <a:t>undernutrition</a:t>
            </a:r>
            <a:r>
              <a:rPr lang="en-US" dirty="0" smtClean="0"/>
              <a:t>, cost-effectiveness, investment cases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Key findings and experiences from the country exercises</a:t>
            </a:r>
          </a:p>
          <a:p>
            <a:r>
              <a:rPr lang="en-US" dirty="0" smtClean="0"/>
              <a:t>Analyses focused on national Government budgets publically available – a wide range of different sectors/Ministries/</a:t>
            </a:r>
            <a:r>
              <a:rPr lang="en-US" dirty="0" err="1" smtClean="0"/>
              <a:t>programmes</a:t>
            </a:r>
            <a:r>
              <a:rPr lang="en-US" dirty="0" smtClean="0"/>
              <a:t> were included</a:t>
            </a:r>
          </a:p>
          <a:p>
            <a:r>
              <a:rPr lang="en-US" dirty="0" smtClean="0"/>
              <a:t>Did not include local government/decentralized budgets, off-budget donor, NGO, multilateral and private funding</a:t>
            </a:r>
          </a:p>
          <a:p>
            <a:r>
              <a:rPr lang="en-US" dirty="0" smtClean="0"/>
              <a:t>In national budgets, difficult to identify the nutrition specific interventions as per the Lancet – so some focused on proxy </a:t>
            </a:r>
            <a:r>
              <a:rPr lang="en-US" dirty="0" err="1" smtClean="0"/>
              <a:t>programmes</a:t>
            </a:r>
            <a:r>
              <a:rPr lang="en-US" dirty="0" smtClean="0"/>
              <a:t> targeting the 1000 days</a:t>
            </a:r>
          </a:p>
          <a:p>
            <a:r>
              <a:rPr lang="en-US" b="1" dirty="0" smtClean="0"/>
              <a:t>Weighting exercise of nutrition-sensitive interventions was challenging </a:t>
            </a:r>
            <a:r>
              <a:rPr lang="en-US" dirty="0" smtClean="0"/>
              <a:t>and highly varied; no standardized approach between countries</a:t>
            </a:r>
          </a:p>
          <a:p>
            <a:r>
              <a:rPr lang="en-US" dirty="0" smtClean="0"/>
              <a:t>Cannot link investments directly to impact/outcomes</a:t>
            </a:r>
          </a:p>
          <a:p>
            <a:r>
              <a:rPr lang="en-US" dirty="0" smtClean="0"/>
              <a:t>The results of this exercise should not be considered final: first step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On nutrition-specific:</a:t>
            </a:r>
          </a:p>
          <a:p>
            <a:r>
              <a:rPr lang="en-US" sz="2800" dirty="0" smtClean="0"/>
              <a:t>Consensus </a:t>
            </a:r>
            <a:r>
              <a:rPr lang="en-US" sz="2800" dirty="0"/>
              <a:t>to use the Lancet recommendations for ‘nutrition-specific’ </a:t>
            </a:r>
            <a:r>
              <a:rPr lang="en-US" sz="2800" dirty="0" smtClean="0"/>
              <a:t>interventions</a:t>
            </a:r>
          </a:p>
          <a:p>
            <a:r>
              <a:rPr lang="en-US" sz="2800" dirty="0" smtClean="0"/>
              <a:t>But sometimes “school feeding” or “food aid”, for example, may be categorized as “nutrition-specific”, when they are not targeted to nutritionally vulnerable groups, do not have specific nutrition objectives (1000 days) - and no evidence of impact stunting/</a:t>
            </a:r>
            <a:r>
              <a:rPr lang="en-US" sz="2800" dirty="0" err="1" smtClean="0"/>
              <a:t>undernutrition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Misleading outcomes a critical risk of this exercise.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pPr marL="457200" lvl="1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93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On nutrition-sensitive</a:t>
            </a:r>
          </a:p>
          <a:p>
            <a:r>
              <a:rPr lang="en-US" dirty="0"/>
              <a:t>The Lancet is a useful starting point together with the UNICEF conceptual framework on underlying determinants and the list on nutrition outcomes from the Donor Network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questions remain 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which </a:t>
            </a:r>
            <a:r>
              <a:rPr lang="en-US" dirty="0" err="1"/>
              <a:t>programmes</a:t>
            </a:r>
            <a:r>
              <a:rPr lang="en-US" dirty="0"/>
              <a:t>/interventions to include in </a:t>
            </a:r>
            <a:r>
              <a:rPr lang="en-US" dirty="0" smtClean="0"/>
              <a:t>non-Health and Nutrition </a:t>
            </a:r>
            <a:r>
              <a:rPr lang="en-US" dirty="0"/>
              <a:t>sectors, with clearer criteria on nutrition </a:t>
            </a:r>
            <a:r>
              <a:rPr lang="en-US" dirty="0" smtClean="0"/>
              <a:t>sensitivity and presence of deliberate nutrition objectives and indicators, focused on 1000 days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On weighting:</a:t>
            </a:r>
          </a:p>
          <a:p>
            <a:r>
              <a:rPr lang="en-US" dirty="0" smtClean="0"/>
              <a:t>Weights assigned for similar interventions varied widely between countries </a:t>
            </a:r>
          </a:p>
          <a:p>
            <a:r>
              <a:rPr lang="en-US" dirty="0"/>
              <a:t>Need for clearer, standard definitions, criteria, norms</a:t>
            </a:r>
          </a:p>
          <a:p>
            <a:pPr lvl="1"/>
            <a:r>
              <a:rPr lang="en-US" dirty="0"/>
              <a:t>Although not aiming to compare </a:t>
            </a:r>
            <a:r>
              <a:rPr lang="en-US" dirty="0" smtClean="0"/>
              <a:t>countries</a:t>
            </a:r>
          </a:p>
          <a:p>
            <a:r>
              <a:rPr lang="en-US" dirty="0" smtClean="0"/>
              <a:t>Need to obtain sufficient information about programs in order to determine which components are nutrition-sensitive, otherwise better not to assign any weighting (e.g. “water supply”)</a:t>
            </a:r>
            <a:endParaRPr lang="en-US" dirty="0"/>
          </a:p>
          <a:p>
            <a:r>
              <a:rPr lang="en-US" dirty="0" smtClean="0"/>
              <a:t>Cap at 75% for nutrition-sensitive</a:t>
            </a:r>
          </a:p>
          <a:p>
            <a:r>
              <a:rPr lang="en-US" dirty="0" smtClean="0"/>
              <a:t>25% is too high in some cases</a:t>
            </a:r>
          </a:p>
          <a:p>
            <a:r>
              <a:rPr lang="en-US" dirty="0" smtClean="0"/>
              <a:t>Discussed </a:t>
            </a:r>
            <a:r>
              <a:rPr lang="en-US" dirty="0"/>
              <a:t>and agreed on a series of </a:t>
            </a:r>
            <a:r>
              <a:rPr lang="en-US" dirty="0" smtClean="0"/>
              <a:t>questions (personnel, disease prevention and control, nutrition in emergencies, dietary diversification, in-kind food distribution in social protection, school feeding)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key objective is to estimate the baseline budget allocations for nutrition-specific &amp; identify gaps.  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= MORE MONEY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NUTRITION</a:t>
            </a:r>
          </a:p>
          <a:p>
            <a:pPr marL="457200" lvl="1" indent="0">
              <a:buNone/>
            </a:pPr>
            <a:endParaRPr lang="en-US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Urgent need to focus resources on scaling up nutrition specific 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interventions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Key advocacy tool will be the analysis of the gap between available budgets and well-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costed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 plans </a:t>
            </a:r>
            <a:endParaRPr lang="en-US" sz="32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analysis of other sectors on nutrition sensitive interventions needs to start with identifying how nutrition-sensitive </a:t>
            </a:r>
            <a:r>
              <a:rPr lang="en-US" dirty="0" err="1" smtClean="0"/>
              <a:t>programmes</a:t>
            </a:r>
            <a:r>
              <a:rPr lang="en-US" dirty="0" smtClean="0"/>
              <a:t> are, and whether they are addressing </a:t>
            </a:r>
            <a:r>
              <a:rPr lang="en-US" dirty="0" err="1" smtClean="0"/>
              <a:t>undernutrition</a:t>
            </a:r>
            <a:r>
              <a:rPr lang="en-US" dirty="0" smtClean="0"/>
              <a:t> (or not) </a:t>
            </a:r>
          </a:p>
          <a:p>
            <a:pPr lvl="1"/>
            <a:r>
              <a:rPr lang="en-US" dirty="0" smtClean="0"/>
              <a:t>Starting point should not be to present a picture with large investments, which may be unfocused</a:t>
            </a:r>
          </a:p>
          <a:p>
            <a:r>
              <a:rPr lang="en-US" dirty="0" smtClean="0"/>
              <a:t>Aim is to shape the </a:t>
            </a:r>
            <a:r>
              <a:rPr lang="en-US" dirty="0" err="1" smtClean="0"/>
              <a:t>programmes</a:t>
            </a:r>
            <a:r>
              <a:rPr lang="en-US" dirty="0" smtClean="0"/>
              <a:t> and interventions to be more nutrition sensitive, to be able to address </a:t>
            </a:r>
            <a:r>
              <a:rPr lang="en-US" dirty="0" err="1" smtClean="0"/>
              <a:t>undernutrition</a:t>
            </a: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en-US" sz="3900" b="1" dirty="0" smtClean="0">
                <a:solidFill>
                  <a:schemeClr val="accent6">
                    <a:lumMod val="75000"/>
                  </a:schemeClr>
                </a:solidFill>
              </a:rPr>
              <a:t>MORE NUTRITION FOR THE MONEY</a:t>
            </a:r>
            <a:endParaRPr lang="en-US" sz="39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 risk </a:t>
            </a:r>
            <a:r>
              <a:rPr lang="en-US" dirty="0"/>
              <a:t>i</a:t>
            </a:r>
            <a:r>
              <a:rPr lang="en-US" dirty="0" smtClean="0"/>
              <a:t>f estimates for nutrition-sensitive budgets – including many </a:t>
            </a:r>
            <a:r>
              <a:rPr lang="en-US" dirty="0" err="1" smtClean="0"/>
              <a:t>programmes</a:t>
            </a:r>
            <a:r>
              <a:rPr lang="en-US" dirty="0" smtClean="0"/>
              <a:t> and costs which are unrelated to nutrition outcomes - are presented as </a:t>
            </a:r>
            <a:r>
              <a:rPr lang="en-US" i="1" dirty="0" smtClean="0"/>
              <a:t>“the total available envelope for nutrition” </a:t>
            </a:r>
          </a:p>
          <a:p>
            <a:r>
              <a:rPr lang="en-US" dirty="0" smtClean="0"/>
              <a:t>Could result in decision-makers and donors perceiving that sufficient financing already exists for nutrition</a:t>
            </a:r>
          </a:p>
          <a:p>
            <a:r>
              <a:rPr lang="en-US" dirty="0" smtClean="0"/>
              <a:t>And result in nutrition-specific interventions continuing to be underfunded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Recommendations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Before embarking on these exercises, need to be very clear on the aims:</a:t>
            </a:r>
          </a:p>
          <a:p>
            <a:pPr lvl="1"/>
            <a:r>
              <a:rPr lang="en-US" dirty="0" smtClean="0"/>
              <a:t>more investment in scale up of nutrition specific interventions and making key sectors more nutrition sensitive</a:t>
            </a:r>
          </a:p>
          <a:p>
            <a:r>
              <a:rPr lang="en-US" dirty="0" smtClean="0"/>
              <a:t>Standardize definitions and create a more detailed checklist, criteria and menu of examples, of nutrition-specific and nutrition-sensitive interventions, while allowing for contextualization.</a:t>
            </a:r>
          </a:p>
          <a:p>
            <a:r>
              <a:rPr lang="en-US" dirty="0" smtClean="0"/>
              <a:t>Conduct a peer-review process and/or independent expert review of country budget analyses towards greater harmonization of criteria/definitions</a:t>
            </a:r>
          </a:p>
          <a:p>
            <a:r>
              <a:rPr lang="en-US" dirty="0" smtClean="0"/>
              <a:t>Use </a:t>
            </a:r>
            <a:r>
              <a:rPr lang="en-US" dirty="0"/>
              <a:t>more flexible ranges of weighting, including &lt;25</a:t>
            </a:r>
            <a:r>
              <a:rPr lang="en-US" dirty="0" smtClean="0"/>
              <a:t>%, and only of </a:t>
            </a:r>
            <a:r>
              <a:rPr lang="en-US" dirty="0" err="1" smtClean="0"/>
              <a:t>programmes</a:t>
            </a:r>
            <a:r>
              <a:rPr lang="en-US" dirty="0" smtClean="0"/>
              <a:t> which are clearly nutrition-sensitive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352</TotalTime>
  <Words>725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Workshop on tracking of nutrition-relevant budget allocations Bangkok, April 15-16 2015  Conclusions and recommendations 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Recommendations</vt:lpstr>
      <vt:lpstr>Next steps</vt:lpstr>
      <vt:lpstr>Second Asia workshop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Conclusions and recommendations</dc:title>
  <dc:creator>Christiane Rudert</dc:creator>
  <cp:lastModifiedBy>Christiane Rudert</cp:lastModifiedBy>
  <cp:revision>30</cp:revision>
  <dcterms:created xsi:type="dcterms:W3CDTF">2015-04-16T01:56:24Z</dcterms:created>
  <dcterms:modified xsi:type="dcterms:W3CDTF">2015-04-16T09:07:40Z</dcterms:modified>
</cp:coreProperties>
</file>