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8" r:id="rId3"/>
    <p:sldId id="369" r:id="rId4"/>
    <p:sldId id="374" r:id="rId5"/>
    <p:sldId id="370" r:id="rId6"/>
    <p:sldId id="371" r:id="rId7"/>
    <p:sldId id="372" r:id="rId8"/>
    <p:sldId id="3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299"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CC58AC-AB12-4C56-B99E-46AA0B52F1B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352232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C58AC-AB12-4C56-B99E-46AA0B52F1B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270536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C58AC-AB12-4C56-B99E-46AA0B52F1B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71893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C58AC-AB12-4C56-B99E-46AA0B52F1B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104515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CC58AC-AB12-4C56-B99E-46AA0B52F1B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26684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CC58AC-AB12-4C56-B99E-46AA0B52F1B3}"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314507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CC58AC-AB12-4C56-B99E-46AA0B52F1B3}"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281254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CC58AC-AB12-4C56-B99E-46AA0B52F1B3}"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55156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C58AC-AB12-4C56-B99E-46AA0B52F1B3}"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166939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CC58AC-AB12-4C56-B99E-46AA0B52F1B3}"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74365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CC58AC-AB12-4C56-B99E-46AA0B52F1B3}"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4B6D0-A10E-4156-BDEC-1DA25A5FBA65}" type="slidenum">
              <a:rPr lang="en-US" smtClean="0"/>
              <a:t>‹#›</a:t>
            </a:fld>
            <a:endParaRPr lang="en-US"/>
          </a:p>
        </p:txBody>
      </p:sp>
    </p:spTree>
    <p:extLst>
      <p:ext uri="{BB962C8B-B14F-4D97-AF65-F5344CB8AC3E}">
        <p14:creationId xmlns:p14="http://schemas.microsoft.com/office/powerpoint/2010/main" val="53288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C58AC-AB12-4C56-B99E-46AA0B52F1B3}"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4B6D0-A10E-4156-BDEC-1DA25A5FBA65}" type="slidenum">
              <a:rPr lang="en-US" smtClean="0"/>
              <a:t>‹#›</a:t>
            </a:fld>
            <a:endParaRPr lang="en-US"/>
          </a:p>
        </p:txBody>
      </p:sp>
    </p:spTree>
    <p:extLst>
      <p:ext uri="{BB962C8B-B14F-4D97-AF65-F5344CB8AC3E}">
        <p14:creationId xmlns:p14="http://schemas.microsoft.com/office/powerpoint/2010/main" val="350148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7361182"/>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1126671" y="966652"/>
            <a:ext cx="9911443" cy="6278642"/>
          </a:xfrm>
          <a:prstGeom prst="rect">
            <a:avLst/>
          </a:prstGeom>
          <a:noFill/>
        </p:spPr>
        <p:txBody>
          <a:bodyPr wrap="square" rtlCol="0">
            <a:spAutoFit/>
          </a:bodyPr>
          <a:lstStyle/>
          <a:p>
            <a:pPr algn="ctr"/>
            <a:endParaRPr lang="en-GB" sz="3600" b="1" dirty="0"/>
          </a:p>
          <a:p>
            <a:pPr algn="ctr"/>
            <a:endParaRPr lang="en-GB" sz="3600" b="1" dirty="0">
              <a:solidFill>
                <a:srgbClr val="7030A0"/>
              </a:solidFill>
            </a:endParaRPr>
          </a:p>
          <a:p>
            <a:pPr algn="ctr"/>
            <a:endParaRPr lang="en-GB" sz="3600" b="1" dirty="0">
              <a:solidFill>
                <a:srgbClr val="7030A0"/>
              </a:solidFill>
            </a:endParaRPr>
          </a:p>
          <a:p>
            <a:pPr algn="ctr"/>
            <a:r>
              <a:rPr lang="en-GB" sz="3200" b="1" dirty="0">
                <a:solidFill>
                  <a:srgbClr val="7030A0"/>
                </a:solidFill>
              </a:rPr>
              <a:t>Joint UN Yemen technical workshop on rehabilitation and correction</a:t>
            </a:r>
          </a:p>
          <a:p>
            <a:pPr algn="ctr"/>
            <a:endParaRPr lang="en-US" b="1" dirty="0"/>
          </a:p>
          <a:p>
            <a:pPr algn="ctr"/>
            <a:r>
              <a:rPr lang="en-US" sz="3200" b="1" dirty="0">
                <a:solidFill>
                  <a:srgbClr val="7030A0"/>
                </a:solidFill>
              </a:rPr>
              <a:t>Central prisons in Yemen: Assessment of the conditions </a:t>
            </a:r>
          </a:p>
          <a:p>
            <a:pPr algn="ctr"/>
            <a:r>
              <a:rPr lang="en-US" sz="3200" b="1" dirty="0">
                <a:solidFill>
                  <a:srgbClr val="7030A0"/>
                </a:solidFill>
              </a:rPr>
              <a:t>(children) </a:t>
            </a:r>
            <a:endParaRPr lang="en-US" sz="3200" dirty="0">
              <a:solidFill>
                <a:srgbClr val="7030A0"/>
              </a:solidFill>
            </a:endParaRPr>
          </a:p>
          <a:p>
            <a:pPr algn="ctr"/>
            <a:endParaRPr lang="en-GB" sz="3600" b="1" dirty="0">
              <a:solidFill>
                <a:srgbClr val="7030A0"/>
              </a:solidFill>
            </a:endParaRPr>
          </a:p>
          <a:p>
            <a:pPr algn="ctr"/>
            <a:r>
              <a:rPr lang="en-GB" sz="2800" b="1" dirty="0">
                <a:solidFill>
                  <a:srgbClr val="7030A0"/>
                </a:solidFill>
              </a:rPr>
              <a:t>7-8 November 2018</a:t>
            </a:r>
            <a:endParaRPr lang="en-US" sz="2800" dirty="0">
              <a:solidFill>
                <a:srgbClr val="7030A0"/>
              </a:solidFill>
            </a:endParaRPr>
          </a:p>
          <a:p>
            <a:pPr algn="ctr"/>
            <a:r>
              <a:rPr lang="en-GB" sz="2800" b="1" dirty="0">
                <a:solidFill>
                  <a:srgbClr val="7030A0"/>
                </a:solidFill>
              </a:rPr>
              <a:t>Amman, Jordan</a:t>
            </a:r>
            <a:endParaRPr lang="en-US" sz="2800" dirty="0">
              <a:solidFill>
                <a:srgbClr val="7030A0"/>
              </a:solidFill>
            </a:endParaRPr>
          </a:p>
          <a:p>
            <a:pPr lvl="0" algn="ctr"/>
            <a:endParaRPr lang="en-CA" sz="2800" b="1" dirty="0"/>
          </a:p>
          <a:p>
            <a:pPr lvl="0" algn="ctr"/>
            <a:endParaRPr lang="de-DE" sz="2800" b="1" dirty="0"/>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pic>
        <p:nvPicPr>
          <p:cNvPr id="7" name="Picture 6">
            <a:extLst>
              <a:ext uri="{FF2B5EF4-FFF2-40B4-BE49-F238E27FC236}">
                <a16:creationId xmlns:a16="http://schemas.microsoft.com/office/drawing/2014/main" id="{B5F74A7D-3C02-4DBC-92B8-3A54126ACA2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0885" y="1066211"/>
            <a:ext cx="831286" cy="1237615"/>
          </a:xfrm>
          <a:prstGeom prst="rect">
            <a:avLst/>
          </a:prstGeom>
          <a:noFill/>
        </p:spPr>
      </p:pic>
      <p:pic>
        <p:nvPicPr>
          <p:cNvPr id="8" name="Immagine 10">
            <a:extLst>
              <a:ext uri="{FF2B5EF4-FFF2-40B4-BE49-F238E27FC236}">
                <a16:creationId xmlns:a16="http://schemas.microsoft.com/office/drawing/2014/main" id="{38827919-39D4-4ED0-A228-B88068B076A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150158" y="1066211"/>
            <a:ext cx="1085850" cy="1085850"/>
          </a:xfrm>
          <a:prstGeom prst="rect">
            <a:avLst/>
          </a:prstGeom>
        </p:spPr>
      </p:pic>
      <p:pic>
        <p:nvPicPr>
          <p:cNvPr id="9" name="Immagine 9">
            <a:extLst>
              <a:ext uri="{FF2B5EF4-FFF2-40B4-BE49-F238E27FC236}">
                <a16:creationId xmlns:a16="http://schemas.microsoft.com/office/drawing/2014/main" id="{02145927-9AB2-42FC-B024-FC4C3DEFEA7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432618" y="1066211"/>
            <a:ext cx="1208314" cy="1254125"/>
          </a:xfrm>
          <a:prstGeom prst="rect">
            <a:avLst/>
          </a:prstGeom>
        </p:spPr>
      </p:pic>
      <p:pic>
        <p:nvPicPr>
          <p:cNvPr id="10" name="Picture 9">
            <a:extLst>
              <a:ext uri="{FF2B5EF4-FFF2-40B4-BE49-F238E27FC236}">
                <a16:creationId xmlns:a16="http://schemas.microsoft.com/office/drawing/2014/main" id="{5E04280C-59A0-46D9-A904-8EC92260441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46578" y="1166903"/>
            <a:ext cx="1089320" cy="1007383"/>
          </a:xfrm>
          <a:prstGeom prst="rect">
            <a:avLst/>
          </a:prstGeom>
        </p:spPr>
      </p:pic>
    </p:spTree>
    <p:extLst>
      <p:ext uri="{BB962C8B-B14F-4D97-AF65-F5344CB8AC3E}">
        <p14:creationId xmlns:p14="http://schemas.microsoft.com/office/powerpoint/2010/main" val="27665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4" name="TextBox 1"/>
          <p:cNvSpPr txBox="1"/>
          <p:nvPr/>
        </p:nvSpPr>
        <p:spPr>
          <a:xfrm>
            <a:off x="1703389" y="391114"/>
            <a:ext cx="9008154" cy="584775"/>
          </a:xfrm>
          <a:prstGeom prst="rect">
            <a:avLst/>
          </a:prstGeom>
          <a:noFill/>
        </p:spPr>
        <p:txBody>
          <a:bodyPr wrap="square" rtlCol="0">
            <a:spAutoFit/>
          </a:bodyPr>
          <a:lstStyle/>
          <a:p>
            <a:pPr algn="ctr"/>
            <a:r>
              <a:rPr lang="en-GB" sz="3200" b="1" dirty="0">
                <a:solidFill>
                  <a:srgbClr val="4B247B"/>
                </a:solidFill>
                <a:latin typeface="Arial" panose="020B0604020202020204" pitchFamily="34" charset="0"/>
                <a:ea typeface="+mj-ea"/>
                <a:cs typeface="Arial" panose="020B0604020202020204" pitchFamily="34" charset="0"/>
              </a:rPr>
              <a:t>Children accompanying their mothers </a:t>
            </a:r>
          </a:p>
        </p:txBody>
      </p:sp>
      <p:sp>
        <p:nvSpPr>
          <p:cNvPr id="5" name="Textfeld 4"/>
          <p:cNvSpPr txBox="1"/>
          <p:nvPr/>
        </p:nvSpPr>
        <p:spPr>
          <a:xfrm>
            <a:off x="1094014" y="1160556"/>
            <a:ext cx="10254343" cy="4401205"/>
          </a:xfrm>
          <a:prstGeom prst="rect">
            <a:avLst/>
          </a:prstGeom>
          <a:noFill/>
        </p:spPr>
        <p:txBody>
          <a:bodyPr wrap="square" rtlCol="0">
            <a:spAutoFit/>
          </a:bodyPr>
          <a:lstStyle/>
          <a:p>
            <a:r>
              <a:rPr lang="en-US" sz="2800" dirty="0"/>
              <a:t>According to Yemeni prison law, children are allowed to stay with their mothers in detention till the age of two years [Art. (28) of prisons law No.48 for 1991]. After the two years, the child should be handed to his father or legal guardians. While Art. (29) of the same law states that if there are no guardians to whom the child can be handed, the child should be placed in one of the care centers run by the government within the same governorate where the prison is located. The same article of the law gives the right to the Minister of Interior to decide in certain circumstance to keep the child with his/her mother when he/she is older than 2 years. </a:t>
            </a:r>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spTree>
    <p:extLst>
      <p:ext uri="{BB962C8B-B14F-4D97-AF65-F5344CB8AC3E}">
        <p14:creationId xmlns:p14="http://schemas.microsoft.com/office/powerpoint/2010/main" val="416442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4" name="TextBox 1"/>
          <p:cNvSpPr txBox="1"/>
          <p:nvPr/>
        </p:nvSpPr>
        <p:spPr>
          <a:xfrm>
            <a:off x="1703389" y="391114"/>
            <a:ext cx="9008154" cy="584775"/>
          </a:xfrm>
          <a:prstGeom prst="rect">
            <a:avLst/>
          </a:prstGeom>
          <a:noFill/>
        </p:spPr>
        <p:txBody>
          <a:bodyPr wrap="square" rtlCol="0">
            <a:spAutoFit/>
          </a:bodyPr>
          <a:lstStyle/>
          <a:p>
            <a:pPr algn="ctr"/>
            <a:r>
              <a:rPr lang="en-GB" sz="3200" b="1" dirty="0">
                <a:solidFill>
                  <a:srgbClr val="4B247B"/>
                </a:solidFill>
                <a:latin typeface="Arial" panose="020B0604020202020204" pitchFamily="34" charset="0"/>
                <a:ea typeface="+mj-ea"/>
                <a:cs typeface="Arial" panose="020B0604020202020204" pitchFamily="34" charset="0"/>
              </a:rPr>
              <a:t>Children accompanying their mothers </a:t>
            </a:r>
          </a:p>
        </p:txBody>
      </p:sp>
      <p:sp>
        <p:nvSpPr>
          <p:cNvPr id="5" name="Textfeld 4"/>
          <p:cNvSpPr txBox="1"/>
          <p:nvPr/>
        </p:nvSpPr>
        <p:spPr>
          <a:xfrm>
            <a:off x="1094014" y="1160556"/>
            <a:ext cx="10254343" cy="3970318"/>
          </a:xfrm>
          <a:prstGeom prst="rect">
            <a:avLst/>
          </a:prstGeom>
          <a:noFill/>
        </p:spPr>
        <p:txBody>
          <a:bodyPr wrap="square" rtlCol="0">
            <a:spAutoFit/>
          </a:bodyPr>
          <a:lstStyle/>
          <a:p>
            <a:r>
              <a:rPr lang="en-US" dirty="0"/>
              <a:t> </a:t>
            </a:r>
            <a:r>
              <a:rPr lang="en-US" sz="3600" dirty="0"/>
              <a:t>During the assessment it was found that there are </a:t>
            </a:r>
            <a:r>
              <a:rPr lang="en-US" sz="3600" b="1" i="1" dirty="0">
                <a:solidFill>
                  <a:srgbClr val="7030A0"/>
                </a:solidFill>
              </a:rPr>
              <a:t>37 children </a:t>
            </a:r>
            <a:r>
              <a:rPr lang="en-US" sz="3600" dirty="0"/>
              <a:t>accompanying their mothers in detention between the age of 2 months to 16 years. Many of them are above the age of 2 years old. For example, in an exceptional case, it was found that there is a girl who is 16 years old and is staying with her mother at Sanaa prison. </a:t>
            </a:r>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spTree>
    <p:extLst>
      <p:ext uri="{BB962C8B-B14F-4D97-AF65-F5344CB8AC3E}">
        <p14:creationId xmlns:p14="http://schemas.microsoft.com/office/powerpoint/2010/main" val="420331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1094014" y="1160556"/>
            <a:ext cx="10254343" cy="369332"/>
          </a:xfrm>
          <a:prstGeom prst="rect">
            <a:avLst/>
          </a:prstGeom>
          <a:noFill/>
        </p:spPr>
        <p:txBody>
          <a:bodyPr wrap="square" rtlCol="0">
            <a:spAutoFit/>
          </a:bodyPr>
          <a:lstStyle/>
          <a:p>
            <a:r>
              <a:rPr lang="en-US" dirty="0"/>
              <a:t> </a:t>
            </a:r>
            <a:endParaRPr lang="en-US" sz="3600" dirty="0"/>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pic>
        <p:nvPicPr>
          <p:cNvPr id="7" name="Picture 6">
            <a:extLst>
              <a:ext uri="{FF2B5EF4-FFF2-40B4-BE49-F238E27FC236}">
                <a16:creationId xmlns:a16="http://schemas.microsoft.com/office/drawing/2014/main" id="{B152E99B-8626-41B7-8091-A63FF4F6FCAD}"/>
              </a:ext>
            </a:extLst>
          </p:cNvPr>
          <p:cNvPicPr/>
          <p:nvPr/>
        </p:nvPicPr>
        <p:blipFill>
          <a:blip r:embed="rId4">
            <a:extLst>
              <a:ext uri="{28A0092B-C50C-407E-A947-70E740481C1C}">
                <a14:useLocalDpi xmlns:a14="http://schemas.microsoft.com/office/drawing/2010/main" val="0"/>
              </a:ext>
            </a:extLst>
          </a:blip>
          <a:stretch>
            <a:fillRect/>
          </a:stretch>
        </p:blipFill>
        <p:spPr>
          <a:xfrm>
            <a:off x="843643" y="182561"/>
            <a:ext cx="10504714" cy="5989061"/>
          </a:xfrm>
          <a:prstGeom prst="rect">
            <a:avLst/>
          </a:prstGeom>
        </p:spPr>
      </p:pic>
    </p:spTree>
    <p:extLst>
      <p:ext uri="{BB962C8B-B14F-4D97-AF65-F5344CB8AC3E}">
        <p14:creationId xmlns:p14="http://schemas.microsoft.com/office/powerpoint/2010/main" val="4591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4" name="TextBox 1"/>
          <p:cNvSpPr txBox="1"/>
          <p:nvPr/>
        </p:nvSpPr>
        <p:spPr>
          <a:xfrm>
            <a:off x="1703389" y="391114"/>
            <a:ext cx="9008154" cy="584775"/>
          </a:xfrm>
          <a:prstGeom prst="rect">
            <a:avLst/>
          </a:prstGeom>
          <a:noFill/>
        </p:spPr>
        <p:txBody>
          <a:bodyPr wrap="square" rtlCol="0">
            <a:spAutoFit/>
          </a:bodyPr>
          <a:lstStyle/>
          <a:p>
            <a:pPr algn="ctr"/>
            <a:r>
              <a:rPr lang="en-GB" sz="3200" b="1" dirty="0">
                <a:solidFill>
                  <a:srgbClr val="4B247B"/>
                </a:solidFill>
                <a:latin typeface="Arial" panose="020B0604020202020204" pitchFamily="34" charset="0"/>
                <a:ea typeface="+mj-ea"/>
                <a:cs typeface="Arial" panose="020B0604020202020204" pitchFamily="34" charset="0"/>
              </a:rPr>
              <a:t>Children accompanying their mothers </a:t>
            </a:r>
          </a:p>
        </p:txBody>
      </p:sp>
      <p:sp>
        <p:nvSpPr>
          <p:cNvPr id="5" name="Textfeld 4"/>
          <p:cNvSpPr txBox="1"/>
          <p:nvPr/>
        </p:nvSpPr>
        <p:spPr>
          <a:xfrm>
            <a:off x="734786" y="1160556"/>
            <a:ext cx="10613571" cy="2677656"/>
          </a:xfrm>
          <a:prstGeom prst="rect">
            <a:avLst/>
          </a:prstGeom>
          <a:noFill/>
        </p:spPr>
        <p:txBody>
          <a:bodyPr wrap="square" rtlCol="0">
            <a:spAutoFit/>
          </a:bodyPr>
          <a:lstStyle/>
          <a:p>
            <a:r>
              <a:rPr lang="en-US" sz="2800" dirty="0"/>
              <a:t>According to the assessment, it was found that children accompanying their mothers in detention and of school age are not enrolled in any </a:t>
            </a:r>
            <a:r>
              <a:rPr lang="en-US" sz="2800" b="1" dirty="0">
                <a:solidFill>
                  <a:srgbClr val="7030A0"/>
                </a:solidFill>
              </a:rPr>
              <a:t>educational programs </a:t>
            </a:r>
            <a:r>
              <a:rPr lang="en-US" sz="2800" dirty="0"/>
              <a:t>and are </a:t>
            </a:r>
            <a:r>
              <a:rPr lang="en-US" sz="2800" b="1" dirty="0">
                <a:solidFill>
                  <a:srgbClr val="7030A0"/>
                </a:solidFill>
              </a:rPr>
              <a:t>living in harsh conditions</a:t>
            </a:r>
            <a:r>
              <a:rPr lang="en-US" sz="2800" dirty="0"/>
              <a:t>. The exceptions are Al-</a:t>
            </a:r>
            <a:r>
              <a:rPr lang="en-US" sz="2800" dirty="0" err="1"/>
              <a:t>Amanah</a:t>
            </a:r>
            <a:r>
              <a:rPr lang="en-US" sz="2800" dirty="0"/>
              <a:t> Prison in Sanaa and </a:t>
            </a:r>
            <a:r>
              <a:rPr lang="en-US" sz="2800" dirty="0" err="1"/>
              <a:t>Ibb</a:t>
            </a:r>
            <a:r>
              <a:rPr lang="en-US" sz="2800" dirty="0"/>
              <a:t> Prison, where PRI has established Mothers and Babies Units which provide a good environment and takes their needs and well-being into consideration</a:t>
            </a:r>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spTree>
    <p:extLst>
      <p:ext uri="{BB962C8B-B14F-4D97-AF65-F5344CB8AC3E}">
        <p14:creationId xmlns:p14="http://schemas.microsoft.com/office/powerpoint/2010/main" val="325243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4" name="TextBox 1"/>
          <p:cNvSpPr txBox="1"/>
          <p:nvPr/>
        </p:nvSpPr>
        <p:spPr>
          <a:xfrm>
            <a:off x="1703389" y="391114"/>
            <a:ext cx="9008154" cy="584775"/>
          </a:xfrm>
          <a:prstGeom prst="rect">
            <a:avLst/>
          </a:prstGeom>
          <a:noFill/>
        </p:spPr>
        <p:txBody>
          <a:bodyPr wrap="square" rtlCol="0">
            <a:spAutoFit/>
          </a:bodyPr>
          <a:lstStyle/>
          <a:p>
            <a:pPr algn="ctr"/>
            <a:r>
              <a:rPr lang="en-GB" sz="3200" b="1" dirty="0">
                <a:solidFill>
                  <a:srgbClr val="4B247B"/>
                </a:solidFill>
                <a:latin typeface="Arial" panose="020B0604020202020204" pitchFamily="34" charset="0"/>
                <a:ea typeface="+mj-ea"/>
                <a:cs typeface="Arial" panose="020B0604020202020204" pitchFamily="34" charset="0"/>
              </a:rPr>
              <a:t>Children accompanying their mothers </a:t>
            </a:r>
          </a:p>
        </p:txBody>
      </p:sp>
      <p:sp>
        <p:nvSpPr>
          <p:cNvPr id="5" name="Textfeld 4"/>
          <p:cNvSpPr txBox="1"/>
          <p:nvPr/>
        </p:nvSpPr>
        <p:spPr>
          <a:xfrm>
            <a:off x="734786" y="1160556"/>
            <a:ext cx="10613571" cy="3108543"/>
          </a:xfrm>
          <a:prstGeom prst="rect">
            <a:avLst/>
          </a:prstGeom>
          <a:noFill/>
        </p:spPr>
        <p:txBody>
          <a:bodyPr wrap="square" rtlCol="0">
            <a:spAutoFit/>
          </a:bodyPr>
          <a:lstStyle/>
          <a:p>
            <a:r>
              <a:rPr lang="en-US" sz="2800" dirty="0"/>
              <a:t>It is worth mentioning that according to Article No. 29 of the prison law, the prison department is under an obligation to create child care units for these children while in detention. These units don’t exist in Mukalla, Al-Mansoura and Thamar prisons.  It is highly recommended that UN Women creates such units and introduces educational programs for the children who are of school going age.</a:t>
            </a:r>
          </a:p>
          <a:p>
            <a:endParaRPr lang="en-US" sz="2800" dirty="0"/>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spTree>
    <p:extLst>
      <p:ext uri="{BB962C8B-B14F-4D97-AF65-F5344CB8AC3E}">
        <p14:creationId xmlns:p14="http://schemas.microsoft.com/office/powerpoint/2010/main" val="57274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4" name="TextBox 1"/>
          <p:cNvSpPr txBox="1"/>
          <p:nvPr/>
        </p:nvSpPr>
        <p:spPr>
          <a:xfrm>
            <a:off x="1703389" y="391114"/>
            <a:ext cx="9008154" cy="584775"/>
          </a:xfrm>
          <a:prstGeom prst="rect">
            <a:avLst/>
          </a:prstGeom>
          <a:noFill/>
        </p:spPr>
        <p:txBody>
          <a:bodyPr wrap="square" rtlCol="0">
            <a:spAutoFit/>
          </a:bodyPr>
          <a:lstStyle/>
          <a:p>
            <a:pPr algn="ctr"/>
            <a:r>
              <a:rPr lang="en-GB" sz="3200" b="1" dirty="0">
                <a:solidFill>
                  <a:srgbClr val="4B247B"/>
                </a:solidFill>
                <a:latin typeface="Arial" panose="020B0604020202020204" pitchFamily="34" charset="0"/>
                <a:ea typeface="+mj-ea"/>
                <a:cs typeface="Arial" panose="020B0604020202020204" pitchFamily="34" charset="0"/>
              </a:rPr>
              <a:t>Children accompanying their mothers </a:t>
            </a:r>
          </a:p>
        </p:txBody>
      </p:sp>
      <p:sp>
        <p:nvSpPr>
          <p:cNvPr id="5" name="Textfeld 4"/>
          <p:cNvSpPr txBox="1"/>
          <p:nvPr/>
        </p:nvSpPr>
        <p:spPr>
          <a:xfrm>
            <a:off x="734786" y="1160556"/>
            <a:ext cx="10613571" cy="3416320"/>
          </a:xfrm>
          <a:prstGeom prst="rect">
            <a:avLst/>
          </a:prstGeom>
          <a:noFill/>
        </p:spPr>
        <p:txBody>
          <a:bodyPr wrap="square" rtlCol="0">
            <a:spAutoFit/>
          </a:bodyPr>
          <a:lstStyle/>
          <a:p>
            <a:endParaRPr lang="en-US" sz="3600" dirty="0"/>
          </a:p>
          <a:p>
            <a:r>
              <a:rPr lang="en-US" sz="3600" dirty="0"/>
              <a:t>the assessment highlighted is the fact that </a:t>
            </a:r>
            <a:r>
              <a:rPr lang="en-US" sz="3600" b="1" dirty="0">
                <a:solidFill>
                  <a:srgbClr val="7030A0"/>
                </a:solidFill>
              </a:rPr>
              <a:t>94% </a:t>
            </a:r>
            <a:r>
              <a:rPr lang="en-US" sz="3600" dirty="0"/>
              <a:t>of those children do not have birth certificates. This is a matter that requires intervention from local NGOs and the authorities to help in providing them with official documents.</a:t>
            </a:r>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spTree>
    <p:extLst>
      <p:ext uri="{BB962C8B-B14F-4D97-AF65-F5344CB8AC3E}">
        <p14:creationId xmlns:p14="http://schemas.microsoft.com/office/powerpoint/2010/main" val="35479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5458"/>
            <a:ext cx="12192000" cy="6858000"/>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1094014" y="1160556"/>
            <a:ext cx="10254343" cy="369332"/>
          </a:xfrm>
          <a:prstGeom prst="rect">
            <a:avLst/>
          </a:prstGeom>
          <a:noFill/>
        </p:spPr>
        <p:txBody>
          <a:bodyPr wrap="square" rtlCol="0">
            <a:spAutoFit/>
          </a:bodyPr>
          <a:lstStyle/>
          <a:p>
            <a:r>
              <a:rPr lang="en-US" dirty="0"/>
              <a:t> </a:t>
            </a:r>
            <a:endParaRPr lang="en-US" sz="3600" dirty="0"/>
          </a:p>
        </p:txBody>
      </p:sp>
      <p:sp>
        <p:nvSpPr>
          <p:cNvPr id="6" name="Rectangle 3"/>
          <p:cNvSpPr>
            <a:spLocks noChangeArrowheads="1"/>
          </p:cNvSpPr>
          <p:nvPr/>
        </p:nvSpPr>
        <p:spPr bwMode="auto">
          <a:xfrm>
            <a:off x="1703388" y="6308726"/>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4B247B"/>
                </a:solidFill>
                <a:ea typeface="ヒラギノ角ゴ Pro W3" pitchFamily="1" charset="-128"/>
              </a:rPr>
              <a:t>www.penalreform.org </a:t>
            </a:r>
          </a:p>
        </p:txBody>
      </p:sp>
      <p:pic>
        <p:nvPicPr>
          <p:cNvPr id="7" name="Picture 6">
            <a:extLst>
              <a:ext uri="{FF2B5EF4-FFF2-40B4-BE49-F238E27FC236}">
                <a16:creationId xmlns:a16="http://schemas.microsoft.com/office/drawing/2014/main" id="{9B71A557-E7AB-4EE5-8274-B8DF5951D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600" y="182560"/>
            <a:ext cx="9602800" cy="6126165"/>
          </a:xfrm>
          <a:prstGeom prst="rect">
            <a:avLst/>
          </a:prstGeom>
        </p:spPr>
      </p:pic>
    </p:spTree>
    <p:extLst>
      <p:ext uri="{BB962C8B-B14F-4D97-AF65-F5344CB8AC3E}">
        <p14:creationId xmlns:p14="http://schemas.microsoft.com/office/powerpoint/2010/main" val="2973239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477</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Taghreed Jaber</dc:creator>
  <cp:lastModifiedBy>Taghreed Jaber</cp:lastModifiedBy>
  <cp:revision>95</cp:revision>
  <dcterms:created xsi:type="dcterms:W3CDTF">2016-01-10T15:24:45Z</dcterms:created>
  <dcterms:modified xsi:type="dcterms:W3CDTF">2018-11-05T10:40:14Z</dcterms:modified>
</cp:coreProperties>
</file>