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92" r:id="rId2"/>
    <p:sldId id="261" r:id="rId3"/>
    <p:sldId id="262" r:id="rId4"/>
    <p:sldId id="282" r:id="rId5"/>
    <p:sldId id="283" r:id="rId6"/>
    <p:sldId id="284" r:id="rId7"/>
    <p:sldId id="290" r:id="rId8"/>
    <p:sldId id="285" r:id="rId9"/>
    <p:sldId id="286" r:id="rId10"/>
    <p:sldId id="287" r:id="rId11"/>
    <p:sldId id="288" r:id="rId12"/>
    <p:sldId id="289" r:id="rId13"/>
    <p:sldId id="294" r:id="rId14"/>
    <p:sldId id="295" r:id="rId15"/>
    <p:sldId id="296" r:id="rId16"/>
    <p:sldId id="293" r:id="rId17"/>
  </p:sldIdLst>
  <p:sldSz cx="9144000" cy="6858000" type="screen4x3"/>
  <p:notesSz cx="7010400" cy="9296400"/>
  <p:defaultTextStyle>
    <a:defPPr>
      <a:defRPr lang="fr-FR"/>
    </a:defPPr>
    <a:lvl1pPr algn="l" rtl="0" fontAlgn="base">
      <a:spcBef>
        <a:spcPct val="0"/>
      </a:spcBef>
      <a:spcAft>
        <a:spcPct val="0"/>
      </a:spcAft>
      <a:defRPr kern="1200">
        <a:solidFill>
          <a:schemeClr val="tx1"/>
        </a:solidFill>
        <a:latin typeface="Lucida Sans Unicode" pitchFamily="34" charset="0"/>
        <a:ea typeface="+mn-ea"/>
        <a:cs typeface="Arial" charset="0"/>
      </a:defRPr>
    </a:lvl1pPr>
    <a:lvl2pPr marL="457200" algn="l" rtl="0" fontAlgn="base">
      <a:spcBef>
        <a:spcPct val="0"/>
      </a:spcBef>
      <a:spcAft>
        <a:spcPct val="0"/>
      </a:spcAft>
      <a:defRPr kern="1200">
        <a:solidFill>
          <a:schemeClr val="tx1"/>
        </a:solidFill>
        <a:latin typeface="Lucida Sans Unicode" pitchFamily="34" charset="0"/>
        <a:ea typeface="+mn-ea"/>
        <a:cs typeface="Arial" charset="0"/>
      </a:defRPr>
    </a:lvl2pPr>
    <a:lvl3pPr marL="914400" algn="l" rtl="0" fontAlgn="base">
      <a:spcBef>
        <a:spcPct val="0"/>
      </a:spcBef>
      <a:spcAft>
        <a:spcPct val="0"/>
      </a:spcAft>
      <a:defRPr kern="1200">
        <a:solidFill>
          <a:schemeClr val="tx1"/>
        </a:solidFill>
        <a:latin typeface="Lucida Sans Unicode" pitchFamily="34" charset="0"/>
        <a:ea typeface="+mn-ea"/>
        <a:cs typeface="Arial" charset="0"/>
      </a:defRPr>
    </a:lvl3pPr>
    <a:lvl4pPr marL="1371600" algn="l" rtl="0" fontAlgn="base">
      <a:spcBef>
        <a:spcPct val="0"/>
      </a:spcBef>
      <a:spcAft>
        <a:spcPct val="0"/>
      </a:spcAft>
      <a:defRPr kern="1200">
        <a:solidFill>
          <a:schemeClr val="tx1"/>
        </a:solidFill>
        <a:latin typeface="Lucida Sans Unicode" pitchFamily="34" charset="0"/>
        <a:ea typeface="+mn-ea"/>
        <a:cs typeface="Arial" charset="0"/>
      </a:defRPr>
    </a:lvl4pPr>
    <a:lvl5pPr marL="1828800" algn="l" rtl="0" fontAlgn="base">
      <a:spcBef>
        <a:spcPct val="0"/>
      </a:spcBef>
      <a:spcAft>
        <a:spcPct val="0"/>
      </a:spcAft>
      <a:defRPr kern="1200">
        <a:solidFill>
          <a:schemeClr val="tx1"/>
        </a:solidFill>
        <a:latin typeface="Lucida Sans Unicode" pitchFamily="34" charset="0"/>
        <a:ea typeface="+mn-ea"/>
        <a:cs typeface="Arial" charset="0"/>
      </a:defRPr>
    </a:lvl5pPr>
    <a:lvl6pPr marL="2286000" algn="l" defTabSz="914400" rtl="0" eaLnBrk="1" latinLnBrk="0" hangingPunct="1">
      <a:defRPr kern="1200">
        <a:solidFill>
          <a:schemeClr val="tx1"/>
        </a:solidFill>
        <a:latin typeface="Lucida Sans Unicode" pitchFamily="34" charset="0"/>
        <a:ea typeface="+mn-ea"/>
        <a:cs typeface="Arial" charset="0"/>
      </a:defRPr>
    </a:lvl6pPr>
    <a:lvl7pPr marL="2743200" algn="l" defTabSz="914400" rtl="0" eaLnBrk="1" latinLnBrk="0" hangingPunct="1">
      <a:defRPr kern="1200">
        <a:solidFill>
          <a:schemeClr val="tx1"/>
        </a:solidFill>
        <a:latin typeface="Lucida Sans Unicode" pitchFamily="34" charset="0"/>
        <a:ea typeface="+mn-ea"/>
        <a:cs typeface="Arial" charset="0"/>
      </a:defRPr>
    </a:lvl7pPr>
    <a:lvl8pPr marL="3200400" algn="l" defTabSz="914400" rtl="0" eaLnBrk="1" latinLnBrk="0" hangingPunct="1">
      <a:defRPr kern="1200">
        <a:solidFill>
          <a:schemeClr val="tx1"/>
        </a:solidFill>
        <a:latin typeface="Lucida Sans Unicode" pitchFamily="34" charset="0"/>
        <a:ea typeface="+mn-ea"/>
        <a:cs typeface="Arial" charset="0"/>
      </a:defRPr>
    </a:lvl8pPr>
    <a:lvl9pPr marL="3657600" algn="l" defTabSz="914400" rtl="0" eaLnBrk="1" latinLnBrk="0" hangingPunct="1">
      <a:defRPr kern="1200">
        <a:solidFill>
          <a:schemeClr val="tx1"/>
        </a:solidFill>
        <a:latin typeface="Lucida Sans Unicode"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1697" autoAdjust="0"/>
  </p:normalViewPr>
  <p:slideViewPr>
    <p:cSldViewPr>
      <p:cViewPr>
        <p:scale>
          <a:sx n="91" d="100"/>
          <a:sy n="91" d="100"/>
        </p:scale>
        <p:origin x="-2214" y="-4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08DDA8-BF83-422F-877A-2BD7DB3EBCA1}"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fr-FR"/>
        </a:p>
      </dgm:t>
    </dgm:pt>
    <dgm:pt modelId="{028FFDD0-5DBF-47E4-92D4-26838938C600}">
      <dgm:prSet/>
      <dgm:spPr/>
      <dgm:t>
        <a:bodyPr/>
        <a:lstStyle/>
        <a:p>
          <a:pPr rtl="0"/>
          <a:r>
            <a:rPr lang="fr-CA" b="1" dirty="0" smtClean="0">
              <a:solidFill>
                <a:srgbClr val="002060"/>
              </a:solidFill>
            </a:rPr>
            <a:t>Au niveau institutionnel</a:t>
          </a:r>
          <a:endParaRPr lang="fr-FR" b="1" dirty="0">
            <a:solidFill>
              <a:srgbClr val="002060"/>
            </a:solidFill>
          </a:endParaRPr>
        </a:p>
      </dgm:t>
    </dgm:pt>
    <dgm:pt modelId="{4C5FEC07-E3F8-435F-BDAA-71E2D020D12F}" type="parTrans" cxnId="{7E38789A-94D9-4160-9458-8FDB83F1166D}">
      <dgm:prSet/>
      <dgm:spPr/>
      <dgm:t>
        <a:bodyPr/>
        <a:lstStyle/>
        <a:p>
          <a:endParaRPr lang="fr-FR"/>
        </a:p>
      </dgm:t>
    </dgm:pt>
    <dgm:pt modelId="{1DD7B704-EDDB-4406-9336-0D15B773BF0C}" type="sibTrans" cxnId="{7E38789A-94D9-4160-9458-8FDB83F1166D}">
      <dgm:prSet/>
      <dgm:spPr/>
      <dgm:t>
        <a:bodyPr/>
        <a:lstStyle/>
        <a:p>
          <a:endParaRPr lang="fr-FR"/>
        </a:p>
      </dgm:t>
    </dgm:pt>
    <dgm:pt modelId="{5D264F28-9C83-4B00-8623-EA224A297EEA}">
      <dgm:prSet custT="1"/>
      <dgm:spPr/>
      <dgm:t>
        <a:bodyPr/>
        <a:lstStyle/>
        <a:p>
          <a:pPr algn="just" rtl="0"/>
          <a:r>
            <a:rPr lang="fr-CA" sz="1800" b="1" dirty="0" smtClean="0"/>
            <a:t>Mise en place du Comité Technique</a:t>
          </a:r>
          <a:endParaRPr lang="fr-FR" sz="1800" b="1" dirty="0"/>
        </a:p>
      </dgm:t>
    </dgm:pt>
    <dgm:pt modelId="{D38D1518-E8FF-4389-AAA2-E963C02F7FE6}" type="parTrans" cxnId="{A7F25BD3-E095-45BC-BCDD-6938A18F36BB}">
      <dgm:prSet/>
      <dgm:spPr/>
      <dgm:t>
        <a:bodyPr/>
        <a:lstStyle/>
        <a:p>
          <a:endParaRPr lang="fr-FR"/>
        </a:p>
      </dgm:t>
    </dgm:pt>
    <dgm:pt modelId="{5C7A11BC-3D06-4FBE-B0A8-5B5B9E624C21}" type="sibTrans" cxnId="{A7F25BD3-E095-45BC-BCDD-6938A18F36BB}">
      <dgm:prSet/>
      <dgm:spPr/>
      <dgm:t>
        <a:bodyPr/>
        <a:lstStyle/>
        <a:p>
          <a:endParaRPr lang="fr-FR"/>
        </a:p>
      </dgm:t>
    </dgm:pt>
    <dgm:pt modelId="{6C08FE59-3070-4A3A-A173-6751C7955723}">
      <dgm:prSet custT="1"/>
      <dgm:spPr/>
      <dgm:t>
        <a:bodyPr/>
        <a:lstStyle/>
        <a:p>
          <a:pPr algn="just" rtl="0"/>
          <a:r>
            <a:rPr lang="fr-CA" sz="1800" b="1" dirty="0" smtClean="0"/>
            <a:t>Composition (points focaux, agences UN, ministères, bailleur, coordination), mandat, réunions semestrielles, plus au besoin, etc.)</a:t>
          </a:r>
          <a:endParaRPr lang="fr-FR" sz="1800" b="1" dirty="0"/>
        </a:p>
      </dgm:t>
    </dgm:pt>
    <dgm:pt modelId="{114D32FE-8090-49DD-8BAB-A0EF0FF6A3C8}" type="parTrans" cxnId="{A8412B5E-5B1D-49B2-A34F-70025C99C81C}">
      <dgm:prSet/>
      <dgm:spPr/>
      <dgm:t>
        <a:bodyPr/>
        <a:lstStyle/>
        <a:p>
          <a:endParaRPr lang="fr-FR"/>
        </a:p>
      </dgm:t>
    </dgm:pt>
    <dgm:pt modelId="{A82D73E0-9C30-4644-ABE4-53AA59288B7B}" type="sibTrans" cxnId="{A8412B5E-5B1D-49B2-A34F-70025C99C81C}">
      <dgm:prSet/>
      <dgm:spPr/>
      <dgm:t>
        <a:bodyPr/>
        <a:lstStyle/>
        <a:p>
          <a:endParaRPr lang="fr-FR"/>
        </a:p>
      </dgm:t>
    </dgm:pt>
    <dgm:pt modelId="{E436B9CA-5D12-4A27-96A0-B05A88346511}">
      <dgm:prSet/>
      <dgm:spPr/>
      <dgm:t>
        <a:bodyPr/>
        <a:lstStyle/>
        <a:p>
          <a:pPr rtl="0"/>
          <a:r>
            <a:rPr lang="fr-CA" b="1" dirty="0" smtClean="0">
              <a:solidFill>
                <a:srgbClr val="002060"/>
              </a:solidFill>
            </a:rPr>
            <a:t>Au niveau de la coordination </a:t>
          </a:r>
          <a:endParaRPr lang="fr-FR" b="1" dirty="0">
            <a:solidFill>
              <a:srgbClr val="002060"/>
            </a:solidFill>
          </a:endParaRPr>
        </a:p>
      </dgm:t>
    </dgm:pt>
    <dgm:pt modelId="{E23F9F8D-E0A1-419D-B581-64D738015DF1}" type="parTrans" cxnId="{8D01D150-DD24-46BB-8EC7-E31EBDF07CD2}">
      <dgm:prSet/>
      <dgm:spPr/>
      <dgm:t>
        <a:bodyPr/>
        <a:lstStyle/>
        <a:p>
          <a:endParaRPr lang="fr-FR"/>
        </a:p>
      </dgm:t>
    </dgm:pt>
    <dgm:pt modelId="{73CE7EC5-206C-443F-AC30-E477F1AA2FF8}" type="sibTrans" cxnId="{8D01D150-DD24-46BB-8EC7-E31EBDF07CD2}">
      <dgm:prSet/>
      <dgm:spPr/>
      <dgm:t>
        <a:bodyPr/>
        <a:lstStyle/>
        <a:p>
          <a:endParaRPr lang="fr-FR"/>
        </a:p>
      </dgm:t>
    </dgm:pt>
    <dgm:pt modelId="{D366C20C-03F3-4551-AFDB-BD83AE1E97FD}">
      <dgm:prSet custT="1"/>
      <dgm:spPr/>
      <dgm:t>
        <a:bodyPr/>
        <a:lstStyle/>
        <a:p>
          <a:pPr algn="just" rtl="0"/>
          <a:r>
            <a:rPr lang="fr-CA" sz="1600" b="1" dirty="0" smtClean="0"/>
            <a:t>Mécanismes de coordination inter agences</a:t>
          </a:r>
          <a:endParaRPr lang="fr-FR" sz="1600" b="1" dirty="0"/>
        </a:p>
      </dgm:t>
    </dgm:pt>
    <dgm:pt modelId="{97F3EBBA-CC2D-4DED-A9A1-6084264ACED3}" type="parTrans" cxnId="{71488FDC-A54D-4B3D-AD7C-31EF84401571}">
      <dgm:prSet/>
      <dgm:spPr/>
      <dgm:t>
        <a:bodyPr/>
        <a:lstStyle/>
        <a:p>
          <a:endParaRPr lang="fr-FR"/>
        </a:p>
      </dgm:t>
    </dgm:pt>
    <dgm:pt modelId="{6ACB006C-A4EA-493B-92AF-9322AF395E75}" type="sibTrans" cxnId="{71488FDC-A54D-4B3D-AD7C-31EF84401571}">
      <dgm:prSet/>
      <dgm:spPr/>
      <dgm:t>
        <a:bodyPr/>
        <a:lstStyle/>
        <a:p>
          <a:endParaRPr lang="fr-FR"/>
        </a:p>
      </dgm:t>
    </dgm:pt>
    <dgm:pt modelId="{1562BAF1-23D5-4F6E-AC32-5A27FFC2A2BE}">
      <dgm:prSet custT="1"/>
      <dgm:spPr/>
      <dgm:t>
        <a:bodyPr/>
        <a:lstStyle/>
        <a:p>
          <a:pPr algn="just" rtl="0"/>
          <a:r>
            <a:rPr lang="fr-CA" sz="1600" b="1" dirty="0" smtClean="0"/>
            <a:t>Sessions de travail technique avec  MGFE et MJDH pour élaborer la programmation de l’An 1: activités de coordination, de s/é et besoins de renforcement des capacités</a:t>
          </a:r>
          <a:endParaRPr lang="fr-FR" sz="1600" b="1" dirty="0"/>
        </a:p>
      </dgm:t>
    </dgm:pt>
    <dgm:pt modelId="{6B4954BD-0253-4690-99E8-D7649B8E152E}" type="parTrans" cxnId="{F59A4401-40A3-4FC5-8B5A-225198787559}">
      <dgm:prSet/>
      <dgm:spPr/>
      <dgm:t>
        <a:bodyPr/>
        <a:lstStyle/>
        <a:p>
          <a:endParaRPr lang="fr-FR"/>
        </a:p>
      </dgm:t>
    </dgm:pt>
    <dgm:pt modelId="{8677114C-E054-4681-A191-8835EB9F2DC0}" type="sibTrans" cxnId="{F59A4401-40A3-4FC5-8B5A-225198787559}">
      <dgm:prSet/>
      <dgm:spPr/>
      <dgm:t>
        <a:bodyPr/>
        <a:lstStyle/>
        <a:p>
          <a:endParaRPr lang="fr-FR"/>
        </a:p>
      </dgm:t>
    </dgm:pt>
    <dgm:pt modelId="{D524671C-E1C9-4FB5-AC14-38167FD866B4}">
      <dgm:prSet/>
      <dgm:spPr/>
      <dgm:t>
        <a:bodyPr/>
        <a:lstStyle/>
        <a:p>
          <a:pPr algn="just" rtl="0"/>
          <a:endParaRPr lang="fr-CA" sz="1300" dirty="0"/>
        </a:p>
      </dgm:t>
    </dgm:pt>
    <dgm:pt modelId="{40B800F7-68B6-40E6-B161-683E07119B7D}" type="parTrans" cxnId="{6EC23EC1-3E5B-417F-B1E1-5A66A1C538FE}">
      <dgm:prSet/>
      <dgm:spPr/>
      <dgm:t>
        <a:bodyPr/>
        <a:lstStyle/>
        <a:p>
          <a:endParaRPr lang="fr-FR"/>
        </a:p>
      </dgm:t>
    </dgm:pt>
    <dgm:pt modelId="{15D1DE57-3681-4528-8B9E-EC33D3CFFC8E}" type="sibTrans" cxnId="{6EC23EC1-3E5B-417F-B1E1-5A66A1C538FE}">
      <dgm:prSet/>
      <dgm:spPr/>
      <dgm:t>
        <a:bodyPr/>
        <a:lstStyle/>
        <a:p>
          <a:endParaRPr lang="fr-FR"/>
        </a:p>
      </dgm:t>
    </dgm:pt>
    <dgm:pt modelId="{349EDBFD-57ED-4DBF-99DF-4728C8271BDE}" type="pres">
      <dgm:prSet presAssocID="{6308DDA8-BF83-422F-877A-2BD7DB3EBCA1}" presName="Name0" presStyleCnt="0">
        <dgm:presLayoutVars>
          <dgm:dir/>
          <dgm:animLvl val="lvl"/>
          <dgm:resizeHandles val="exact"/>
        </dgm:presLayoutVars>
      </dgm:prSet>
      <dgm:spPr/>
      <dgm:t>
        <a:bodyPr/>
        <a:lstStyle/>
        <a:p>
          <a:endParaRPr lang="fr-CA"/>
        </a:p>
      </dgm:t>
    </dgm:pt>
    <dgm:pt modelId="{5602B0D4-81C7-445E-96FA-4464AA5C39BD}" type="pres">
      <dgm:prSet presAssocID="{028FFDD0-5DBF-47E4-92D4-26838938C600}" presName="linNode" presStyleCnt="0"/>
      <dgm:spPr/>
    </dgm:pt>
    <dgm:pt modelId="{302DA8D3-3FC3-484E-BE3B-8B3857351463}" type="pres">
      <dgm:prSet presAssocID="{028FFDD0-5DBF-47E4-92D4-26838938C600}" presName="parentText" presStyleLbl="node1" presStyleIdx="0" presStyleCnt="2">
        <dgm:presLayoutVars>
          <dgm:chMax val="1"/>
          <dgm:bulletEnabled val="1"/>
        </dgm:presLayoutVars>
      </dgm:prSet>
      <dgm:spPr/>
      <dgm:t>
        <a:bodyPr/>
        <a:lstStyle/>
        <a:p>
          <a:endParaRPr lang="fr-CA"/>
        </a:p>
      </dgm:t>
    </dgm:pt>
    <dgm:pt modelId="{9DCD073B-11B3-43B8-ACC5-04B5376EBCE1}" type="pres">
      <dgm:prSet presAssocID="{028FFDD0-5DBF-47E4-92D4-26838938C600}" presName="descendantText" presStyleLbl="alignAccFollowNode1" presStyleIdx="0" presStyleCnt="2">
        <dgm:presLayoutVars>
          <dgm:bulletEnabled val="1"/>
        </dgm:presLayoutVars>
      </dgm:prSet>
      <dgm:spPr/>
      <dgm:t>
        <a:bodyPr/>
        <a:lstStyle/>
        <a:p>
          <a:endParaRPr lang="fr-CA"/>
        </a:p>
      </dgm:t>
    </dgm:pt>
    <dgm:pt modelId="{B59F98E1-6AC2-4B20-99DD-F8F9B4753806}" type="pres">
      <dgm:prSet presAssocID="{1DD7B704-EDDB-4406-9336-0D15B773BF0C}" presName="sp" presStyleCnt="0"/>
      <dgm:spPr/>
    </dgm:pt>
    <dgm:pt modelId="{52710622-37E3-4DF7-B5B9-443DFBBD7C2B}" type="pres">
      <dgm:prSet presAssocID="{E436B9CA-5D12-4A27-96A0-B05A88346511}" presName="linNode" presStyleCnt="0"/>
      <dgm:spPr/>
    </dgm:pt>
    <dgm:pt modelId="{2B103976-7D33-467B-A152-85D460752163}" type="pres">
      <dgm:prSet presAssocID="{E436B9CA-5D12-4A27-96A0-B05A88346511}" presName="parentText" presStyleLbl="node1" presStyleIdx="1" presStyleCnt="2">
        <dgm:presLayoutVars>
          <dgm:chMax val="1"/>
          <dgm:bulletEnabled val="1"/>
        </dgm:presLayoutVars>
      </dgm:prSet>
      <dgm:spPr/>
      <dgm:t>
        <a:bodyPr/>
        <a:lstStyle/>
        <a:p>
          <a:endParaRPr lang="fr-CA"/>
        </a:p>
      </dgm:t>
    </dgm:pt>
    <dgm:pt modelId="{1634E7FF-E720-43A4-B87E-11FAFA6D6D09}" type="pres">
      <dgm:prSet presAssocID="{E436B9CA-5D12-4A27-96A0-B05A88346511}" presName="descendantText" presStyleLbl="alignAccFollowNode1" presStyleIdx="1" presStyleCnt="2">
        <dgm:presLayoutVars>
          <dgm:bulletEnabled val="1"/>
        </dgm:presLayoutVars>
      </dgm:prSet>
      <dgm:spPr/>
      <dgm:t>
        <a:bodyPr/>
        <a:lstStyle/>
        <a:p>
          <a:endParaRPr lang="fr-CA"/>
        </a:p>
      </dgm:t>
    </dgm:pt>
  </dgm:ptLst>
  <dgm:cxnLst>
    <dgm:cxn modelId="{C4371187-86F6-4B8D-95F7-0E1023F90ECE}" type="presOf" srcId="{028FFDD0-5DBF-47E4-92D4-26838938C600}" destId="{302DA8D3-3FC3-484E-BE3B-8B3857351463}" srcOrd="0" destOrd="0" presId="urn:microsoft.com/office/officeart/2005/8/layout/vList5"/>
    <dgm:cxn modelId="{8D01D150-DD24-46BB-8EC7-E31EBDF07CD2}" srcId="{6308DDA8-BF83-422F-877A-2BD7DB3EBCA1}" destId="{E436B9CA-5D12-4A27-96A0-B05A88346511}" srcOrd="1" destOrd="0" parTransId="{E23F9F8D-E0A1-419D-B581-64D738015DF1}" sibTransId="{73CE7EC5-206C-443F-AC30-E477F1AA2FF8}"/>
    <dgm:cxn modelId="{A7F25BD3-E095-45BC-BCDD-6938A18F36BB}" srcId="{028FFDD0-5DBF-47E4-92D4-26838938C600}" destId="{5D264F28-9C83-4B00-8623-EA224A297EEA}" srcOrd="0" destOrd="0" parTransId="{D38D1518-E8FF-4389-AAA2-E963C02F7FE6}" sibTransId="{5C7A11BC-3D06-4FBE-B0A8-5B5B9E624C21}"/>
    <dgm:cxn modelId="{8C5B66C0-32AE-43C3-9939-B98F78363216}" type="presOf" srcId="{5D264F28-9C83-4B00-8623-EA224A297EEA}" destId="{9DCD073B-11B3-43B8-ACC5-04B5376EBCE1}" srcOrd="0" destOrd="0" presId="urn:microsoft.com/office/officeart/2005/8/layout/vList5"/>
    <dgm:cxn modelId="{71488FDC-A54D-4B3D-AD7C-31EF84401571}" srcId="{E436B9CA-5D12-4A27-96A0-B05A88346511}" destId="{D366C20C-03F3-4551-AFDB-BD83AE1E97FD}" srcOrd="0" destOrd="0" parTransId="{97F3EBBA-CC2D-4DED-A9A1-6084264ACED3}" sibTransId="{6ACB006C-A4EA-493B-92AF-9322AF395E75}"/>
    <dgm:cxn modelId="{6EC23EC1-3E5B-417F-B1E1-5A66A1C538FE}" srcId="{E436B9CA-5D12-4A27-96A0-B05A88346511}" destId="{D524671C-E1C9-4FB5-AC14-38167FD866B4}" srcOrd="2" destOrd="0" parTransId="{40B800F7-68B6-40E6-B161-683E07119B7D}" sibTransId="{15D1DE57-3681-4528-8B9E-EC33D3CFFC8E}"/>
    <dgm:cxn modelId="{68CA05AB-8217-4024-A4CA-C9CBC5456DA9}" type="presOf" srcId="{6308DDA8-BF83-422F-877A-2BD7DB3EBCA1}" destId="{349EDBFD-57ED-4DBF-99DF-4728C8271BDE}" srcOrd="0" destOrd="0" presId="urn:microsoft.com/office/officeart/2005/8/layout/vList5"/>
    <dgm:cxn modelId="{79E0FFA2-7DD5-4A99-B361-34160A234F79}" type="presOf" srcId="{1562BAF1-23D5-4F6E-AC32-5A27FFC2A2BE}" destId="{1634E7FF-E720-43A4-B87E-11FAFA6D6D09}" srcOrd="0" destOrd="1" presId="urn:microsoft.com/office/officeart/2005/8/layout/vList5"/>
    <dgm:cxn modelId="{7CF982DF-6AC6-4F31-AB66-70BD77C7E1F9}" type="presOf" srcId="{6C08FE59-3070-4A3A-A173-6751C7955723}" destId="{9DCD073B-11B3-43B8-ACC5-04B5376EBCE1}" srcOrd="0" destOrd="1" presId="urn:microsoft.com/office/officeart/2005/8/layout/vList5"/>
    <dgm:cxn modelId="{F59A4401-40A3-4FC5-8B5A-225198787559}" srcId="{E436B9CA-5D12-4A27-96A0-B05A88346511}" destId="{1562BAF1-23D5-4F6E-AC32-5A27FFC2A2BE}" srcOrd="1" destOrd="0" parTransId="{6B4954BD-0253-4690-99E8-D7649B8E152E}" sibTransId="{8677114C-E054-4681-A191-8835EB9F2DC0}"/>
    <dgm:cxn modelId="{1C9C8822-70BE-490C-9795-D6D9552E9012}" type="presOf" srcId="{D524671C-E1C9-4FB5-AC14-38167FD866B4}" destId="{1634E7FF-E720-43A4-B87E-11FAFA6D6D09}" srcOrd="0" destOrd="2" presId="urn:microsoft.com/office/officeart/2005/8/layout/vList5"/>
    <dgm:cxn modelId="{7E38789A-94D9-4160-9458-8FDB83F1166D}" srcId="{6308DDA8-BF83-422F-877A-2BD7DB3EBCA1}" destId="{028FFDD0-5DBF-47E4-92D4-26838938C600}" srcOrd="0" destOrd="0" parTransId="{4C5FEC07-E3F8-435F-BDAA-71E2D020D12F}" sibTransId="{1DD7B704-EDDB-4406-9336-0D15B773BF0C}"/>
    <dgm:cxn modelId="{D938F411-D1D8-4D0E-B79E-655EB09E6CB7}" type="presOf" srcId="{E436B9CA-5D12-4A27-96A0-B05A88346511}" destId="{2B103976-7D33-467B-A152-85D460752163}" srcOrd="0" destOrd="0" presId="urn:microsoft.com/office/officeart/2005/8/layout/vList5"/>
    <dgm:cxn modelId="{9334F11E-FA39-4660-BBCE-2A46B630A68D}" type="presOf" srcId="{D366C20C-03F3-4551-AFDB-BD83AE1E97FD}" destId="{1634E7FF-E720-43A4-B87E-11FAFA6D6D09}" srcOrd="0" destOrd="0" presId="urn:microsoft.com/office/officeart/2005/8/layout/vList5"/>
    <dgm:cxn modelId="{A8412B5E-5B1D-49B2-A34F-70025C99C81C}" srcId="{5D264F28-9C83-4B00-8623-EA224A297EEA}" destId="{6C08FE59-3070-4A3A-A173-6751C7955723}" srcOrd="0" destOrd="0" parTransId="{114D32FE-8090-49DD-8BAB-A0EF0FF6A3C8}" sibTransId="{A82D73E0-9C30-4644-ABE4-53AA59288B7B}"/>
    <dgm:cxn modelId="{1AFCD6AE-C67A-4DDC-AED1-299C29BE9D1A}" type="presParOf" srcId="{349EDBFD-57ED-4DBF-99DF-4728C8271BDE}" destId="{5602B0D4-81C7-445E-96FA-4464AA5C39BD}" srcOrd="0" destOrd="0" presId="urn:microsoft.com/office/officeart/2005/8/layout/vList5"/>
    <dgm:cxn modelId="{9DC69CEC-15E9-44A8-AF79-9BD3220BDC4D}" type="presParOf" srcId="{5602B0D4-81C7-445E-96FA-4464AA5C39BD}" destId="{302DA8D3-3FC3-484E-BE3B-8B3857351463}" srcOrd="0" destOrd="0" presId="urn:microsoft.com/office/officeart/2005/8/layout/vList5"/>
    <dgm:cxn modelId="{B4F0CFA9-93CD-4E26-A958-45061AAEF99C}" type="presParOf" srcId="{5602B0D4-81C7-445E-96FA-4464AA5C39BD}" destId="{9DCD073B-11B3-43B8-ACC5-04B5376EBCE1}" srcOrd="1" destOrd="0" presId="urn:microsoft.com/office/officeart/2005/8/layout/vList5"/>
    <dgm:cxn modelId="{269672B3-2F13-48EA-A8B4-E79743585732}" type="presParOf" srcId="{349EDBFD-57ED-4DBF-99DF-4728C8271BDE}" destId="{B59F98E1-6AC2-4B20-99DD-F8F9B4753806}" srcOrd="1" destOrd="0" presId="urn:microsoft.com/office/officeart/2005/8/layout/vList5"/>
    <dgm:cxn modelId="{53A66836-2FCC-4B23-BBFB-E459BE6B4606}" type="presParOf" srcId="{349EDBFD-57ED-4DBF-99DF-4728C8271BDE}" destId="{52710622-37E3-4DF7-B5B9-443DFBBD7C2B}" srcOrd="2" destOrd="0" presId="urn:microsoft.com/office/officeart/2005/8/layout/vList5"/>
    <dgm:cxn modelId="{1606FA90-36F3-4387-AA81-BEA9056729B3}" type="presParOf" srcId="{52710622-37E3-4DF7-B5B9-443DFBBD7C2B}" destId="{2B103976-7D33-467B-A152-85D460752163}" srcOrd="0" destOrd="0" presId="urn:microsoft.com/office/officeart/2005/8/layout/vList5"/>
    <dgm:cxn modelId="{4F6298CE-96D7-4631-B38F-330F057934EC}" type="presParOf" srcId="{52710622-37E3-4DF7-B5B9-443DFBBD7C2B}" destId="{1634E7FF-E720-43A4-B87E-11FAFA6D6D0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C2907F-2C02-4234-9D88-9095AC3ADD57}"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fr-FR"/>
        </a:p>
      </dgm:t>
    </dgm:pt>
    <dgm:pt modelId="{0C5FE37A-25E3-4B1E-9398-1DB47CE99978}">
      <dgm:prSet/>
      <dgm:spPr/>
      <dgm:t>
        <a:bodyPr/>
        <a:lstStyle/>
        <a:p>
          <a:pPr rtl="0"/>
          <a:r>
            <a:rPr lang="fr-CA" b="1" dirty="0" smtClean="0">
              <a:solidFill>
                <a:srgbClr val="002060"/>
              </a:solidFill>
            </a:rPr>
            <a:t>Au niveau de la planification à court terme</a:t>
          </a:r>
          <a:endParaRPr lang="fr-FR" b="1" dirty="0">
            <a:solidFill>
              <a:srgbClr val="002060"/>
            </a:solidFill>
          </a:endParaRPr>
        </a:p>
      </dgm:t>
    </dgm:pt>
    <dgm:pt modelId="{E7E8629D-119A-4DE4-B8DF-C388CB0C7946}" type="parTrans" cxnId="{65724BA4-7968-4E1B-95F5-9DA6B8E4053E}">
      <dgm:prSet/>
      <dgm:spPr/>
      <dgm:t>
        <a:bodyPr/>
        <a:lstStyle/>
        <a:p>
          <a:endParaRPr lang="fr-FR"/>
        </a:p>
      </dgm:t>
    </dgm:pt>
    <dgm:pt modelId="{DB48662C-50AD-472C-AA8E-E8960366C11F}" type="sibTrans" cxnId="{65724BA4-7968-4E1B-95F5-9DA6B8E4053E}">
      <dgm:prSet/>
      <dgm:spPr/>
      <dgm:t>
        <a:bodyPr/>
        <a:lstStyle/>
        <a:p>
          <a:endParaRPr lang="fr-FR"/>
        </a:p>
      </dgm:t>
    </dgm:pt>
    <dgm:pt modelId="{A4FD78F8-8CE4-4E35-9594-0946F63BE64C}">
      <dgm:prSet/>
      <dgm:spPr/>
      <dgm:t>
        <a:bodyPr/>
        <a:lstStyle/>
        <a:p>
          <a:pPr rtl="0"/>
          <a:r>
            <a:rPr lang="fr-CA" b="1" dirty="0" smtClean="0"/>
            <a:t>Plan de travail détaillé de l’An 1 </a:t>
          </a:r>
          <a:endParaRPr lang="fr-FR" b="1" dirty="0"/>
        </a:p>
      </dgm:t>
    </dgm:pt>
    <dgm:pt modelId="{227DFF98-A92E-4034-802C-29D7FED8EE16}" type="parTrans" cxnId="{AC49788E-1B73-4B99-9E3D-98882C6750BC}">
      <dgm:prSet/>
      <dgm:spPr/>
      <dgm:t>
        <a:bodyPr/>
        <a:lstStyle/>
        <a:p>
          <a:endParaRPr lang="fr-FR"/>
        </a:p>
      </dgm:t>
    </dgm:pt>
    <dgm:pt modelId="{A5111A1A-14F4-4B92-97B7-E64D240F73C0}" type="sibTrans" cxnId="{AC49788E-1B73-4B99-9E3D-98882C6750BC}">
      <dgm:prSet/>
      <dgm:spPr/>
      <dgm:t>
        <a:bodyPr/>
        <a:lstStyle/>
        <a:p>
          <a:endParaRPr lang="fr-FR"/>
        </a:p>
      </dgm:t>
    </dgm:pt>
    <dgm:pt modelId="{B10DC955-F87F-45F0-AE11-64E12CB22561}">
      <dgm:prSet/>
      <dgm:spPr/>
      <dgm:t>
        <a:bodyPr/>
        <a:lstStyle/>
        <a:p>
          <a:pPr rtl="0"/>
          <a:r>
            <a:rPr lang="fr-CA" b="1" dirty="0" smtClean="0"/>
            <a:t>Concertation entre partenaires pour un PTA coordonné avec cadre de résultats</a:t>
          </a:r>
          <a:endParaRPr lang="fr-FR" b="1" dirty="0"/>
        </a:p>
      </dgm:t>
    </dgm:pt>
    <dgm:pt modelId="{B7D312DF-D133-4C2F-8CFC-F8D6EEDED72C}" type="parTrans" cxnId="{E0DE2E14-9087-4A4A-8534-DACBA872D2BF}">
      <dgm:prSet/>
      <dgm:spPr/>
      <dgm:t>
        <a:bodyPr/>
        <a:lstStyle/>
        <a:p>
          <a:endParaRPr lang="fr-FR"/>
        </a:p>
      </dgm:t>
    </dgm:pt>
    <dgm:pt modelId="{423E3F04-5A08-4B87-A300-DB9E4E1EBAC4}" type="sibTrans" cxnId="{E0DE2E14-9087-4A4A-8534-DACBA872D2BF}">
      <dgm:prSet/>
      <dgm:spPr/>
      <dgm:t>
        <a:bodyPr/>
        <a:lstStyle/>
        <a:p>
          <a:endParaRPr lang="fr-FR"/>
        </a:p>
      </dgm:t>
    </dgm:pt>
    <dgm:pt modelId="{7EC84ED0-17A2-4FBD-B374-DFFC5EBF60F8}">
      <dgm:prSet/>
      <dgm:spPr/>
      <dgm:t>
        <a:bodyPr/>
        <a:lstStyle/>
        <a:p>
          <a:pPr rtl="0"/>
          <a:r>
            <a:rPr lang="fr-CA" b="1" dirty="0" smtClean="0"/>
            <a:t>Mission dans l’est pour harmoniser le PTA </a:t>
          </a:r>
          <a:endParaRPr lang="fr-FR" b="1" dirty="0"/>
        </a:p>
      </dgm:t>
    </dgm:pt>
    <dgm:pt modelId="{5CD5E1BF-11A9-4488-A4A8-4C762C6C1C78}" type="parTrans" cxnId="{8FC700DA-CDE1-4D76-8451-F9C009D5BB28}">
      <dgm:prSet/>
      <dgm:spPr/>
      <dgm:t>
        <a:bodyPr/>
        <a:lstStyle/>
        <a:p>
          <a:endParaRPr lang="fr-FR"/>
        </a:p>
      </dgm:t>
    </dgm:pt>
    <dgm:pt modelId="{1713D77D-ADD7-40AE-8022-5ABDDA9B0E98}" type="sibTrans" cxnId="{8FC700DA-CDE1-4D76-8451-F9C009D5BB28}">
      <dgm:prSet/>
      <dgm:spPr/>
      <dgm:t>
        <a:bodyPr/>
        <a:lstStyle/>
        <a:p>
          <a:endParaRPr lang="fr-FR"/>
        </a:p>
      </dgm:t>
    </dgm:pt>
    <dgm:pt modelId="{44F40186-14D6-49D8-9A64-9B4EFFFBB35A}">
      <dgm:prSet/>
      <dgm:spPr/>
      <dgm:t>
        <a:bodyPr/>
        <a:lstStyle/>
        <a:p>
          <a:pPr rtl="0"/>
          <a:r>
            <a:rPr lang="fr-CA" b="1" dirty="0" smtClean="0"/>
            <a:t>Finalisation du processus d’identification des zones d’intervention: mécanismes à définir (revue documentaire incluant cartographie des interventions actuelles, mission d’identification, etc.)</a:t>
          </a:r>
          <a:endParaRPr lang="fr-FR" b="1" dirty="0"/>
        </a:p>
      </dgm:t>
    </dgm:pt>
    <dgm:pt modelId="{EDC61D03-9AC4-4D53-890B-257594C2E149}" type="parTrans" cxnId="{47CECE32-8D9E-42B1-AB08-C5D1A233E799}">
      <dgm:prSet/>
      <dgm:spPr/>
      <dgm:t>
        <a:bodyPr/>
        <a:lstStyle/>
        <a:p>
          <a:endParaRPr lang="fr-FR"/>
        </a:p>
      </dgm:t>
    </dgm:pt>
    <dgm:pt modelId="{DE814D63-FB6C-4B61-A44C-052ABF3C7F8D}" type="sibTrans" cxnId="{47CECE32-8D9E-42B1-AB08-C5D1A233E799}">
      <dgm:prSet/>
      <dgm:spPr/>
      <dgm:t>
        <a:bodyPr/>
        <a:lstStyle/>
        <a:p>
          <a:endParaRPr lang="fr-FR"/>
        </a:p>
      </dgm:t>
    </dgm:pt>
    <dgm:pt modelId="{371DDB5A-0B32-46A7-92A0-A29B5BBA729D}">
      <dgm:prSet/>
      <dgm:spPr/>
      <dgm:t>
        <a:bodyPr/>
        <a:lstStyle/>
        <a:p>
          <a:pPr rtl="0"/>
          <a:endParaRPr lang="fr-CA" b="1" dirty="0"/>
        </a:p>
      </dgm:t>
    </dgm:pt>
    <dgm:pt modelId="{1E9132D0-8037-4246-9C04-3A2C34DB90E5}" type="parTrans" cxnId="{D1D0AC40-194D-4217-A7F7-F40EDECA2C32}">
      <dgm:prSet/>
      <dgm:spPr/>
      <dgm:t>
        <a:bodyPr/>
        <a:lstStyle/>
        <a:p>
          <a:endParaRPr lang="fr-FR"/>
        </a:p>
      </dgm:t>
    </dgm:pt>
    <dgm:pt modelId="{C70120CA-4C74-48E3-8062-E1E31539B3D0}" type="sibTrans" cxnId="{D1D0AC40-194D-4217-A7F7-F40EDECA2C32}">
      <dgm:prSet/>
      <dgm:spPr/>
      <dgm:t>
        <a:bodyPr/>
        <a:lstStyle/>
        <a:p>
          <a:endParaRPr lang="fr-FR"/>
        </a:p>
      </dgm:t>
    </dgm:pt>
    <dgm:pt modelId="{765983BB-7BDC-43E7-8457-5BBCEA18352D}" type="pres">
      <dgm:prSet presAssocID="{43C2907F-2C02-4234-9D88-9095AC3ADD57}" presName="Name0" presStyleCnt="0">
        <dgm:presLayoutVars>
          <dgm:dir/>
          <dgm:animLvl val="lvl"/>
          <dgm:resizeHandles val="exact"/>
        </dgm:presLayoutVars>
      </dgm:prSet>
      <dgm:spPr/>
      <dgm:t>
        <a:bodyPr/>
        <a:lstStyle/>
        <a:p>
          <a:endParaRPr lang="fr-CA"/>
        </a:p>
      </dgm:t>
    </dgm:pt>
    <dgm:pt modelId="{3C95419C-85E7-4E36-9E3B-93BEF8876804}" type="pres">
      <dgm:prSet presAssocID="{0C5FE37A-25E3-4B1E-9398-1DB47CE99978}" presName="linNode" presStyleCnt="0"/>
      <dgm:spPr/>
    </dgm:pt>
    <dgm:pt modelId="{5E9464DD-B4A0-42C2-A281-8174401132D9}" type="pres">
      <dgm:prSet presAssocID="{0C5FE37A-25E3-4B1E-9398-1DB47CE99978}" presName="parentText" presStyleLbl="node1" presStyleIdx="0" presStyleCnt="1">
        <dgm:presLayoutVars>
          <dgm:chMax val="1"/>
          <dgm:bulletEnabled val="1"/>
        </dgm:presLayoutVars>
      </dgm:prSet>
      <dgm:spPr/>
      <dgm:t>
        <a:bodyPr/>
        <a:lstStyle/>
        <a:p>
          <a:endParaRPr lang="fr-CA"/>
        </a:p>
      </dgm:t>
    </dgm:pt>
    <dgm:pt modelId="{E89F4C2F-C97A-4717-AAA4-3FF34F222FE1}" type="pres">
      <dgm:prSet presAssocID="{0C5FE37A-25E3-4B1E-9398-1DB47CE99978}" presName="descendantText" presStyleLbl="alignAccFollowNode1" presStyleIdx="0" presStyleCnt="1">
        <dgm:presLayoutVars>
          <dgm:bulletEnabled val="1"/>
        </dgm:presLayoutVars>
      </dgm:prSet>
      <dgm:spPr/>
      <dgm:t>
        <a:bodyPr/>
        <a:lstStyle/>
        <a:p>
          <a:endParaRPr lang="fr-CA"/>
        </a:p>
      </dgm:t>
    </dgm:pt>
  </dgm:ptLst>
  <dgm:cxnLst>
    <dgm:cxn modelId="{D1D0AC40-194D-4217-A7F7-F40EDECA2C32}" srcId="{A4FD78F8-8CE4-4E35-9594-0946F63BE64C}" destId="{371DDB5A-0B32-46A7-92A0-A29B5BBA729D}" srcOrd="3" destOrd="0" parTransId="{1E9132D0-8037-4246-9C04-3A2C34DB90E5}" sibTransId="{C70120CA-4C74-48E3-8062-E1E31539B3D0}"/>
    <dgm:cxn modelId="{CD2A69F9-2F61-4F68-A0B7-68789A63548D}" type="presOf" srcId="{0C5FE37A-25E3-4B1E-9398-1DB47CE99978}" destId="{5E9464DD-B4A0-42C2-A281-8174401132D9}" srcOrd="0" destOrd="0" presId="urn:microsoft.com/office/officeart/2005/8/layout/vList5"/>
    <dgm:cxn modelId="{D5B04F04-3973-4B40-A9B4-E36F515C4EE4}" type="presOf" srcId="{43C2907F-2C02-4234-9D88-9095AC3ADD57}" destId="{765983BB-7BDC-43E7-8457-5BBCEA18352D}" srcOrd="0" destOrd="0" presId="urn:microsoft.com/office/officeart/2005/8/layout/vList5"/>
    <dgm:cxn modelId="{B8E99049-2951-4516-BD73-F4D9A1B5E33F}" type="presOf" srcId="{B10DC955-F87F-45F0-AE11-64E12CB22561}" destId="{E89F4C2F-C97A-4717-AAA4-3FF34F222FE1}" srcOrd="0" destOrd="1" presId="urn:microsoft.com/office/officeart/2005/8/layout/vList5"/>
    <dgm:cxn modelId="{57A47A23-AE64-4B91-9789-91E66E94874B}" type="presOf" srcId="{A4FD78F8-8CE4-4E35-9594-0946F63BE64C}" destId="{E89F4C2F-C97A-4717-AAA4-3FF34F222FE1}" srcOrd="0" destOrd="0" presId="urn:microsoft.com/office/officeart/2005/8/layout/vList5"/>
    <dgm:cxn modelId="{E0DE2E14-9087-4A4A-8534-DACBA872D2BF}" srcId="{A4FD78F8-8CE4-4E35-9594-0946F63BE64C}" destId="{B10DC955-F87F-45F0-AE11-64E12CB22561}" srcOrd="0" destOrd="0" parTransId="{B7D312DF-D133-4C2F-8CFC-F8D6EEDED72C}" sibTransId="{423E3F04-5A08-4B87-A300-DB9E4E1EBAC4}"/>
    <dgm:cxn modelId="{65724BA4-7968-4E1B-95F5-9DA6B8E4053E}" srcId="{43C2907F-2C02-4234-9D88-9095AC3ADD57}" destId="{0C5FE37A-25E3-4B1E-9398-1DB47CE99978}" srcOrd="0" destOrd="0" parTransId="{E7E8629D-119A-4DE4-B8DF-C388CB0C7946}" sibTransId="{DB48662C-50AD-472C-AA8E-E8960366C11F}"/>
    <dgm:cxn modelId="{8FC700DA-CDE1-4D76-8451-F9C009D5BB28}" srcId="{A4FD78F8-8CE4-4E35-9594-0946F63BE64C}" destId="{7EC84ED0-17A2-4FBD-B374-DFFC5EBF60F8}" srcOrd="1" destOrd="0" parTransId="{5CD5E1BF-11A9-4488-A4A8-4C762C6C1C78}" sibTransId="{1713D77D-ADD7-40AE-8022-5ABDDA9B0E98}"/>
    <dgm:cxn modelId="{A5A4BDCF-B590-4A68-B036-E7B6122C9F16}" type="presOf" srcId="{44F40186-14D6-49D8-9A64-9B4EFFFBB35A}" destId="{E89F4C2F-C97A-4717-AAA4-3FF34F222FE1}" srcOrd="0" destOrd="3" presId="urn:microsoft.com/office/officeart/2005/8/layout/vList5"/>
    <dgm:cxn modelId="{AC49788E-1B73-4B99-9E3D-98882C6750BC}" srcId="{0C5FE37A-25E3-4B1E-9398-1DB47CE99978}" destId="{A4FD78F8-8CE4-4E35-9594-0946F63BE64C}" srcOrd="0" destOrd="0" parTransId="{227DFF98-A92E-4034-802C-29D7FED8EE16}" sibTransId="{A5111A1A-14F4-4B92-97B7-E64D240F73C0}"/>
    <dgm:cxn modelId="{47CECE32-8D9E-42B1-AB08-C5D1A233E799}" srcId="{A4FD78F8-8CE4-4E35-9594-0946F63BE64C}" destId="{44F40186-14D6-49D8-9A64-9B4EFFFBB35A}" srcOrd="2" destOrd="0" parTransId="{EDC61D03-9AC4-4D53-890B-257594C2E149}" sibTransId="{DE814D63-FB6C-4B61-A44C-052ABF3C7F8D}"/>
    <dgm:cxn modelId="{B6F35CC4-E880-45CF-910C-C3802DB1F487}" type="presOf" srcId="{371DDB5A-0B32-46A7-92A0-A29B5BBA729D}" destId="{E89F4C2F-C97A-4717-AAA4-3FF34F222FE1}" srcOrd="0" destOrd="4" presId="urn:microsoft.com/office/officeart/2005/8/layout/vList5"/>
    <dgm:cxn modelId="{44D57737-7E96-40A4-8B3B-F4B22200835F}" type="presOf" srcId="{7EC84ED0-17A2-4FBD-B374-DFFC5EBF60F8}" destId="{E89F4C2F-C97A-4717-AAA4-3FF34F222FE1}" srcOrd="0" destOrd="2" presId="urn:microsoft.com/office/officeart/2005/8/layout/vList5"/>
    <dgm:cxn modelId="{70A06D1F-AE6C-42BC-B1F3-B4E579348A0E}" type="presParOf" srcId="{765983BB-7BDC-43E7-8457-5BBCEA18352D}" destId="{3C95419C-85E7-4E36-9E3B-93BEF8876804}" srcOrd="0" destOrd="0" presId="urn:microsoft.com/office/officeart/2005/8/layout/vList5"/>
    <dgm:cxn modelId="{1CBCD009-C3E0-4858-95D6-9BF6847AD3EB}" type="presParOf" srcId="{3C95419C-85E7-4E36-9E3B-93BEF8876804}" destId="{5E9464DD-B4A0-42C2-A281-8174401132D9}" srcOrd="0" destOrd="0" presId="urn:microsoft.com/office/officeart/2005/8/layout/vList5"/>
    <dgm:cxn modelId="{4B04C316-E11C-434B-A16A-43B8A0603AF6}" type="presParOf" srcId="{3C95419C-85E7-4E36-9E3B-93BEF8876804}" destId="{E89F4C2F-C97A-4717-AAA4-3FF34F222FE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0E46A1-C896-4281-B3BC-53D62C68873E}"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fr-FR"/>
        </a:p>
      </dgm:t>
    </dgm:pt>
    <dgm:pt modelId="{7EEA4C21-DD67-4D23-8712-0D026D247982}">
      <dgm:prSet/>
      <dgm:spPr/>
      <dgm:t>
        <a:bodyPr/>
        <a:lstStyle/>
        <a:p>
          <a:pPr rtl="0"/>
          <a:r>
            <a:rPr lang="fr-CA" b="1" dirty="0" smtClean="0">
              <a:solidFill>
                <a:srgbClr val="002060"/>
              </a:solidFill>
            </a:rPr>
            <a:t>Au niveau de la planification à long terme</a:t>
          </a:r>
          <a:endParaRPr lang="fr-FR" b="1" dirty="0">
            <a:solidFill>
              <a:srgbClr val="002060"/>
            </a:solidFill>
          </a:endParaRPr>
        </a:p>
      </dgm:t>
    </dgm:pt>
    <dgm:pt modelId="{B52016F5-017F-4ABC-ADC4-EA7624580A80}" type="parTrans" cxnId="{A78CB93B-BF00-410F-917C-E1D73AB8F83D}">
      <dgm:prSet/>
      <dgm:spPr/>
      <dgm:t>
        <a:bodyPr/>
        <a:lstStyle/>
        <a:p>
          <a:endParaRPr lang="fr-FR"/>
        </a:p>
      </dgm:t>
    </dgm:pt>
    <dgm:pt modelId="{D0B7F61B-8532-4AD2-984D-4F3ADC642C71}" type="sibTrans" cxnId="{A78CB93B-BF00-410F-917C-E1D73AB8F83D}">
      <dgm:prSet/>
      <dgm:spPr/>
      <dgm:t>
        <a:bodyPr/>
        <a:lstStyle/>
        <a:p>
          <a:endParaRPr lang="fr-FR"/>
        </a:p>
      </dgm:t>
    </dgm:pt>
    <dgm:pt modelId="{6CF7BF07-F498-4AED-B707-AF9EF3CB2267}">
      <dgm:prSet/>
      <dgm:spPr/>
      <dgm:t>
        <a:bodyPr/>
        <a:lstStyle/>
        <a:p>
          <a:pPr rtl="0"/>
          <a:r>
            <a:rPr lang="fr-CA" b="1" dirty="0" smtClean="0"/>
            <a:t>Plan de mise en œuvre du programme</a:t>
          </a:r>
          <a:endParaRPr lang="fr-FR" b="1" dirty="0"/>
        </a:p>
      </dgm:t>
    </dgm:pt>
    <dgm:pt modelId="{D02310C2-AD77-4D75-9CB7-01CF9CA9AB79}" type="parTrans" cxnId="{F01989ED-5D8B-4D85-BD62-A5B531EFFA04}">
      <dgm:prSet/>
      <dgm:spPr/>
      <dgm:t>
        <a:bodyPr/>
        <a:lstStyle/>
        <a:p>
          <a:endParaRPr lang="fr-FR"/>
        </a:p>
      </dgm:t>
    </dgm:pt>
    <dgm:pt modelId="{EFE49566-4FC5-4C1E-AE94-ADA09FF10770}" type="sibTrans" cxnId="{F01989ED-5D8B-4D85-BD62-A5B531EFFA04}">
      <dgm:prSet/>
      <dgm:spPr/>
      <dgm:t>
        <a:bodyPr/>
        <a:lstStyle/>
        <a:p>
          <a:endParaRPr lang="fr-FR"/>
        </a:p>
      </dgm:t>
    </dgm:pt>
    <dgm:pt modelId="{E0D5B5E3-90B6-4816-84D4-0F5B733B8C62}">
      <dgm:prSet/>
      <dgm:spPr/>
      <dgm:t>
        <a:bodyPr/>
        <a:lstStyle/>
        <a:p>
          <a:pPr rtl="0"/>
          <a:r>
            <a:rPr lang="fr-CA" b="1" dirty="0" smtClean="0"/>
            <a:t>Stratégie de mise en œuvre par composante</a:t>
          </a:r>
          <a:endParaRPr lang="fr-FR" b="1" dirty="0"/>
        </a:p>
      </dgm:t>
    </dgm:pt>
    <dgm:pt modelId="{3013F598-02B0-4ADA-AA93-703E523D751D}" type="parTrans" cxnId="{60067E1F-5964-4DB2-B7BC-7A2A77D8EE24}">
      <dgm:prSet/>
      <dgm:spPr/>
      <dgm:t>
        <a:bodyPr/>
        <a:lstStyle/>
        <a:p>
          <a:endParaRPr lang="fr-FR"/>
        </a:p>
      </dgm:t>
    </dgm:pt>
    <dgm:pt modelId="{8517C648-5E6B-4C8C-8DE1-031700B3DBE1}" type="sibTrans" cxnId="{60067E1F-5964-4DB2-B7BC-7A2A77D8EE24}">
      <dgm:prSet/>
      <dgm:spPr/>
      <dgm:t>
        <a:bodyPr/>
        <a:lstStyle/>
        <a:p>
          <a:endParaRPr lang="fr-FR"/>
        </a:p>
      </dgm:t>
    </dgm:pt>
    <dgm:pt modelId="{CE73A635-FB29-453C-9D46-26E3B38311DB}">
      <dgm:prSet/>
      <dgm:spPr/>
      <dgm:t>
        <a:bodyPr/>
        <a:lstStyle/>
        <a:p>
          <a:pPr rtl="0"/>
          <a:r>
            <a:rPr lang="fr-CA" b="1" dirty="0" smtClean="0"/>
            <a:t>Approche de mise en œuvre de la stratégie genre en lien avec la stratégie de changement des comportements (dimension transversale) et autres composantes</a:t>
          </a:r>
          <a:endParaRPr lang="fr-FR" b="1" dirty="0"/>
        </a:p>
      </dgm:t>
    </dgm:pt>
    <dgm:pt modelId="{15D48388-5790-4C64-AEB3-079D4B0F43C1}" type="parTrans" cxnId="{FE2BE756-509C-4156-9A03-A8F422284813}">
      <dgm:prSet/>
      <dgm:spPr/>
      <dgm:t>
        <a:bodyPr/>
        <a:lstStyle/>
        <a:p>
          <a:endParaRPr lang="fr-FR"/>
        </a:p>
      </dgm:t>
    </dgm:pt>
    <dgm:pt modelId="{003D1B16-4D90-4966-8812-491C8C7A3F48}" type="sibTrans" cxnId="{FE2BE756-509C-4156-9A03-A8F422284813}">
      <dgm:prSet/>
      <dgm:spPr/>
      <dgm:t>
        <a:bodyPr/>
        <a:lstStyle/>
        <a:p>
          <a:endParaRPr lang="fr-FR"/>
        </a:p>
      </dgm:t>
    </dgm:pt>
    <dgm:pt modelId="{D94530D2-C8CF-452B-80D4-2701C0474AB2}">
      <dgm:prSet/>
      <dgm:spPr/>
      <dgm:t>
        <a:bodyPr/>
        <a:lstStyle/>
        <a:p>
          <a:pPr rtl="0"/>
          <a:r>
            <a:rPr lang="fr-CA" b="1" dirty="0" smtClean="0"/>
            <a:t>Approche de renforcement des capacités</a:t>
          </a:r>
          <a:endParaRPr lang="fr-FR" b="1" dirty="0"/>
        </a:p>
      </dgm:t>
    </dgm:pt>
    <dgm:pt modelId="{E0A73346-FE8E-4D45-9779-FC4603A1CE57}" type="parTrans" cxnId="{58927A9D-967F-4899-BA90-536E615C2DE1}">
      <dgm:prSet/>
      <dgm:spPr/>
      <dgm:t>
        <a:bodyPr/>
        <a:lstStyle/>
        <a:p>
          <a:endParaRPr lang="fr-FR"/>
        </a:p>
      </dgm:t>
    </dgm:pt>
    <dgm:pt modelId="{956E1F54-8B36-4850-AF42-F7C6B8B4BFC8}" type="sibTrans" cxnId="{58927A9D-967F-4899-BA90-536E615C2DE1}">
      <dgm:prSet/>
      <dgm:spPr/>
      <dgm:t>
        <a:bodyPr/>
        <a:lstStyle/>
        <a:p>
          <a:endParaRPr lang="fr-FR"/>
        </a:p>
      </dgm:t>
    </dgm:pt>
    <dgm:pt modelId="{3C8F4CE8-A1F2-4235-B22D-7A5A02FB977A}">
      <dgm:prSet/>
      <dgm:spPr/>
      <dgm:t>
        <a:bodyPr/>
        <a:lstStyle/>
        <a:p>
          <a:pPr rtl="0"/>
          <a:r>
            <a:rPr lang="fr-CA" b="1" dirty="0" smtClean="0"/>
            <a:t>Structure organisationnelle</a:t>
          </a:r>
          <a:endParaRPr lang="fr-FR" b="1" dirty="0"/>
        </a:p>
      </dgm:t>
    </dgm:pt>
    <dgm:pt modelId="{ED982CAE-6B3F-4C25-B568-CCA6167202EA}" type="parTrans" cxnId="{5C8815BF-D7B4-4E94-B3E4-D61D079E23D6}">
      <dgm:prSet/>
      <dgm:spPr/>
      <dgm:t>
        <a:bodyPr/>
        <a:lstStyle/>
        <a:p>
          <a:endParaRPr lang="fr-FR"/>
        </a:p>
      </dgm:t>
    </dgm:pt>
    <dgm:pt modelId="{69051FDE-0F5C-4765-854C-3525506F5A25}" type="sibTrans" cxnId="{5C8815BF-D7B4-4E94-B3E4-D61D079E23D6}">
      <dgm:prSet/>
      <dgm:spPr/>
      <dgm:t>
        <a:bodyPr/>
        <a:lstStyle/>
        <a:p>
          <a:endParaRPr lang="fr-FR"/>
        </a:p>
      </dgm:t>
    </dgm:pt>
    <dgm:pt modelId="{5738F9BB-C5CA-4093-BAB5-EFE2ACC91E0A}">
      <dgm:prSet/>
      <dgm:spPr/>
      <dgm:t>
        <a:bodyPr/>
        <a:lstStyle/>
        <a:p>
          <a:pPr rtl="0"/>
          <a:r>
            <a:rPr lang="fr-CA" b="1" dirty="0" smtClean="0"/>
            <a:t>Coordination</a:t>
          </a:r>
          <a:endParaRPr lang="fr-CA" b="1" dirty="0"/>
        </a:p>
      </dgm:t>
    </dgm:pt>
    <dgm:pt modelId="{7941DECD-00F4-476E-8E44-959EEBE284B4}" type="parTrans" cxnId="{138E2FD5-A55A-4C4D-821B-F86E049ACBD6}">
      <dgm:prSet/>
      <dgm:spPr/>
      <dgm:t>
        <a:bodyPr/>
        <a:lstStyle/>
        <a:p>
          <a:endParaRPr lang="fr-FR"/>
        </a:p>
      </dgm:t>
    </dgm:pt>
    <dgm:pt modelId="{C8118B5D-3C56-4BF0-8B43-653ADC3A6246}" type="sibTrans" cxnId="{138E2FD5-A55A-4C4D-821B-F86E049ACBD6}">
      <dgm:prSet/>
      <dgm:spPr/>
      <dgm:t>
        <a:bodyPr/>
        <a:lstStyle/>
        <a:p>
          <a:endParaRPr lang="fr-FR"/>
        </a:p>
      </dgm:t>
    </dgm:pt>
    <dgm:pt modelId="{7E8730D8-9CB5-4F36-A064-3EE89FFB22C2}" type="pres">
      <dgm:prSet presAssocID="{800E46A1-C896-4281-B3BC-53D62C68873E}" presName="Name0" presStyleCnt="0">
        <dgm:presLayoutVars>
          <dgm:dir/>
          <dgm:animLvl val="lvl"/>
          <dgm:resizeHandles val="exact"/>
        </dgm:presLayoutVars>
      </dgm:prSet>
      <dgm:spPr/>
      <dgm:t>
        <a:bodyPr/>
        <a:lstStyle/>
        <a:p>
          <a:endParaRPr lang="fr-CA"/>
        </a:p>
      </dgm:t>
    </dgm:pt>
    <dgm:pt modelId="{FBF2419F-3AB4-4C0D-9590-E958A193A047}" type="pres">
      <dgm:prSet presAssocID="{7EEA4C21-DD67-4D23-8712-0D026D247982}" presName="linNode" presStyleCnt="0"/>
      <dgm:spPr/>
    </dgm:pt>
    <dgm:pt modelId="{657948DF-A34A-408D-927D-D16321050D8F}" type="pres">
      <dgm:prSet presAssocID="{7EEA4C21-DD67-4D23-8712-0D026D247982}" presName="parentText" presStyleLbl="node1" presStyleIdx="0" presStyleCnt="1">
        <dgm:presLayoutVars>
          <dgm:chMax val="1"/>
          <dgm:bulletEnabled val="1"/>
        </dgm:presLayoutVars>
      </dgm:prSet>
      <dgm:spPr/>
      <dgm:t>
        <a:bodyPr/>
        <a:lstStyle/>
        <a:p>
          <a:endParaRPr lang="fr-CA"/>
        </a:p>
      </dgm:t>
    </dgm:pt>
    <dgm:pt modelId="{ED6D3CCF-07FB-4DC9-B940-ACCB0B336CF4}" type="pres">
      <dgm:prSet presAssocID="{7EEA4C21-DD67-4D23-8712-0D026D247982}" presName="descendantText" presStyleLbl="alignAccFollowNode1" presStyleIdx="0" presStyleCnt="1">
        <dgm:presLayoutVars>
          <dgm:bulletEnabled val="1"/>
        </dgm:presLayoutVars>
      </dgm:prSet>
      <dgm:spPr/>
      <dgm:t>
        <a:bodyPr/>
        <a:lstStyle/>
        <a:p>
          <a:endParaRPr lang="fr-CA"/>
        </a:p>
      </dgm:t>
    </dgm:pt>
  </dgm:ptLst>
  <dgm:cxnLst>
    <dgm:cxn modelId="{AF9439A1-1100-4716-9666-F9F0D6102B38}" type="presOf" srcId="{6CF7BF07-F498-4AED-B707-AF9EF3CB2267}" destId="{ED6D3CCF-07FB-4DC9-B940-ACCB0B336CF4}" srcOrd="0" destOrd="0" presId="urn:microsoft.com/office/officeart/2005/8/layout/vList5"/>
    <dgm:cxn modelId="{A78CB93B-BF00-410F-917C-E1D73AB8F83D}" srcId="{800E46A1-C896-4281-B3BC-53D62C68873E}" destId="{7EEA4C21-DD67-4D23-8712-0D026D247982}" srcOrd="0" destOrd="0" parTransId="{B52016F5-017F-4ABC-ADC4-EA7624580A80}" sibTransId="{D0B7F61B-8532-4AD2-984D-4F3ADC642C71}"/>
    <dgm:cxn modelId="{FE2BE756-509C-4156-9A03-A8F422284813}" srcId="{6CF7BF07-F498-4AED-B707-AF9EF3CB2267}" destId="{CE73A635-FB29-453C-9D46-26E3B38311DB}" srcOrd="1" destOrd="0" parTransId="{15D48388-5790-4C64-AEB3-079D4B0F43C1}" sibTransId="{003D1B16-4D90-4966-8812-491C8C7A3F48}"/>
    <dgm:cxn modelId="{96FB342F-7109-44EB-8BD1-9E9151CBD852}" type="presOf" srcId="{3C8F4CE8-A1F2-4235-B22D-7A5A02FB977A}" destId="{ED6D3CCF-07FB-4DC9-B940-ACCB0B336CF4}" srcOrd="0" destOrd="4" presId="urn:microsoft.com/office/officeart/2005/8/layout/vList5"/>
    <dgm:cxn modelId="{F01989ED-5D8B-4D85-BD62-A5B531EFFA04}" srcId="{7EEA4C21-DD67-4D23-8712-0D026D247982}" destId="{6CF7BF07-F498-4AED-B707-AF9EF3CB2267}" srcOrd="0" destOrd="0" parTransId="{D02310C2-AD77-4D75-9CB7-01CF9CA9AB79}" sibTransId="{EFE49566-4FC5-4C1E-AE94-ADA09FF10770}"/>
    <dgm:cxn modelId="{5C8815BF-D7B4-4E94-B3E4-D61D079E23D6}" srcId="{6CF7BF07-F498-4AED-B707-AF9EF3CB2267}" destId="{3C8F4CE8-A1F2-4235-B22D-7A5A02FB977A}" srcOrd="3" destOrd="0" parTransId="{ED982CAE-6B3F-4C25-B568-CCA6167202EA}" sibTransId="{69051FDE-0F5C-4765-854C-3525506F5A25}"/>
    <dgm:cxn modelId="{D9241DE8-74C9-46D0-8D4D-34200CCDE14C}" type="presOf" srcId="{7EEA4C21-DD67-4D23-8712-0D026D247982}" destId="{657948DF-A34A-408D-927D-D16321050D8F}" srcOrd="0" destOrd="0" presId="urn:microsoft.com/office/officeart/2005/8/layout/vList5"/>
    <dgm:cxn modelId="{1DFFD324-017C-4887-883A-B1B7AAA4EE28}" type="presOf" srcId="{D94530D2-C8CF-452B-80D4-2701C0474AB2}" destId="{ED6D3CCF-07FB-4DC9-B940-ACCB0B336CF4}" srcOrd="0" destOrd="3" presId="urn:microsoft.com/office/officeart/2005/8/layout/vList5"/>
    <dgm:cxn modelId="{428F08D4-B668-4B49-9230-861219739A3B}" type="presOf" srcId="{CE73A635-FB29-453C-9D46-26E3B38311DB}" destId="{ED6D3CCF-07FB-4DC9-B940-ACCB0B336CF4}" srcOrd="0" destOrd="2" presId="urn:microsoft.com/office/officeart/2005/8/layout/vList5"/>
    <dgm:cxn modelId="{60067E1F-5964-4DB2-B7BC-7A2A77D8EE24}" srcId="{6CF7BF07-F498-4AED-B707-AF9EF3CB2267}" destId="{E0D5B5E3-90B6-4816-84D4-0F5B733B8C62}" srcOrd="0" destOrd="0" parTransId="{3013F598-02B0-4ADA-AA93-703E523D751D}" sibTransId="{8517C648-5E6B-4C8C-8DE1-031700B3DBE1}"/>
    <dgm:cxn modelId="{138E2FD5-A55A-4C4D-821B-F86E049ACBD6}" srcId="{6CF7BF07-F498-4AED-B707-AF9EF3CB2267}" destId="{5738F9BB-C5CA-4093-BAB5-EFE2ACC91E0A}" srcOrd="4" destOrd="0" parTransId="{7941DECD-00F4-476E-8E44-959EEBE284B4}" sibTransId="{C8118B5D-3C56-4BF0-8B43-653ADC3A6246}"/>
    <dgm:cxn modelId="{AD5AB2BF-DC81-4207-ADD7-A333A6462C6B}" type="presOf" srcId="{800E46A1-C896-4281-B3BC-53D62C68873E}" destId="{7E8730D8-9CB5-4F36-A064-3EE89FFB22C2}" srcOrd="0" destOrd="0" presId="urn:microsoft.com/office/officeart/2005/8/layout/vList5"/>
    <dgm:cxn modelId="{77E63052-6294-4F9A-B579-997B40816988}" type="presOf" srcId="{5738F9BB-C5CA-4093-BAB5-EFE2ACC91E0A}" destId="{ED6D3CCF-07FB-4DC9-B940-ACCB0B336CF4}" srcOrd="0" destOrd="5" presId="urn:microsoft.com/office/officeart/2005/8/layout/vList5"/>
    <dgm:cxn modelId="{0D5139AD-DD3D-425E-B59D-AFAAE4E9E16D}" type="presOf" srcId="{E0D5B5E3-90B6-4816-84D4-0F5B733B8C62}" destId="{ED6D3CCF-07FB-4DC9-B940-ACCB0B336CF4}" srcOrd="0" destOrd="1" presId="urn:microsoft.com/office/officeart/2005/8/layout/vList5"/>
    <dgm:cxn modelId="{58927A9D-967F-4899-BA90-536E615C2DE1}" srcId="{6CF7BF07-F498-4AED-B707-AF9EF3CB2267}" destId="{D94530D2-C8CF-452B-80D4-2701C0474AB2}" srcOrd="2" destOrd="0" parTransId="{E0A73346-FE8E-4D45-9779-FC4603A1CE57}" sibTransId="{956E1F54-8B36-4850-AF42-F7C6B8B4BFC8}"/>
    <dgm:cxn modelId="{3684C96E-33BC-4219-9FE5-C2B5EBE334DA}" type="presParOf" srcId="{7E8730D8-9CB5-4F36-A064-3EE89FFB22C2}" destId="{FBF2419F-3AB4-4C0D-9590-E958A193A047}" srcOrd="0" destOrd="0" presId="urn:microsoft.com/office/officeart/2005/8/layout/vList5"/>
    <dgm:cxn modelId="{0AD35CB4-593C-468D-8395-B695DE769D03}" type="presParOf" srcId="{FBF2419F-3AB4-4C0D-9590-E958A193A047}" destId="{657948DF-A34A-408D-927D-D16321050D8F}" srcOrd="0" destOrd="0" presId="urn:microsoft.com/office/officeart/2005/8/layout/vList5"/>
    <dgm:cxn modelId="{5035C8CD-D618-4518-99BE-7FDE5A322261}" type="presParOf" srcId="{FBF2419F-3AB4-4C0D-9590-E958A193A047}" destId="{ED6D3CCF-07FB-4DC9-B940-ACCB0B336CF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CD073B-11B3-43B8-ACC5-04B5376EBCE1}">
      <dsp:nvSpPr>
        <dsp:cNvPr id="0" name=""/>
        <dsp:cNvSpPr/>
      </dsp:nvSpPr>
      <dsp:spPr>
        <a:xfrm rot="5400000">
          <a:off x="4713035" y="-1529550"/>
          <a:ext cx="1766185"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0">
            <a:lnSpc>
              <a:spcPct val="90000"/>
            </a:lnSpc>
            <a:spcBef>
              <a:spcPct val="0"/>
            </a:spcBef>
            <a:spcAft>
              <a:spcPct val="15000"/>
            </a:spcAft>
            <a:buChar char="••"/>
          </a:pPr>
          <a:r>
            <a:rPr lang="fr-CA" sz="1800" b="1" kern="1200" dirty="0" smtClean="0"/>
            <a:t>Mise en place du Comité Technique</a:t>
          </a:r>
          <a:endParaRPr lang="fr-FR" sz="1800" b="1" kern="1200" dirty="0"/>
        </a:p>
        <a:p>
          <a:pPr marL="342900" lvl="2" indent="-171450" algn="just" defTabSz="800100" rtl="0">
            <a:lnSpc>
              <a:spcPct val="90000"/>
            </a:lnSpc>
            <a:spcBef>
              <a:spcPct val="0"/>
            </a:spcBef>
            <a:spcAft>
              <a:spcPct val="15000"/>
            </a:spcAft>
            <a:buChar char="••"/>
          </a:pPr>
          <a:r>
            <a:rPr lang="fr-CA" sz="1800" b="1" kern="1200" dirty="0" smtClean="0"/>
            <a:t>Composition (points focaux, agences UN, ministères, bailleur, coordination), mandat, réunions semestrielles, plus au besoin, etc.)</a:t>
          </a:r>
          <a:endParaRPr lang="fr-FR" sz="1800" b="1" kern="1200" dirty="0"/>
        </a:p>
      </dsp:txBody>
      <dsp:txXfrm rot="-5400000">
        <a:off x="2962656" y="307047"/>
        <a:ext cx="5180726" cy="1593749"/>
      </dsp:txXfrm>
    </dsp:sp>
    <dsp:sp modelId="{302DA8D3-3FC3-484E-BE3B-8B3857351463}">
      <dsp:nvSpPr>
        <dsp:cNvPr id="0" name=""/>
        <dsp:cNvSpPr/>
      </dsp:nvSpPr>
      <dsp:spPr>
        <a:xfrm>
          <a:off x="0" y="55"/>
          <a:ext cx="2962656" cy="2207732"/>
        </a:xfrm>
        <a:prstGeom prst="round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fr-CA" sz="2900" b="1" kern="1200" dirty="0" smtClean="0">
              <a:solidFill>
                <a:srgbClr val="002060"/>
              </a:solidFill>
            </a:rPr>
            <a:t>Au niveau institutionnel</a:t>
          </a:r>
          <a:endParaRPr lang="fr-FR" sz="2900" b="1" kern="1200" dirty="0">
            <a:solidFill>
              <a:srgbClr val="002060"/>
            </a:solidFill>
          </a:endParaRPr>
        </a:p>
      </dsp:txBody>
      <dsp:txXfrm>
        <a:off x="107773" y="107828"/>
        <a:ext cx="2747110" cy="1992186"/>
      </dsp:txXfrm>
    </dsp:sp>
    <dsp:sp modelId="{1634E7FF-E720-43A4-B87E-11FAFA6D6D09}">
      <dsp:nvSpPr>
        <dsp:cNvPr id="0" name=""/>
        <dsp:cNvSpPr/>
      </dsp:nvSpPr>
      <dsp:spPr>
        <a:xfrm rot="5400000">
          <a:off x="4713035" y="788568"/>
          <a:ext cx="1766185"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0">
            <a:lnSpc>
              <a:spcPct val="90000"/>
            </a:lnSpc>
            <a:spcBef>
              <a:spcPct val="0"/>
            </a:spcBef>
            <a:spcAft>
              <a:spcPct val="15000"/>
            </a:spcAft>
            <a:buChar char="••"/>
          </a:pPr>
          <a:r>
            <a:rPr lang="fr-CA" sz="1600" b="1" kern="1200" dirty="0" smtClean="0"/>
            <a:t>Mécanismes de coordination inter agences</a:t>
          </a:r>
          <a:endParaRPr lang="fr-FR" sz="1600" b="1" kern="1200" dirty="0"/>
        </a:p>
        <a:p>
          <a:pPr marL="171450" lvl="1" indent="-171450" algn="just" defTabSz="711200" rtl="0">
            <a:lnSpc>
              <a:spcPct val="90000"/>
            </a:lnSpc>
            <a:spcBef>
              <a:spcPct val="0"/>
            </a:spcBef>
            <a:spcAft>
              <a:spcPct val="15000"/>
            </a:spcAft>
            <a:buChar char="••"/>
          </a:pPr>
          <a:r>
            <a:rPr lang="fr-CA" sz="1600" b="1" kern="1200" dirty="0" smtClean="0"/>
            <a:t>Sessions de travail technique avec  MGFE et MJDH pour élaborer la programmation de l’An 1: activités de coordination, de s/é et besoins de renforcement des capacités</a:t>
          </a:r>
          <a:endParaRPr lang="fr-FR" sz="1600" b="1" kern="1200" dirty="0"/>
        </a:p>
        <a:p>
          <a:pPr marL="114300" lvl="1" indent="-114300" algn="just" defTabSz="577850" rtl="0">
            <a:lnSpc>
              <a:spcPct val="90000"/>
            </a:lnSpc>
            <a:spcBef>
              <a:spcPct val="0"/>
            </a:spcBef>
            <a:spcAft>
              <a:spcPct val="15000"/>
            </a:spcAft>
            <a:buChar char="••"/>
          </a:pPr>
          <a:endParaRPr lang="fr-CA" sz="1300" kern="1200" dirty="0"/>
        </a:p>
      </dsp:txBody>
      <dsp:txXfrm rot="-5400000">
        <a:off x="2962656" y="2625165"/>
        <a:ext cx="5180726" cy="1593749"/>
      </dsp:txXfrm>
    </dsp:sp>
    <dsp:sp modelId="{2B103976-7D33-467B-A152-85D460752163}">
      <dsp:nvSpPr>
        <dsp:cNvPr id="0" name=""/>
        <dsp:cNvSpPr/>
      </dsp:nvSpPr>
      <dsp:spPr>
        <a:xfrm>
          <a:off x="0" y="2318174"/>
          <a:ext cx="2962656" cy="2207732"/>
        </a:xfrm>
        <a:prstGeom prst="round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fr-CA" sz="2900" b="1" kern="1200" dirty="0" smtClean="0">
              <a:solidFill>
                <a:srgbClr val="002060"/>
              </a:solidFill>
            </a:rPr>
            <a:t>Au niveau de la coordination </a:t>
          </a:r>
          <a:endParaRPr lang="fr-FR" sz="2900" b="1" kern="1200" dirty="0">
            <a:solidFill>
              <a:srgbClr val="002060"/>
            </a:solidFill>
          </a:endParaRPr>
        </a:p>
      </dsp:txBody>
      <dsp:txXfrm>
        <a:off x="107773" y="2425947"/>
        <a:ext cx="2747110" cy="19921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F4C2F-C97A-4717-AAA4-3FF34F222FE1}">
      <dsp:nvSpPr>
        <dsp:cNvPr id="0" name=""/>
        <dsp:cNvSpPr/>
      </dsp:nvSpPr>
      <dsp:spPr>
        <a:xfrm rot="5400000">
          <a:off x="3785743" y="-370491"/>
          <a:ext cx="3620769"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fr-CA" sz="1700" b="1" kern="1200" dirty="0" smtClean="0"/>
            <a:t>Plan de travail détaillé de l’An 1 </a:t>
          </a:r>
          <a:endParaRPr lang="fr-FR" sz="1700" b="1" kern="1200" dirty="0"/>
        </a:p>
        <a:p>
          <a:pPr marL="342900" lvl="2" indent="-171450" algn="l" defTabSz="755650" rtl="0">
            <a:lnSpc>
              <a:spcPct val="90000"/>
            </a:lnSpc>
            <a:spcBef>
              <a:spcPct val="0"/>
            </a:spcBef>
            <a:spcAft>
              <a:spcPct val="15000"/>
            </a:spcAft>
            <a:buChar char="••"/>
          </a:pPr>
          <a:r>
            <a:rPr lang="fr-CA" sz="1700" b="1" kern="1200" dirty="0" smtClean="0"/>
            <a:t>Concertation entre partenaires pour un PTA coordonné avec cadre de résultats</a:t>
          </a:r>
          <a:endParaRPr lang="fr-FR" sz="1700" b="1" kern="1200" dirty="0"/>
        </a:p>
        <a:p>
          <a:pPr marL="342900" lvl="2" indent="-171450" algn="l" defTabSz="755650" rtl="0">
            <a:lnSpc>
              <a:spcPct val="90000"/>
            </a:lnSpc>
            <a:spcBef>
              <a:spcPct val="0"/>
            </a:spcBef>
            <a:spcAft>
              <a:spcPct val="15000"/>
            </a:spcAft>
            <a:buChar char="••"/>
          </a:pPr>
          <a:r>
            <a:rPr lang="fr-CA" sz="1700" b="1" kern="1200" dirty="0" smtClean="0"/>
            <a:t>Mission dans l’est pour harmoniser le PTA </a:t>
          </a:r>
          <a:endParaRPr lang="fr-FR" sz="1700" b="1" kern="1200" dirty="0"/>
        </a:p>
        <a:p>
          <a:pPr marL="342900" lvl="2" indent="-171450" algn="l" defTabSz="755650" rtl="0">
            <a:lnSpc>
              <a:spcPct val="90000"/>
            </a:lnSpc>
            <a:spcBef>
              <a:spcPct val="0"/>
            </a:spcBef>
            <a:spcAft>
              <a:spcPct val="15000"/>
            </a:spcAft>
            <a:buChar char="••"/>
          </a:pPr>
          <a:r>
            <a:rPr lang="fr-CA" sz="1700" b="1" kern="1200" dirty="0" smtClean="0"/>
            <a:t>Finalisation du processus d’identification des zones d’intervention: mécanismes à définir (revue documentaire incluant cartographie des interventions actuelles, mission d’identification, etc.)</a:t>
          </a:r>
          <a:endParaRPr lang="fr-FR" sz="1700" b="1" kern="1200" dirty="0"/>
        </a:p>
        <a:p>
          <a:pPr marL="342900" lvl="2" indent="-171450" algn="l" defTabSz="755650" rtl="0">
            <a:lnSpc>
              <a:spcPct val="90000"/>
            </a:lnSpc>
            <a:spcBef>
              <a:spcPct val="0"/>
            </a:spcBef>
            <a:spcAft>
              <a:spcPct val="15000"/>
            </a:spcAft>
            <a:buChar char="••"/>
          </a:pPr>
          <a:endParaRPr lang="fr-CA" sz="1700" b="1" kern="1200" dirty="0"/>
        </a:p>
      </dsp:txBody>
      <dsp:txXfrm rot="-5400000">
        <a:off x="2962656" y="629347"/>
        <a:ext cx="5090193" cy="3267267"/>
      </dsp:txXfrm>
    </dsp:sp>
    <dsp:sp modelId="{5E9464DD-B4A0-42C2-A281-8174401132D9}">
      <dsp:nvSpPr>
        <dsp:cNvPr id="0" name=""/>
        <dsp:cNvSpPr/>
      </dsp:nvSpPr>
      <dsp:spPr>
        <a:xfrm>
          <a:off x="0" y="0"/>
          <a:ext cx="2962656" cy="4525962"/>
        </a:xfrm>
        <a:prstGeom prst="round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59055" rIns="118110" bIns="59055" numCol="1" spcCol="1270" anchor="ctr" anchorCtr="0">
          <a:noAutofit/>
        </a:bodyPr>
        <a:lstStyle/>
        <a:p>
          <a:pPr lvl="0" algn="ctr" defTabSz="1377950" rtl="0">
            <a:lnSpc>
              <a:spcPct val="90000"/>
            </a:lnSpc>
            <a:spcBef>
              <a:spcPct val="0"/>
            </a:spcBef>
            <a:spcAft>
              <a:spcPct val="35000"/>
            </a:spcAft>
          </a:pPr>
          <a:r>
            <a:rPr lang="fr-CA" sz="3100" b="1" kern="1200" dirty="0" smtClean="0">
              <a:solidFill>
                <a:srgbClr val="002060"/>
              </a:solidFill>
            </a:rPr>
            <a:t>Au niveau de la planification à court terme</a:t>
          </a:r>
          <a:endParaRPr lang="fr-FR" sz="3100" b="1" kern="1200" dirty="0">
            <a:solidFill>
              <a:srgbClr val="002060"/>
            </a:solidFill>
          </a:endParaRPr>
        </a:p>
      </dsp:txBody>
      <dsp:txXfrm>
        <a:off x="144625" y="144625"/>
        <a:ext cx="2673406" cy="42367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D3CCF-07FB-4DC9-B940-ACCB0B336CF4}">
      <dsp:nvSpPr>
        <dsp:cNvPr id="0" name=""/>
        <dsp:cNvSpPr/>
      </dsp:nvSpPr>
      <dsp:spPr>
        <a:xfrm rot="5400000">
          <a:off x="3785743" y="-370491"/>
          <a:ext cx="3620769"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fr-CA" sz="1600" b="1" kern="1200" dirty="0" smtClean="0"/>
            <a:t>Plan de mise en œuvre du programme</a:t>
          </a:r>
          <a:endParaRPr lang="fr-FR" sz="1600" b="1" kern="1200" dirty="0"/>
        </a:p>
        <a:p>
          <a:pPr marL="342900" lvl="2" indent="-171450" algn="l" defTabSz="711200" rtl="0">
            <a:lnSpc>
              <a:spcPct val="90000"/>
            </a:lnSpc>
            <a:spcBef>
              <a:spcPct val="0"/>
            </a:spcBef>
            <a:spcAft>
              <a:spcPct val="15000"/>
            </a:spcAft>
            <a:buChar char="••"/>
          </a:pPr>
          <a:r>
            <a:rPr lang="fr-CA" sz="1600" b="1" kern="1200" dirty="0" smtClean="0"/>
            <a:t>Stratégie de mise en œuvre par composante</a:t>
          </a:r>
          <a:endParaRPr lang="fr-FR" sz="1600" b="1" kern="1200" dirty="0"/>
        </a:p>
        <a:p>
          <a:pPr marL="342900" lvl="2" indent="-171450" algn="l" defTabSz="711200" rtl="0">
            <a:lnSpc>
              <a:spcPct val="90000"/>
            </a:lnSpc>
            <a:spcBef>
              <a:spcPct val="0"/>
            </a:spcBef>
            <a:spcAft>
              <a:spcPct val="15000"/>
            </a:spcAft>
            <a:buChar char="••"/>
          </a:pPr>
          <a:r>
            <a:rPr lang="fr-CA" sz="1600" b="1" kern="1200" dirty="0" smtClean="0"/>
            <a:t>Approche de mise en œuvre de la stratégie genre en lien avec la stratégie de changement des comportements (dimension transversale) et autres composantes</a:t>
          </a:r>
          <a:endParaRPr lang="fr-FR" sz="1600" b="1" kern="1200" dirty="0"/>
        </a:p>
        <a:p>
          <a:pPr marL="342900" lvl="2" indent="-171450" algn="l" defTabSz="711200" rtl="0">
            <a:lnSpc>
              <a:spcPct val="90000"/>
            </a:lnSpc>
            <a:spcBef>
              <a:spcPct val="0"/>
            </a:spcBef>
            <a:spcAft>
              <a:spcPct val="15000"/>
            </a:spcAft>
            <a:buChar char="••"/>
          </a:pPr>
          <a:r>
            <a:rPr lang="fr-CA" sz="1600" b="1" kern="1200" dirty="0" smtClean="0"/>
            <a:t>Approche de renforcement des capacités</a:t>
          </a:r>
          <a:endParaRPr lang="fr-FR" sz="1600" b="1" kern="1200" dirty="0"/>
        </a:p>
        <a:p>
          <a:pPr marL="342900" lvl="2" indent="-171450" algn="l" defTabSz="711200" rtl="0">
            <a:lnSpc>
              <a:spcPct val="90000"/>
            </a:lnSpc>
            <a:spcBef>
              <a:spcPct val="0"/>
            </a:spcBef>
            <a:spcAft>
              <a:spcPct val="15000"/>
            </a:spcAft>
            <a:buChar char="••"/>
          </a:pPr>
          <a:r>
            <a:rPr lang="fr-CA" sz="1600" b="1" kern="1200" dirty="0" smtClean="0"/>
            <a:t>Structure organisationnelle</a:t>
          </a:r>
          <a:endParaRPr lang="fr-FR" sz="1600" b="1" kern="1200" dirty="0"/>
        </a:p>
        <a:p>
          <a:pPr marL="342900" lvl="2" indent="-171450" algn="l" defTabSz="711200" rtl="0">
            <a:lnSpc>
              <a:spcPct val="90000"/>
            </a:lnSpc>
            <a:spcBef>
              <a:spcPct val="0"/>
            </a:spcBef>
            <a:spcAft>
              <a:spcPct val="15000"/>
            </a:spcAft>
            <a:buChar char="••"/>
          </a:pPr>
          <a:r>
            <a:rPr lang="fr-CA" sz="1600" b="1" kern="1200" dirty="0" smtClean="0"/>
            <a:t>Coordination</a:t>
          </a:r>
          <a:endParaRPr lang="fr-CA" sz="1600" b="1" kern="1200" dirty="0"/>
        </a:p>
      </dsp:txBody>
      <dsp:txXfrm rot="-5400000">
        <a:off x="2962656" y="629347"/>
        <a:ext cx="5090193" cy="3267267"/>
      </dsp:txXfrm>
    </dsp:sp>
    <dsp:sp modelId="{657948DF-A34A-408D-927D-D16321050D8F}">
      <dsp:nvSpPr>
        <dsp:cNvPr id="0" name=""/>
        <dsp:cNvSpPr/>
      </dsp:nvSpPr>
      <dsp:spPr>
        <a:xfrm>
          <a:off x="0" y="0"/>
          <a:ext cx="2962656" cy="4525962"/>
        </a:xfrm>
        <a:prstGeom prst="round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59055" rIns="118110" bIns="59055" numCol="1" spcCol="1270" anchor="ctr" anchorCtr="0">
          <a:noAutofit/>
        </a:bodyPr>
        <a:lstStyle/>
        <a:p>
          <a:pPr lvl="0" algn="ctr" defTabSz="1377950" rtl="0">
            <a:lnSpc>
              <a:spcPct val="90000"/>
            </a:lnSpc>
            <a:spcBef>
              <a:spcPct val="0"/>
            </a:spcBef>
            <a:spcAft>
              <a:spcPct val="35000"/>
            </a:spcAft>
          </a:pPr>
          <a:r>
            <a:rPr lang="fr-CA" sz="3100" b="1" kern="1200" dirty="0" smtClean="0">
              <a:solidFill>
                <a:srgbClr val="002060"/>
              </a:solidFill>
            </a:rPr>
            <a:t>Au niveau de la planification à long terme</a:t>
          </a:r>
          <a:endParaRPr lang="fr-FR" sz="3100" b="1" kern="1200" dirty="0">
            <a:solidFill>
              <a:srgbClr val="002060"/>
            </a:solidFill>
          </a:endParaRPr>
        </a:p>
      </dsp:txBody>
      <dsp:txXfrm>
        <a:off x="144625" y="144625"/>
        <a:ext cx="2673406" cy="423671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Triangle rect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e 15"/>
          <p:cNvGrpSpPr>
            <a:grpSpLocks/>
          </p:cNvGrpSpPr>
          <p:nvPr/>
        </p:nvGrpSpPr>
        <p:grpSpPr bwMode="auto">
          <a:xfrm>
            <a:off x="-3175" y="4953000"/>
            <a:ext cx="9147175" cy="1911350"/>
            <a:chOff x="-3765" y="4832896"/>
            <a:chExt cx="9147765" cy="2032192"/>
          </a:xfrm>
        </p:grpSpPr>
        <p:sp>
          <p:nvSpPr>
            <p:cNvPr id="6" name="Forme libre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orme libre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fr-CA"/>
            </a:p>
          </p:txBody>
        </p:sp>
        <p:sp>
          <p:nvSpPr>
            <p:cNvPr id="8" name="Forme libre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Connecteur droit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r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fr-FR" smtClean="0"/>
              <a:t>Modifiez le style du titre</a:t>
            </a:r>
            <a:endParaRPr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Modifiez le style des sous-titres du masque</a:t>
            </a:r>
            <a:endParaRPr lang="en-US"/>
          </a:p>
        </p:txBody>
      </p:sp>
      <p:sp>
        <p:nvSpPr>
          <p:cNvPr id="11" name="Espace réservé de la date 29"/>
          <p:cNvSpPr>
            <a:spLocks noGrp="1"/>
          </p:cNvSpPr>
          <p:nvPr>
            <p:ph type="dt" sz="half" idx="10"/>
          </p:nvPr>
        </p:nvSpPr>
        <p:spPr/>
        <p:txBody>
          <a:bodyPr/>
          <a:lstStyle>
            <a:lvl1pPr>
              <a:defRPr smtClean="0">
                <a:solidFill>
                  <a:srgbClr val="FFFFFF"/>
                </a:solidFill>
              </a:defRPr>
            </a:lvl1pPr>
            <a:extLst/>
          </a:lstStyle>
          <a:p>
            <a:pPr>
              <a:defRPr/>
            </a:pPr>
            <a:fld id="{8F13D305-1466-431E-868A-FBF0CB7B2B66}" type="datetimeFigureOut">
              <a:rPr lang="fr-FR"/>
              <a:pPr>
                <a:defRPr/>
              </a:pPr>
              <a:t>04/10/2013</a:t>
            </a:fld>
            <a:endParaRPr lang="fr-FR"/>
          </a:p>
        </p:txBody>
      </p:sp>
      <p:sp>
        <p:nvSpPr>
          <p:cNvPr id="12"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pPr>
              <a:defRPr/>
            </a:pPr>
            <a:endParaRPr lang="fr-FR"/>
          </a:p>
        </p:txBody>
      </p:sp>
      <p:sp>
        <p:nvSpPr>
          <p:cNvPr id="13" name="Espace réservé du numéro de diapositive 26"/>
          <p:cNvSpPr>
            <a:spLocks noGrp="1"/>
          </p:cNvSpPr>
          <p:nvPr>
            <p:ph type="sldNum" sz="quarter" idx="12"/>
          </p:nvPr>
        </p:nvSpPr>
        <p:spPr/>
        <p:txBody>
          <a:bodyPr/>
          <a:lstStyle>
            <a:lvl1pPr>
              <a:defRPr smtClean="0">
                <a:solidFill>
                  <a:srgbClr val="FFFFFF"/>
                </a:solidFill>
              </a:defRPr>
            </a:lvl1pPr>
            <a:extLst/>
          </a:lstStyle>
          <a:p>
            <a:pPr>
              <a:defRPr/>
            </a:pPr>
            <a:fld id="{E49AC549-B95A-4EEF-96B1-EA58855E60F9}"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ECC24B15-9C57-47EF-BA72-C7CFCAFCD652}" type="datetimeFigureOut">
              <a:rPr lang="fr-FR"/>
              <a:pPr>
                <a:defRPr/>
              </a:pPr>
              <a:t>04/10/2013</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C2E22085-C260-493A-B416-C15B1A45C027}"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578A2664-D202-4A27-B510-1DD0993BB977}" type="datetimeFigureOut">
              <a:rPr lang="fr-FR"/>
              <a:pPr>
                <a:defRPr/>
              </a:pPr>
              <a:t>04/10/2013</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83F31001-33B6-4B73-ADA2-FD1B4D4E7AE3}"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Titre 6"/>
          <p:cNvSpPr>
            <a:spLocks noGrp="1"/>
          </p:cNvSpPr>
          <p:nvPr>
            <p:ph type="title"/>
          </p:nvPr>
        </p:nvSpPr>
        <p:spPr/>
        <p:txBody>
          <a:bodyPr rtlCol="0"/>
          <a:lstStyle>
            <a:extLst/>
          </a:lstStyle>
          <a:p>
            <a:r>
              <a:rPr lang="fr-FR" smtClean="0"/>
              <a:t>Modifiez le style du titre</a:t>
            </a:r>
            <a:endParaRPr lang="en-US"/>
          </a:p>
        </p:txBody>
      </p:sp>
      <p:sp>
        <p:nvSpPr>
          <p:cNvPr id="4" name="Espace réservé de la date 9"/>
          <p:cNvSpPr>
            <a:spLocks noGrp="1"/>
          </p:cNvSpPr>
          <p:nvPr>
            <p:ph type="dt" sz="half" idx="10"/>
          </p:nvPr>
        </p:nvSpPr>
        <p:spPr/>
        <p:txBody>
          <a:bodyPr/>
          <a:lstStyle>
            <a:lvl1pPr>
              <a:defRPr/>
            </a:lvl1pPr>
          </a:lstStyle>
          <a:p>
            <a:pPr>
              <a:defRPr/>
            </a:pPr>
            <a:fld id="{BF448011-8C3A-4309-B3ED-C5828A4C5C67}" type="datetimeFigureOut">
              <a:rPr lang="fr-FR"/>
              <a:pPr>
                <a:defRPr/>
              </a:pPr>
              <a:t>04/10/2013</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1A04BA46-9D3F-499A-B227-A3AC50DA979A}"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r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fr-FR" smtClean="0"/>
              <a:t>Modifiez le style du titre</a:t>
            </a:r>
            <a:endParaRPr lang="en-US"/>
          </a:p>
        </p:txBody>
      </p:sp>
      <p:sp>
        <p:nvSpPr>
          <p:cNvPr id="3" name="Espace réservé du texte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Modifiez les styles du texte du masque</a:t>
            </a:r>
          </a:p>
        </p:txBody>
      </p:sp>
      <p:sp>
        <p:nvSpPr>
          <p:cNvPr id="6" name="Espace réservé de la date 3"/>
          <p:cNvSpPr>
            <a:spLocks noGrp="1"/>
          </p:cNvSpPr>
          <p:nvPr>
            <p:ph type="dt" sz="half" idx="10"/>
          </p:nvPr>
        </p:nvSpPr>
        <p:spPr/>
        <p:txBody>
          <a:bodyPr/>
          <a:lstStyle>
            <a:lvl1pPr>
              <a:defRPr/>
            </a:lvl1pPr>
            <a:extLst/>
          </a:lstStyle>
          <a:p>
            <a:pPr>
              <a:defRPr/>
            </a:pPr>
            <a:fld id="{F2C2F2F5-8779-4885-A877-7B7FE8237FF8}" type="datetimeFigureOut">
              <a:rPr lang="fr-FR"/>
              <a:pPr>
                <a:defRPr/>
              </a:pPr>
              <a:t>04/10/2013</a:t>
            </a:fld>
            <a:endParaRPr lang="fr-FR"/>
          </a:p>
        </p:txBody>
      </p:sp>
      <p:sp>
        <p:nvSpPr>
          <p:cNvPr id="7" name="Espace réservé du pied de page 4"/>
          <p:cNvSpPr>
            <a:spLocks noGrp="1"/>
          </p:cNvSpPr>
          <p:nvPr>
            <p:ph type="ftr" sz="quarter" idx="11"/>
          </p:nvPr>
        </p:nvSpPr>
        <p:spPr/>
        <p:txBody>
          <a:bodyPr/>
          <a:lstStyle>
            <a:lvl1pPr>
              <a:defRPr/>
            </a:lvl1pPr>
            <a:extLst/>
          </a:lstStyle>
          <a:p>
            <a:pPr>
              <a:defRPr/>
            </a:pPr>
            <a:endParaRPr lang="fr-FR"/>
          </a:p>
        </p:txBody>
      </p:sp>
      <p:sp>
        <p:nvSpPr>
          <p:cNvPr id="8" name="Espace réservé du numéro de diapositive 5"/>
          <p:cNvSpPr>
            <a:spLocks noGrp="1"/>
          </p:cNvSpPr>
          <p:nvPr>
            <p:ph type="sldNum" sz="quarter" idx="12"/>
          </p:nvPr>
        </p:nvSpPr>
        <p:spPr/>
        <p:txBody>
          <a:bodyPr/>
          <a:lstStyle>
            <a:lvl1pPr>
              <a:defRPr/>
            </a:lvl1pPr>
            <a:extLst/>
          </a:lstStyle>
          <a:p>
            <a:pPr>
              <a:defRPr/>
            </a:pPr>
            <a:fld id="{A0B11189-70C3-4902-8FBC-AF5AA5C09282}" type="slidenum">
              <a:rPr lang="fr-FR"/>
              <a:pPr>
                <a:defRPr/>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Titre 7"/>
          <p:cNvSpPr>
            <a:spLocks noGrp="1"/>
          </p:cNvSpPr>
          <p:nvPr>
            <p:ph type="title"/>
          </p:nvPr>
        </p:nvSpPr>
        <p:spPr/>
        <p:txBody>
          <a:bodyPr rtlCol="0"/>
          <a:lstStyle>
            <a:extLst/>
          </a:lstStyle>
          <a:p>
            <a:r>
              <a:rPr lang="fr-FR" smtClean="0"/>
              <a:t>Modifiez le style du titre</a:t>
            </a:r>
            <a:endParaRPr lang="en-US"/>
          </a:p>
        </p:txBody>
      </p:sp>
      <p:sp>
        <p:nvSpPr>
          <p:cNvPr id="5" name="Espace réservé de la date 4"/>
          <p:cNvSpPr>
            <a:spLocks noGrp="1"/>
          </p:cNvSpPr>
          <p:nvPr>
            <p:ph type="dt" sz="half" idx="10"/>
          </p:nvPr>
        </p:nvSpPr>
        <p:spPr/>
        <p:txBody>
          <a:bodyPr/>
          <a:lstStyle>
            <a:lvl1pPr>
              <a:defRPr/>
            </a:lvl1pPr>
            <a:extLst/>
          </a:lstStyle>
          <a:p>
            <a:pPr>
              <a:defRPr/>
            </a:pPr>
            <a:fld id="{B8528450-4F9D-4D66-8872-FD557AC6D52B}" type="datetimeFigureOut">
              <a:rPr lang="fr-FR"/>
              <a:pPr>
                <a:defRPr/>
              </a:pPr>
              <a:t>04/10/2013</a:t>
            </a:fld>
            <a:endParaRPr lang="fr-FR"/>
          </a:p>
        </p:txBody>
      </p:sp>
      <p:sp>
        <p:nvSpPr>
          <p:cNvPr id="6" name="Espace réservé du pied de page 5"/>
          <p:cNvSpPr>
            <a:spLocks noGrp="1"/>
          </p:cNvSpPr>
          <p:nvPr>
            <p:ph type="ftr" sz="quarter" idx="11"/>
          </p:nvPr>
        </p:nvSpPr>
        <p:spPr/>
        <p:txBody>
          <a:bodyPr/>
          <a:lstStyle>
            <a:lvl1pPr>
              <a:defRPr/>
            </a:lvl1pPr>
            <a:extLst/>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extLst/>
          </a:lstStyle>
          <a:p>
            <a:pPr>
              <a:defRPr/>
            </a:pPr>
            <a:fld id="{50019601-8012-43B7-BD4B-C0C93550F235}" type="slidenum">
              <a:rPr lang="fr-FR"/>
              <a:pPr>
                <a:defRPr/>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lstStyle>
            <a:lvl1pPr>
              <a:defRPr/>
            </a:lvl1pPr>
            <a:extLst/>
          </a:lstStyle>
          <a:p>
            <a:r>
              <a:rPr lang="fr-FR" smtClean="0"/>
              <a:t>Modifiez le style du titre</a:t>
            </a:r>
            <a:endParaRPr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extLst/>
          </a:lstStyle>
          <a:p>
            <a:pPr>
              <a:defRPr/>
            </a:pPr>
            <a:fld id="{58A05F05-97E5-4B30-AEDC-1A0FD2692245}" type="datetimeFigureOut">
              <a:rPr lang="fr-FR"/>
              <a:pPr>
                <a:defRPr/>
              </a:pPr>
              <a:t>04/10/2013</a:t>
            </a:fld>
            <a:endParaRPr lang="fr-FR"/>
          </a:p>
        </p:txBody>
      </p:sp>
      <p:sp>
        <p:nvSpPr>
          <p:cNvPr id="8" name="Espace réservé du pied de page 7"/>
          <p:cNvSpPr>
            <a:spLocks noGrp="1"/>
          </p:cNvSpPr>
          <p:nvPr>
            <p:ph type="ftr" sz="quarter" idx="11"/>
          </p:nvPr>
        </p:nvSpPr>
        <p:spPr/>
        <p:txBody>
          <a:bodyPr/>
          <a:lstStyle>
            <a:lvl1pPr>
              <a:defRPr/>
            </a:lvl1pPr>
            <a:extLst/>
          </a:lstStyle>
          <a:p>
            <a:pPr>
              <a:defRPr/>
            </a:pPr>
            <a:endParaRPr lang="fr-FR"/>
          </a:p>
        </p:txBody>
      </p:sp>
      <p:sp>
        <p:nvSpPr>
          <p:cNvPr id="9" name="Espace réservé du numéro de diapositive 8"/>
          <p:cNvSpPr>
            <a:spLocks noGrp="1"/>
          </p:cNvSpPr>
          <p:nvPr>
            <p:ph type="sldNum" sz="quarter" idx="12"/>
          </p:nvPr>
        </p:nvSpPr>
        <p:spPr/>
        <p:txBody>
          <a:bodyPr/>
          <a:lstStyle>
            <a:lvl1pPr>
              <a:defRPr/>
            </a:lvl1pPr>
            <a:extLst/>
          </a:lstStyle>
          <a:p>
            <a:pPr>
              <a:defRPr/>
            </a:pPr>
            <a:fld id="{9D72F10A-25C1-44A0-80DF-66AF2E483D69}" type="slidenum">
              <a:rPr lang="fr-FR"/>
              <a:pPr>
                <a:defRPr/>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6" name="Titre 5"/>
          <p:cNvSpPr>
            <a:spLocks noGrp="1"/>
          </p:cNvSpPr>
          <p:nvPr>
            <p:ph type="title"/>
          </p:nvPr>
        </p:nvSpPr>
        <p:spPr/>
        <p:txBody>
          <a:bodyPr rtlCol="0"/>
          <a:lstStyle>
            <a:extLst/>
          </a:lstStyle>
          <a:p>
            <a:r>
              <a:rPr lang="fr-FR" smtClean="0"/>
              <a:t>Modifiez le style du titre</a:t>
            </a:r>
            <a:endParaRPr lang="en-US"/>
          </a:p>
        </p:txBody>
      </p:sp>
      <p:sp>
        <p:nvSpPr>
          <p:cNvPr id="3" name="Espace réservé de la date 2"/>
          <p:cNvSpPr>
            <a:spLocks noGrp="1"/>
          </p:cNvSpPr>
          <p:nvPr>
            <p:ph type="dt" sz="half" idx="10"/>
          </p:nvPr>
        </p:nvSpPr>
        <p:spPr/>
        <p:txBody>
          <a:bodyPr/>
          <a:lstStyle>
            <a:lvl1pPr>
              <a:defRPr/>
            </a:lvl1pPr>
            <a:extLst/>
          </a:lstStyle>
          <a:p>
            <a:pPr>
              <a:defRPr/>
            </a:pPr>
            <a:fld id="{D20C006B-88EE-4893-A6E4-5227D1C98063}" type="datetimeFigureOut">
              <a:rPr lang="fr-FR"/>
              <a:pPr>
                <a:defRPr/>
              </a:pPr>
              <a:t>04/10/2013</a:t>
            </a:fld>
            <a:endParaRPr lang="fr-FR"/>
          </a:p>
        </p:txBody>
      </p:sp>
      <p:sp>
        <p:nvSpPr>
          <p:cNvPr id="4" name="Espace réservé du pied de page 3"/>
          <p:cNvSpPr>
            <a:spLocks noGrp="1"/>
          </p:cNvSpPr>
          <p:nvPr>
            <p:ph type="ftr" sz="quarter" idx="11"/>
          </p:nvPr>
        </p:nvSpPr>
        <p:spPr/>
        <p:txBody>
          <a:bodyPr/>
          <a:lstStyle>
            <a:lvl1pPr>
              <a:defRPr/>
            </a:lvl1pPr>
            <a:extLst/>
          </a:lstStyle>
          <a:p>
            <a:pPr>
              <a:defRPr/>
            </a:pPr>
            <a:endParaRPr lang="fr-FR"/>
          </a:p>
        </p:txBody>
      </p:sp>
      <p:sp>
        <p:nvSpPr>
          <p:cNvPr id="5" name="Espace réservé du numéro de diapositive 4"/>
          <p:cNvSpPr>
            <a:spLocks noGrp="1"/>
          </p:cNvSpPr>
          <p:nvPr>
            <p:ph type="sldNum" sz="quarter" idx="12"/>
          </p:nvPr>
        </p:nvSpPr>
        <p:spPr/>
        <p:txBody>
          <a:bodyPr/>
          <a:lstStyle>
            <a:lvl1pPr>
              <a:defRPr/>
            </a:lvl1pPr>
            <a:extLst/>
          </a:lstStyle>
          <a:p>
            <a:pPr>
              <a:defRPr/>
            </a:pPr>
            <a:fld id="{4220646F-F861-41D7-BDDF-29B42B7EE493}" type="slidenum">
              <a:rPr lang="fr-FR"/>
              <a:pPr>
                <a:defRPr/>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1FA61684-BFFE-41D7-99A2-29691198A70D}" type="datetimeFigureOut">
              <a:rPr lang="fr-FR"/>
              <a:pPr>
                <a:defRPr/>
              </a:pPr>
              <a:t>04/10/2013</a:t>
            </a:fld>
            <a:endParaRPr lang="fr-FR"/>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93D451FB-B5F3-4B89-90BC-3E8C63C03467}"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fr-FR" smtClean="0"/>
              <a:t>Modifiez le style du titre</a:t>
            </a:r>
            <a:endParaRPr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extLst/>
          </a:lstStyle>
          <a:p>
            <a:pPr>
              <a:defRPr/>
            </a:pPr>
            <a:fld id="{9ADDBD05-1350-47F0-A024-AB922973798B}" type="datetimeFigureOut">
              <a:rPr lang="fr-FR"/>
              <a:pPr>
                <a:defRPr/>
              </a:pPr>
              <a:t>04/10/2013</a:t>
            </a:fld>
            <a:endParaRPr lang="fr-FR"/>
          </a:p>
        </p:txBody>
      </p:sp>
      <p:sp>
        <p:nvSpPr>
          <p:cNvPr id="6" name="Espace réservé du pied de page 5"/>
          <p:cNvSpPr>
            <a:spLocks noGrp="1"/>
          </p:cNvSpPr>
          <p:nvPr>
            <p:ph type="ftr" sz="quarter" idx="11"/>
          </p:nvPr>
        </p:nvSpPr>
        <p:spPr/>
        <p:txBody>
          <a:bodyPr/>
          <a:lstStyle>
            <a:lvl1pPr>
              <a:defRPr/>
            </a:lvl1pPr>
            <a:extLst/>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extLst/>
          </a:lstStyle>
          <a:p>
            <a:pPr>
              <a:defRPr/>
            </a:pPr>
            <a:fld id="{B33E032A-35B2-4BF2-9075-83661F38A8BD}" type="slidenum">
              <a:rPr lang="fr-FR"/>
              <a:pPr>
                <a:defRPr/>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Forme libre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orme libre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fr-CA"/>
          </a:p>
        </p:txBody>
      </p:sp>
      <p:sp>
        <p:nvSpPr>
          <p:cNvPr id="7" name="Triangle rect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Connecteur droit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Espace réservé du texte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fr-FR" noProof="0" smtClean="0"/>
              <a:t>Cliquez sur l'icône pour ajouter une image</a:t>
            </a:r>
            <a:endParaRPr lang="en-US" noProof="0" dirty="0"/>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fr-FR" smtClean="0"/>
              <a:t>Modifiez le style du titre</a:t>
            </a:r>
            <a:endParaRPr lang="en-US"/>
          </a:p>
        </p:txBody>
      </p:sp>
      <p:sp>
        <p:nvSpPr>
          <p:cNvPr id="11" name="Espace réservé de la date 4"/>
          <p:cNvSpPr>
            <a:spLocks noGrp="1"/>
          </p:cNvSpPr>
          <p:nvPr>
            <p:ph type="dt" sz="half" idx="10"/>
          </p:nvPr>
        </p:nvSpPr>
        <p:spPr/>
        <p:txBody>
          <a:bodyPr/>
          <a:lstStyle>
            <a:lvl1pPr>
              <a:defRPr smtClean="0">
                <a:solidFill>
                  <a:schemeClr val="tx1"/>
                </a:solidFill>
              </a:defRPr>
            </a:lvl1pPr>
            <a:extLst/>
          </a:lstStyle>
          <a:p>
            <a:pPr>
              <a:defRPr/>
            </a:pPr>
            <a:fld id="{3F0FA5BA-EF69-468E-8306-5D9F8EB483B6}" type="datetimeFigureOut">
              <a:rPr lang="fr-FR"/>
              <a:pPr>
                <a:defRPr/>
              </a:pPr>
              <a:t>04/10/2013</a:t>
            </a:fld>
            <a:endParaRPr lang="fr-FR"/>
          </a:p>
        </p:txBody>
      </p:sp>
      <p:sp>
        <p:nvSpPr>
          <p:cNvPr id="12" name="Espace réservé du pied de page 5"/>
          <p:cNvSpPr>
            <a:spLocks noGrp="1"/>
          </p:cNvSpPr>
          <p:nvPr>
            <p:ph type="ftr" sz="quarter" idx="11"/>
          </p:nvPr>
        </p:nvSpPr>
        <p:spPr/>
        <p:txBody>
          <a:bodyPr/>
          <a:lstStyle>
            <a:lvl1pPr>
              <a:defRPr>
                <a:solidFill>
                  <a:schemeClr val="tx1"/>
                </a:solidFill>
              </a:defRPr>
            </a:lvl1pPr>
            <a:extLst/>
          </a:lstStyle>
          <a:p>
            <a:pPr>
              <a:defRPr/>
            </a:pPr>
            <a:endParaRPr lang="fr-FR"/>
          </a:p>
        </p:txBody>
      </p:sp>
      <p:sp>
        <p:nvSpPr>
          <p:cNvPr id="13" name="Espace réservé du numéro de diapositive 6"/>
          <p:cNvSpPr>
            <a:spLocks noGrp="1"/>
          </p:cNvSpPr>
          <p:nvPr>
            <p:ph type="sldNum" sz="quarter" idx="12"/>
          </p:nvPr>
        </p:nvSpPr>
        <p:spPr/>
        <p:txBody>
          <a:bodyPr/>
          <a:lstStyle>
            <a:lvl1pPr>
              <a:defRPr smtClean="0">
                <a:solidFill>
                  <a:schemeClr val="tx1"/>
                </a:solidFill>
              </a:defRPr>
            </a:lvl1pPr>
            <a:extLst/>
          </a:lstStyle>
          <a:p>
            <a:pPr>
              <a:defRPr/>
            </a:pPr>
            <a:fld id="{E83DBB5C-E013-410A-98A6-49826AB62207}" type="slidenum">
              <a:rPr lang="fr-FR"/>
              <a:pPr>
                <a:defRPr/>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55000"/>
                <a:satMod val="300000"/>
              </a:schemeClr>
            </a:gs>
            <a:gs pos="40000">
              <a:schemeClr val="bg1">
                <a:tint val="65000"/>
                <a:satMod val="300000"/>
              </a:schemeClr>
            </a:gs>
            <a:gs pos="100000">
              <a:schemeClr val="bg1">
                <a:shade val="65000"/>
                <a:satMod val="300000"/>
              </a:schemeClr>
            </a:gs>
          </a:gsLst>
          <a:path path="circle">
            <a:fillToRect l="65000" b="98000"/>
          </a:path>
          <a:tileRect/>
        </a:gradFill>
        <a:effectLst/>
      </p:bgPr>
    </p:bg>
    <p:spTree>
      <p:nvGrpSpPr>
        <p:cNvPr id="1" name=""/>
        <p:cNvGrpSpPr/>
        <p:nvPr/>
      </p:nvGrpSpPr>
      <p:grpSpPr>
        <a:xfrm>
          <a:off x="0" y="0"/>
          <a:ext cx="0" cy="0"/>
          <a:chOff x="0" y="0"/>
          <a:chExt cx="0" cy="0"/>
        </a:xfrm>
      </p:grpSpPr>
      <p:sp>
        <p:nvSpPr>
          <p:cNvPr id="13" name="Forme libre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27" name="Forme libre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fr-CA"/>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fr-FR" smtClean="0"/>
              <a:t>Modifiez le style du titre</a:t>
            </a:r>
            <a:endParaRPr lang="en-US"/>
          </a:p>
        </p:txBody>
      </p:sp>
      <p:sp>
        <p:nvSpPr>
          <p:cNvPr id="1033" name="Espace réservé du texte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1677C012-6F74-46C2-897B-8C2D121BCED0}" type="datetimeFigureOut">
              <a:rPr lang="fr-FR"/>
              <a:pPr>
                <a:defRPr/>
              </a:pPr>
              <a:t>04/10/2013</a:t>
            </a:fld>
            <a:endParaRPr lang="fr-FR"/>
          </a:p>
        </p:txBody>
      </p:sp>
      <p:sp>
        <p:nvSpPr>
          <p:cNvPr id="22" name="Espace réservé du pied de page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fr-FR"/>
          </a:p>
        </p:txBody>
      </p:sp>
      <p:sp>
        <p:nvSpPr>
          <p:cNvPr id="18" name="Espace réservé du numéro de diapositive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336A7236-D369-4205-BE4F-FC95D931137B}"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791" r:id="rId1"/>
    <p:sldLayoutId id="2147483787" r:id="rId2"/>
    <p:sldLayoutId id="2147483792" r:id="rId3"/>
    <p:sldLayoutId id="2147483793" r:id="rId4"/>
    <p:sldLayoutId id="2147483794" r:id="rId5"/>
    <p:sldLayoutId id="2147483795" r:id="rId6"/>
    <p:sldLayoutId id="2147483788" r:id="rId7"/>
    <p:sldLayoutId id="2147483796" r:id="rId8"/>
    <p:sldLayoutId id="2147483797" r:id="rId9"/>
    <p:sldLayoutId id="2147483789" r:id="rId10"/>
    <p:sldLayoutId id="2147483790"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http://www.un.org/smlogo.gi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0"/>
            <a:ext cx="539552" cy="6858000"/>
          </a:xfrm>
          <a:prstGeom prst="rect">
            <a:avLst/>
          </a:prstGeom>
          <a:gradFill flip="none" rotWithShape="1">
            <a:gsLst>
              <a:gs pos="72000">
                <a:schemeClr val="accent1">
                  <a:lumMod val="20000"/>
                  <a:lumOff val="80000"/>
                </a:schemeClr>
              </a:gs>
              <a:gs pos="25000">
                <a:srgbClr val="21D6E0"/>
              </a:gs>
              <a:gs pos="75000">
                <a:srgbClr val="0087E6"/>
              </a:gs>
              <a:gs pos="100000">
                <a:srgbClr val="005CBF"/>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itre 1"/>
          <p:cNvSpPr txBox="1">
            <a:spLocks/>
          </p:cNvSpPr>
          <p:nvPr/>
        </p:nvSpPr>
        <p:spPr>
          <a:xfrm>
            <a:off x="575049" y="1628800"/>
            <a:ext cx="8317431" cy="3744416"/>
          </a:xfrm>
          <a:prstGeom prst="rect">
            <a:avLst/>
          </a:prstGeom>
          <a:ln>
            <a:solidFill>
              <a:srgbClr val="0070C0"/>
            </a:solidFill>
          </a:ln>
          <a:extLst/>
        </p:spPr>
        <p:txBody>
          <a:bodyPr vert="horz"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i="0" u="none" strike="noStrike" kern="1200" normalizeH="0" baseline="0" noProof="0" dirty="0" smtClean="0">
                <a:ln w="10541" cmpd="sng">
                  <a:solidFill>
                    <a:schemeClr val="accent1">
                      <a:shade val="88000"/>
                      <a:satMod val="110000"/>
                    </a:schemeClr>
                  </a:solidFill>
                  <a:prstDash val="solid"/>
                </a:ln>
                <a:solidFill>
                  <a:schemeClr val="tx1">
                    <a:lumMod val="75000"/>
                    <a:lumOff val="25000"/>
                  </a:schemeClr>
                </a:solidFill>
                <a:uLnTx/>
                <a:uFillTx/>
                <a:latin typeface="Arial Black" pitchFamily="34" charset="0"/>
                <a:ea typeface="+mj-ea"/>
                <a:cs typeface="+mj-cs"/>
              </a:rPr>
              <a:t/>
            </a:r>
            <a:br>
              <a:rPr kumimoji="0" lang="fr-FR" sz="3200" i="0" u="none" strike="noStrike" kern="1200" normalizeH="0" baseline="0" noProof="0" dirty="0" smtClean="0">
                <a:ln w="10541" cmpd="sng">
                  <a:solidFill>
                    <a:schemeClr val="accent1">
                      <a:shade val="88000"/>
                      <a:satMod val="110000"/>
                    </a:schemeClr>
                  </a:solidFill>
                  <a:prstDash val="solid"/>
                </a:ln>
                <a:solidFill>
                  <a:schemeClr val="tx1">
                    <a:lumMod val="75000"/>
                    <a:lumOff val="25000"/>
                  </a:schemeClr>
                </a:solidFill>
                <a:uLnTx/>
                <a:uFillTx/>
                <a:latin typeface="Arial Black" pitchFamily="34" charset="0"/>
                <a:ea typeface="+mj-ea"/>
                <a:cs typeface="+mj-cs"/>
              </a:rPr>
            </a:br>
            <a:r>
              <a:rPr kumimoji="0" lang="fr-FR" sz="3200" i="0" u="none" strike="noStrike" kern="1200" normalizeH="0" baseline="0" noProof="0" dirty="0" smtClean="0">
                <a:ln w="10541" cmpd="sng">
                  <a:solidFill>
                    <a:schemeClr val="accent1">
                      <a:shade val="88000"/>
                      <a:satMod val="110000"/>
                    </a:schemeClr>
                  </a:solidFill>
                  <a:prstDash val="solid"/>
                </a:ln>
                <a:solidFill>
                  <a:schemeClr val="tx1">
                    <a:lumMod val="75000"/>
                    <a:lumOff val="25000"/>
                  </a:schemeClr>
                </a:solidFill>
                <a:uLnTx/>
                <a:uFillTx/>
                <a:latin typeface="Arial Black" pitchFamily="34" charset="0"/>
                <a:ea typeface="+mj-ea"/>
                <a:cs typeface="+mj-cs"/>
              </a:rPr>
              <a:t>Programme conjoint de lutte contre l’impunité, d’appui aux victimes de violences basées sur le genre, et d’autonomisation des femmes à l’Est de la RDC</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3200" dirty="0" smtClean="0">
                <a:ln w="10541" cmpd="sng">
                  <a:solidFill>
                    <a:schemeClr val="accent1">
                      <a:shade val="88000"/>
                      <a:satMod val="110000"/>
                    </a:schemeClr>
                  </a:solidFill>
                  <a:prstDash val="solid"/>
                </a:ln>
                <a:solidFill>
                  <a:schemeClr val="tx1">
                    <a:lumMod val="75000"/>
                    <a:lumOff val="25000"/>
                  </a:schemeClr>
                </a:solidFill>
                <a:latin typeface="Arial Black" pitchFamily="34" charset="0"/>
                <a:ea typeface="+mj-ea"/>
                <a:cs typeface="+mj-cs"/>
              </a:rPr>
              <a:t>Plan de travail annuel de l’An 1</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3200" i="0" u="none" strike="noStrike" kern="1200" normalizeH="0" baseline="0" noProof="0" dirty="0" smtClean="0">
              <a:ln w="10541" cmpd="sng">
                <a:solidFill>
                  <a:schemeClr val="accent1">
                    <a:shade val="88000"/>
                    <a:satMod val="110000"/>
                  </a:schemeClr>
                </a:solidFill>
                <a:prstDash val="solid"/>
              </a:ln>
              <a:solidFill>
                <a:schemeClr val="tx1">
                  <a:lumMod val="75000"/>
                  <a:lumOff val="25000"/>
                </a:schemeClr>
              </a:solidFill>
              <a:uLnTx/>
              <a:uFillTx/>
              <a:latin typeface="Arial Black" pitchFamily="34" charset="0"/>
              <a:ea typeface="+mj-ea"/>
              <a:cs typeface="+mj-cs"/>
            </a:endParaRPr>
          </a:p>
        </p:txBody>
      </p:sp>
      <p:pic>
        <p:nvPicPr>
          <p:cNvPr id="7"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8175" y="269603"/>
            <a:ext cx="13620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http://www.un.org/smlogo.gif"/>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308304" y="188640"/>
            <a:ext cx="1500187" cy="1071563"/>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9" name="Picture 9" descr="350px-Canada_flag_lar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23928" y="197595"/>
            <a:ext cx="1447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re 1"/>
          <p:cNvSpPr>
            <a:spLocks noGrp="1"/>
          </p:cNvSpPr>
          <p:nvPr>
            <p:ph type="title"/>
          </p:nvPr>
        </p:nvSpPr>
        <p:spPr>
          <a:xfrm>
            <a:off x="323528" y="144016"/>
            <a:ext cx="8568952" cy="908720"/>
          </a:xfrm>
          <a:solidFill>
            <a:srgbClr val="FFFF99"/>
          </a:solidFill>
          <a:ln>
            <a:solidFill>
              <a:schemeClr val="tx2">
                <a:lumMod val="75000"/>
              </a:schemeClr>
            </a:solidFill>
          </a:ln>
        </p:spPr>
        <p:txBody>
          <a:bodyPr>
            <a:normAutofit fontScale="90000"/>
          </a:bodyPr>
          <a:lstStyle/>
          <a:p>
            <a:pPr algn="ctr" fontAlgn="auto">
              <a:spcAft>
                <a:spcPts val="0"/>
              </a:spcAft>
              <a:defRPr/>
            </a:pPr>
            <a:r>
              <a:rPr lang="fr-FR" sz="1800" dirty="0" smtClean="0">
                <a:solidFill>
                  <a:srgbClr val="FF0000"/>
                </a:solidFill>
                <a:latin typeface="Arial Black" pitchFamily="34" charset="0"/>
              </a:rPr>
              <a:t>Composante 4</a:t>
            </a:r>
            <a:r>
              <a:rPr lang="fr-FR" sz="1800" dirty="0">
                <a:solidFill>
                  <a:srgbClr val="FF0000"/>
                </a:solidFill>
                <a:latin typeface="Arial Black" pitchFamily="34" charset="0"/>
              </a:rPr>
              <a:t> </a:t>
            </a:r>
            <a:r>
              <a:rPr lang="fr-FR" sz="1800" dirty="0" smtClean="0">
                <a:solidFill>
                  <a:srgbClr val="FF0000"/>
                </a:solidFill>
                <a:latin typeface="Arial Black" pitchFamily="34" charset="0"/>
              </a:rPr>
              <a:t>: Réinsertion socio-économique et autonomisation des femmes(2)</a:t>
            </a:r>
            <a:br>
              <a:rPr lang="fr-FR" sz="1800" dirty="0" smtClean="0">
                <a:solidFill>
                  <a:srgbClr val="FF0000"/>
                </a:solidFill>
                <a:latin typeface="Arial Black" pitchFamily="34" charset="0"/>
              </a:rPr>
            </a:br>
            <a:r>
              <a:rPr lang="fr-FR" sz="2200" dirty="0" smtClean="0">
                <a:solidFill>
                  <a:srgbClr val="FF0000"/>
                </a:solidFill>
                <a:latin typeface="Arial Black" pitchFamily="34" charset="0"/>
              </a:rPr>
              <a:t>Budget année 1: </a:t>
            </a:r>
            <a:r>
              <a:rPr lang="fr-FR" sz="2200" dirty="0" smtClean="0">
                <a:solidFill>
                  <a:srgbClr val="FF0000"/>
                </a:solidFill>
                <a:effectLst/>
                <a:latin typeface="Arial Black" pitchFamily="34" charset="0"/>
              </a:rPr>
              <a:t>325 000  CAD $</a:t>
            </a:r>
            <a:endParaRPr lang="fr-FR" sz="1800" dirty="0" smtClean="0">
              <a:solidFill>
                <a:srgbClr val="FF0000"/>
              </a:solidFill>
              <a:latin typeface="Arial Black" pitchFamily="34" charset="0"/>
            </a:endParaRPr>
          </a:p>
        </p:txBody>
      </p:sp>
      <p:graphicFrame>
        <p:nvGraphicFramePr>
          <p:cNvPr id="6" name="Tableau 5"/>
          <p:cNvGraphicFramePr>
            <a:graphicFrameLocks noGrp="1"/>
          </p:cNvGraphicFramePr>
          <p:nvPr/>
        </p:nvGraphicFramePr>
        <p:xfrm>
          <a:off x="323528" y="1170644"/>
          <a:ext cx="8569200" cy="5210684"/>
        </p:xfrm>
        <a:graphic>
          <a:graphicData uri="http://schemas.openxmlformats.org/drawingml/2006/table">
            <a:tbl>
              <a:tblPr firstRow="1" firstCol="1" bandRow="1">
                <a:tableStyleId>{6E25E649-3F16-4E02-A733-19D2CDBF48F0}</a:tableStyleId>
              </a:tblPr>
              <a:tblGrid>
                <a:gridCol w="2448272"/>
                <a:gridCol w="4536504"/>
                <a:gridCol w="1584424"/>
              </a:tblGrid>
              <a:tr h="547244">
                <a:tc>
                  <a:txBody>
                    <a:bodyPr/>
                    <a:lstStyle/>
                    <a:p>
                      <a:pPr>
                        <a:lnSpc>
                          <a:spcPct val="100000"/>
                        </a:lnSpc>
                        <a:spcBef>
                          <a:spcPts val="0"/>
                        </a:spcBef>
                        <a:spcAft>
                          <a:spcPts val="0"/>
                        </a:spcAft>
                      </a:pPr>
                      <a:r>
                        <a:rPr lang="fr-FR" sz="2000" dirty="0">
                          <a:solidFill>
                            <a:schemeClr val="accent1">
                              <a:lumMod val="75000"/>
                            </a:schemeClr>
                          </a:solidFill>
                          <a:effectLst/>
                        </a:rPr>
                        <a:t>Résultats attendus</a:t>
                      </a:r>
                      <a:endParaRPr lang="fr-FR" sz="2000" dirty="0">
                        <a:solidFill>
                          <a:schemeClr val="accent1">
                            <a:lumMod val="75000"/>
                          </a:schemeClr>
                        </a:solidFill>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nSpc>
                          <a:spcPct val="100000"/>
                        </a:lnSpc>
                        <a:spcBef>
                          <a:spcPts val="0"/>
                        </a:spcBef>
                        <a:spcAft>
                          <a:spcPts val="0"/>
                        </a:spcAft>
                      </a:pPr>
                      <a:r>
                        <a:rPr lang="fr-FR" sz="2000" dirty="0">
                          <a:solidFill>
                            <a:schemeClr val="accent1">
                              <a:lumMod val="75000"/>
                            </a:schemeClr>
                          </a:solidFill>
                          <a:effectLst/>
                        </a:rPr>
                        <a:t>Activités clés</a:t>
                      </a:r>
                      <a:endParaRPr lang="fr-FR" sz="2000" dirty="0">
                        <a:solidFill>
                          <a:schemeClr val="accent1">
                            <a:lumMod val="75000"/>
                          </a:schemeClr>
                        </a:solidFill>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0"/>
                        </a:spcBef>
                        <a:spcAft>
                          <a:spcPts val="0"/>
                        </a:spcAft>
                      </a:pPr>
                      <a:r>
                        <a:rPr lang="fr-FR" sz="2000" dirty="0" smtClean="0">
                          <a:solidFill>
                            <a:schemeClr val="accent1">
                              <a:lumMod val="75000"/>
                            </a:schemeClr>
                          </a:solidFill>
                          <a:effectLst/>
                        </a:rPr>
                        <a:t>Budget</a:t>
                      </a:r>
                      <a:endParaRPr lang="fr-FR" sz="2000" dirty="0">
                        <a:solidFill>
                          <a:schemeClr val="accent1">
                            <a:lumMod val="75000"/>
                          </a:schemeClr>
                        </a:solidFill>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794197">
                <a:tc rowSpan="4">
                  <a:txBody>
                    <a:bodyPr/>
                    <a:lstStyle/>
                    <a:p>
                      <a:pPr>
                        <a:lnSpc>
                          <a:spcPct val="100000"/>
                        </a:lnSpc>
                        <a:spcBef>
                          <a:spcPts val="0"/>
                        </a:spcBef>
                        <a:spcAft>
                          <a:spcPts val="0"/>
                        </a:spcAft>
                      </a:pPr>
                      <a:endParaRPr lang="fr-FR" sz="1800" u="sng" dirty="0" smtClean="0">
                        <a:solidFill>
                          <a:schemeClr val="accent1">
                            <a:lumMod val="75000"/>
                          </a:schemeClr>
                        </a:solidFill>
                        <a:effectLst/>
                      </a:endParaRPr>
                    </a:p>
                    <a:p>
                      <a:pPr>
                        <a:lnSpc>
                          <a:spcPct val="100000"/>
                        </a:lnSpc>
                        <a:spcBef>
                          <a:spcPts val="0"/>
                        </a:spcBef>
                        <a:spcAft>
                          <a:spcPts val="0"/>
                        </a:spcAft>
                      </a:pPr>
                      <a:r>
                        <a:rPr lang="fr-FR" sz="1800" u="sng" dirty="0" smtClean="0">
                          <a:solidFill>
                            <a:schemeClr val="accent1">
                              <a:lumMod val="75000"/>
                            </a:schemeClr>
                          </a:solidFill>
                          <a:effectLst/>
                        </a:rPr>
                        <a:t>Résultat 4.2. </a:t>
                      </a:r>
                      <a:r>
                        <a:rPr lang="fr-FR" sz="1800" dirty="0" smtClean="0">
                          <a:solidFill>
                            <a:schemeClr val="accent1">
                              <a:lumMod val="75000"/>
                            </a:schemeClr>
                          </a:solidFill>
                          <a:effectLst/>
                        </a:rPr>
                        <a:t>: </a:t>
                      </a:r>
                      <a:r>
                        <a:rPr lang="fr-FR" sz="1800" dirty="0" smtClean="0">
                          <a:solidFill>
                            <a:srgbClr val="002060"/>
                          </a:solidFill>
                          <a:effectLst/>
                        </a:rPr>
                        <a:t>Les prises de décision au niveau familial, communautaire, local, territorial et provincial, tiennent compte d’une analyse de sensibilité au genre et de valorisation de la femme au sein de la société congolaise.</a:t>
                      </a:r>
                      <a:endParaRPr lang="fr-FR" sz="2400" dirty="0" smtClean="0">
                        <a:solidFill>
                          <a:srgbClr val="002060"/>
                        </a:solidFill>
                        <a:effectLst/>
                      </a:endParaRPr>
                    </a:p>
                    <a:p>
                      <a:pPr>
                        <a:lnSpc>
                          <a:spcPct val="100000"/>
                        </a:lnSpc>
                        <a:spcBef>
                          <a:spcPts val="0"/>
                        </a:spcBef>
                        <a:spcAft>
                          <a:spcPts val="0"/>
                        </a:spcAft>
                      </a:pPr>
                      <a:r>
                        <a:rPr lang="fr-FR" sz="1800" dirty="0" smtClean="0">
                          <a:solidFill>
                            <a:schemeClr val="accent1">
                              <a:lumMod val="75000"/>
                            </a:schemeClr>
                          </a:solidFill>
                          <a:effectLst/>
                        </a:rPr>
                        <a:t>Agence : PNUD</a:t>
                      </a:r>
                    </a:p>
                    <a:p>
                      <a:pPr>
                        <a:lnSpc>
                          <a:spcPct val="100000"/>
                        </a:lnSpc>
                        <a:spcBef>
                          <a:spcPts val="0"/>
                        </a:spcBef>
                        <a:spcAft>
                          <a:spcPts val="0"/>
                        </a:spcAft>
                      </a:pPr>
                      <a:endParaRPr lang="fr-FR" sz="1800" dirty="0" smtClean="0">
                        <a:solidFill>
                          <a:schemeClr val="accent1">
                            <a:lumMod val="75000"/>
                          </a:schemeClr>
                        </a:solidFill>
                        <a:effectLst/>
                      </a:endParaRPr>
                    </a:p>
                    <a:p>
                      <a:pPr>
                        <a:lnSpc>
                          <a:spcPct val="100000"/>
                        </a:lnSpc>
                        <a:spcBef>
                          <a:spcPts val="0"/>
                        </a:spcBef>
                        <a:spcAft>
                          <a:spcPts val="0"/>
                        </a:spcAft>
                      </a:pPr>
                      <a:endParaRPr lang="fr-FR" sz="1800" dirty="0">
                        <a:effectLst/>
                        <a:latin typeface="+mn-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lvl="0" indent="0" algn="just">
                        <a:lnSpc>
                          <a:spcPct val="100000"/>
                        </a:lnSpc>
                        <a:spcBef>
                          <a:spcPts val="0"/>
                        </a:spcBef>
                        <a:spcAft>
                          <a:spcPts val="0"/>
                        </a:spcAft>
                        <a:buFont typeface="Calibri"/>
                        <a:buNone/>
                      </a:pPr>
                      <a:r>
                        <a:rPr lang="fr-FR" sz="1600" dirty="0" smtClean="0">
                          <a:effectLst/>
                          <a:latin typeface="Arial Black" pitchFamily="34" charset="0"/>
                        </a:rPr>
                        <a:t>Analyser</a:t>
                      </a:r>
                      <a:r>
                        <a:rPr lang="fr-FR" sz="1600" baseline="0" dirty="0" smtClean="0">
                          <a:effectLst/>
                          <a:latin typeface="Arial Black" pitchFamily="34" charset="0"/>
                        </a:rPr>
                        <a:t> et promouvoir le rôle des femmes dans les instances décisionnelles </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r>
                        <a:rPr lang="fr-FR" sz="1800" b="1" dirty="0" smtClean="0">
                          <a:effectLst/>
                        </a:rPr>
                        <a:t>15 000 $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8929">
                <a:tc vMerge="1">
                  <a:txBody>
                    <a:bodyPr/>
                    <a:lstStyle/>
                    <a:p>
                      <a:pPr>
                        <a:lnSpc>
                          <a:spcPct val="115000"/>
                        </a:lnSpc>
                        <a:spcAft>
                          <a:spcPts val="0"/>
                        </a:spcAft>
                      </a:pPr>
                      <a:endParaRPr lang="fr-FR" sz="1600" dirty="0">
                        <a:effectLst/>
                        <a:latin typeface="Calibri"/>
                        <a:ea typeface="Calibri"/>
                        <a:cs typeface="Times New Roman"/>
                      </a:endParaRPr>
                    </a:p>
                  </a:txBody>
                  <a:tcPr marL="68583" marR="68583" marT="0" marB="0"/>
                </a:tc>
                <a:tc>
                  <a:txBody>
                    <a:bodyPr/>
                    <a:lstStyle/>
                    <a:p>
                      <a:pPr marL="0" lvl="0" indent="0" algn="l">
                        <a:lnSpc>
                          <a:spcPct val="100000"/>
                        </a:lnSpc>
                        <a:spcBef>
                          <a:spcPts val="0"/>
                        </a:spcBef>
                        <a:spcAft>
                          <a:spcPts val="0"/>
                        </a:spcAft>
                        <a:buFont typeface="Calibri"/>
                        <a:buNone/>
                      </a:pPr>
                      <a:r>
                        <a:rPr lang="fr-FR" sz="1600" dirty="0" smtClean="0">
                          <a:effectLst/>
                          <a:latin typeface="Arial Black" pitchFamily="34" charset="0"/>
                        </a:rPr>
                        <a:t>Diagnostics communautaires sur les obstacles</a:t>
                      </a:r>
                      <a:r>
                        <a:rPr lang="fr-FR" sz="1600" baseline="0" dirty="0" smtClean="0">
                          <a:effectLst/>
                          <a:latin typeface="Arial Black" pitchFamily="34" charset="0"/>
                        </a:rPr>
                        <a:t> au leadership féminin et à l’autonomisation de la femme (</a:t>
                      </a:r>
                      <a:r>
                        <a:rPr lang="fr-FR" sz="1600" i="1" baseline="0" dirty="0" smtClean="0">
                          <a:effectLst/>
                          <a:latin typeface="Arial Black" pitchFamily="34" charset="0"/>
                        </a:rPr>
                        <a:t>communautés pilotes</a:t>
                      </a:r>
                      <a:r>
                        <a:rPr lang="fr-FR" sz="1600" baseline="0" dirty="0" smtClean="0">
                          <a:effectLst/>
                          <a:latin typeface="Arial Black" pitchFamily="34" charset="0"/>
                        </a:rPr>
                        <a:t>)</a:t>
                      </a:r>
                      <a:endParaRPr lang="fr-FR" sz="1600" baseline="0" dirty="0" smtClean="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r>
                        <a:rPr lang="fr-FR" sz="1800" b="1" dirty="0" smtClean="0">
                          <a:effectLst/>
                        </a:rPr>
                        <a:t>15 000 $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23661">
                <a:tc vMerge="1">
                  <a:txBody>
                    <a:bodyPr/>
                    <a:lstStyle/>
                    <a:p>
                      <a:pPr>
                        <a:spcAft>
                          <a:spcPts val="0"/>
                        </a:spcAft>
                      </a:pPr>
                      <a:endParaRPr lang="fr-FR" sz="2400" dirty="0">
                        <a:effectLst/>
                        <a:latin typeface="+mn-lt"/>
                      </a:endParaRPr>
                    </a:p>
                  </a:txBody>
                  <a:tcPr marL="68583" marR="68583" marT="0" marB="0"/>
                </a:tc>
                <a:tc>
                  <a:txBody>
                    <a:bodyPr/>
                    <a:lstStyle/>
                    <a:p>
                      <a:pPr marL="0" lvl="0" indent="0" algn="l">
                        <a:lnSpc>
                          <a:spcPct val="100000"/>
                        </a:lnSpc>
                        <a:spcBef>
                          <a:spcPts val="0"/>
                        </a:spcBef>
                        <a:spcAft>
                          <a:spcPts val="0"/>
                        </a:spcAft>
                        <a:buFont typeface="Calibri"/>
                        <a:buNone/>
                      </a:pPr>
                      <a:r>
                        <a:rPr lang="fr-FR" sz="1600" dirty="0" smtClean="0">
                          <a:effectLst/>
                          <a:latin typeface="Arial Black" pitchFamily="34" charset="0"/>
                        </a:rPr>
                        <a:t>Sur</a:t>
                      </a:r>
                      <a:r>
                        <a:rPr lang="fr-FR" sz="1600" baseline="0" dirty="0" smtClean="0">
                          <a:effectLst/>
                          <a:latin typeface="Arial Black" pitchFamily="34" charset="0"/>
                        </a:rPr>
                        <a:t> la base des diagnostics, établir plan de travail pour </a:t>
                      </a:r>
                      <a:r>
                        <a:rPr lang="fr-FR" sz="1600" baseline="0" smtClean="0">
                          <a:effectLst/>
                          <a:latin typeface="Arial Black" pitchFamily="34" charset="0"/>
                        </a:rPr>
                        <a:t>promouvoir la participation </a:t>
                      </a:r>
                      <a:r>
                        <a:rPr lang="fr-FR" sz="1600" baseline="0" dirty="0" smtClean="0">
                          <a:effectLst/>
                          <a:latin typeface="Arial Black" pitchFamily="34" charset="0"/>
                        </a:rPr>
                        <a:t>des femmes dans les instances de prise de décision à tous les niveaux (</a:t>
                      </a:r>
                      <a:r>
                        <a:rPr lang="fr-FR" sz="1600" i="1" baseline="0" dirty="0" smtClean="0">
                          <a:effectLst/>
                          <a:latin typeface="Arial Black" pitchFamily="34" charset="0"/>
                        </a:rPr>
                        <a:t>communautés pilotes</a:t>
                      </a:r>
                      <a:r>
                        <a:rPr lang="fr-FR" sz="1600" baseline="0" dirty="0" smtClean="0">
                          <a:effectLst/>
                          <a:latin typeface="Arial Black" pitchFamily="34" charset="0"/>
                        </a:rPr>
                        <a:t>)</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r>
                        <a:rPr lang="fr-FR" sz="1800" b="1" dirty="0" smtClean="0">
                          <a:effectLst/>
                        </a:rPr>
                        <a:t>10 000 $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23661">
                <a:tc vMerge="1">
                  <a:txBody>
                    <a:bodyPr/>
                    <a:lstStyle/>
                    <a:p>
                      <a:pPr>
                        <a:lnSpc>
                          <a:spcPct val="115000"/>
                        </a:lnSpc>
                        <a:spcAft>
                          <a:spcPts val="0"/>
                        </a:spcAft>
                      </a:pPr>
                      <a:endParaRPr lang="fr-FR" sz="1800" dirty="0">
                        <a:effectLst/>
                        <a:latin typeface="Calibri"/>
                        <a:ea typeface="Calibri"/>
                        <a:cs typeface="Times New Roman"/>
                      </a:endParaRPr>
                    </a:p>
                  </a:txBody>
                  <a:tcPr marL="68583" marR="68583" marT="0" marB="0"/>
                </a:tc>
                <a:tc>
                  <a:txBody>
                    <a:bodyPr/>
                    <a:lstStyle/>
                    <a:p>
                      <a:pPr marL="0" lvl="0" indent="0" algn="l">
                        <a:lnSpc>
                          <a:spcPct val="100000"/>
                        </a:lnSpc>
                        <a:spcBef>
                          <a:spcPts val="0"/>
                        </a:spcBef>
                        <a:spcAft>
                          <a:spcPts val="0"/>
                        </a:spcAft>
                        <a:buFont typeface="Calibri"/>
                        <a:buNone/>
                      </a:pPr>
                      <a:r>
                        <a:rPr kumimoji="0" lang="fr-FR" sz="1600" kern="1200" dirty="0" smtClean="0">
                          <a:effectLst/>
                          <a:latin typeface="Arial Black" pitchFamily="34" charset="0"/>
                        </a:rPr>
                        <a:t>Proposer des pistes pour renforcer</a:t>
                      </a:r>
                      <a:r>
                        <a:rPr kumimoji="0" lang="fr-FR" sz="1600" kern="1200" baseline="0" dirty="0" smtClean="0">
                          <a:effectLst/>
                          <a:latin typeface="Arial Black" pitchFamily="34" charset="0"/>
                        </a:rPr>
                        <a:t> dimension genre dans les pratiques sectorielles et plaidoyer pour accès équitable des f et des h aux services publiques (</a:t>
                      </a:r>
                      <a:r>
                        <a:rPr kumimoji="0" lang="fr-FR" sz="1600" i="1" kern="1200" baseline="0" dirty="0" smtClean="0">
                          <a:effectLst/>
                          <a:latin typeface="Arial Black" pitchFamily="34" charset="0"/>
                        </a:rPr>
                        <a:t>communautés pilotes</a:t>
                      </a:r>
                      <a:r>
                        <a:rPr kumimoji="0" lang="fr-FR" sz="1600" kern="1200" baseline="0" dirty="0" smtClean="0">
                          <a:effectLst/>
                          <a:latin typeface="Arial Black" pitchFamily="34" charset="0"/>
                        </a:rPr>
                        <a:t>)</a:t>
                      </a:r>
                      <a:endParaRPr kumimoji="0" lang="fr-FR" sz="1600" kern="1200" dirty="0">
                        <a:solidFill>
                          <a:schemeClr val="dk1"/>
                        </a:solidFill>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r>
                        <a:rPr lang="fr-FR" sz="1800" b="1" dirty="0" smtClean="0">
                          <a:effectLst/>
                        </a:rPr>
                        <a:t>10 000 $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re 1"/>
          <p:cNvSpPr>
            <a:spLocks noGrp="1"/>
          </p:cNvSpPr>
          <p:nvPr>
            <p:ph type="title"/>
          </p:nvPr>
        </p:nvSpPr>
        <p:spPr>
          <a:xfrm>
            <a:off x="179512" y="188640"/>
            <a:ext cx="8712968" cy="864096"/>
          </a:xfrm>
          <a:solidFill>
            <a:srgbClr val="FFFF99"/>
          </a:solidFill>
          <a:ln>
            <a:solidFill>
              <a:schemeClr val="tx2">
                <a:lumMod val="75000"/>
              </a:schemeClr>
            </a:solidFill>
          </a:ln>
        </p:spPr>
        <p:txBody>
          <a:bodyPr>
            <a:normAutofit fontScale="90000"/>
          </a:bodyPr>
          <a:lstStyle/>
          <a:p>
            <a:pPr algn="ctr" fontAlgn="auto">
              <a:spcAft>
                <a:spcPts val="0"/>
              </a:spcAft>
              <a:defRPr/>
            </a:pPr>
            <a:r>
              <a:rPr lang="fr-FR" sz="1800" dirty="0" smtClean="0">
                <a:solidFill>
                  <a:srgbClr val="FF0000"/>
                </a:solidFill>
                <a:latin typeface="Arial Black" pitchFamily="34" charset="0"/>
              </a:rPr>
              <a:t>Composante 5	: Coordination</a:t>
            </a:r>
            <a:r>
              <a:rPr lang="fr-FR" sz="1800" dirty="0">
                <a:solidFill>
                  <a:srgbClr val="FF0000"/>
                </a:solidFill>
                <a:latin typeface="Arial Black" pitchFamily="34" charset="0"/>
              </a:rPr>
              <a:t>, S</a:t>
            </a:r>
            <a:r>
              <a:rPr lang="fr-FR" sz="1800" dirty="0" smtClean="0">
                <a:solidFill>
                  <a:srgbClr val="FF0000"/>
                </a:solidFill>
                <a:latin typeface="Arial Black" pitchFamily="34" charset="0"/>
              </a:rPr>
              <a:t>uivi </a:t>
            </a:r>
            <a:r>
              <a:rPr lang="fr-FR" sz="1800" dirty="0">
                <a:solidFill>
                  <a:srgbClr val="FF0000"/>
                </a:solidFill>
                <a:latin typeface="Arial Black" pitchFamily="34" charset="0"/>
              </a:rPr>
              <a:t>et E</a:t>
            </a:r>
            <a:r>
              <a:rPr lang="fr-FR" sz="1800" dirty="0" smtClean="0">
                <a:solidFill>
                  <a:srgbClr val="FF0000"/>
                </a:solidFill>
                <a:latin typeface="Arial Black" pitchFamily="34" charset="0"/>
              </a:rPr>
              <a:t>valuation </a:t>
            </a:r>
            <a:r>
              <a:rPr lang="fr-FR" sz="1800" dirty="0">
                <a:solidFill>
                  <a:srgbClr val="FF0000"/>
                </a:solidFill>
                <a:latin typeface="Arial Black" pitchFamily="34" charset="0"/>
              </a:rPr>
              <a:t>des interventions en matière de </a:t>
            </a:r>
            <a:r>
              <a:rPr lang="fr-FR" sz="1800" dirty="0" smtClean="0">
                <a:solidFill>
                  <a:srgbClr val="FF0000"/>
                </a:solidFill>
                <a:latin typeface="Arial Black" pitchFamily="34" charset="0"/>
              </a:rPr>
              <a:t> lutte contre </a:t>
            </a:r>
            <a:r>
              <a:rPr lang="fr-FR" sz="1800" dirty="0">
                <a:solidFill>
                  <a:srgbClr val="FF0000"/>
                </a:solidFill>
                <a:latin typeface="Arial Black" pitchFamily="34" charset="0"/>
              </a:rPr>
              <a:t>les violences </a:t>
            </a:r>
            <a:r>
              <a:rPr lang="fr-FR" sz="1800" dirty="0" smtClean="0">
                <a:solidFill>
                  <a:srgbClr val="FF0000"/>
                </a:solidFill>
                <a:latin typeface="Arial Black" pitchFamily="34" charset="0"/>
              </a:rPr>
              <a:t>sexuelles</a:t>
            </a:r>
            <a:br>
              <a:rPr lang="fr-FR" sz="1800" dirty="0" smtClean="0">
                <a:solidFill>
                  <a:srgbClr val="FF0000"/>
                </a:solidFill>
                <a:latin typeface="Arial Black" pitchFamily="34" charset="0"/>
              </a:rPr>
            </a:br>
            <a:r>
              <a:rPr lang="fr-FR" sz="1800" dirty="0" smtClean="0">
                <a:solidFill>
                  <a:srgbClr val="FF0000"/>
                </a:solidFill>
                <a:latin typeface="Arial Black" pitchFamily="34" charset="0"/>
              </a:rPr>
              <a:t>Budget Année 1	: 256.370 CAD $</a:t>
            </a:r>
          </a:p>
        </p:txBody>
      </p:sp>
      <p:graphicFrame>
        <p:nvGraphicFramePr>
          <p:cNvPr id="6" name="Tableau 5"/>
          <p:cNvGraphicFramePr>
            <a:graphicFrameLocks noGrp="1"/>
          </p:cNvGraphicFramePr>
          <p:nvPr>
            <p:extLst>
              <p:ext uri="{D42A27DB-BD31-4B8C-83A1-F6EECF244321}">
                <p14:modId xmlns:p14="http://schemas.microsoft.com/office/powerpoint/2010/main" val="3602756155"/>
              </p:ext>
            </p:extLst>
          </p:nvPr>
        </p:nvGraphicFramePr>
        <p:xfrm>
          <a:off x="179388" y="1279068"/>
          <a:ext cx="8712968" cy="4814228"/>
        </p:xfrm>
        <a:graphic>
          <a:graphicData uri="http://schemas.openxmlformats.org/drawingml/2006/table">
            <a:tbl>
              <a:tblPr firstRow="1" firstCol="1" bandRow="1">
                <a:tableStyleId>{5C22544A-7EE6-4342-B048-85BDC9FD1C3A}</a:tableStyleId>
              </a:tblPr>
              <a:tblGrid>
                <a:gridCol w="2448272"/>
                <a:gridCol w="5040560"/>
                <a:gridCol w="1224136"/>
              </a:tblGrid>
              <a:tr h="453832">
                <a:tc>
                  <a:txBody>
                    <a:bodyPr/>
                    <a:lstStyle/>
                    <a:p>
                      <a:pPr>
                        <a:lnSpc>
                          <a:spcPct val="100000"/>
                        </a:lnSpc>
                        <a:spcBef>
                          <a:spcPts val="0"/>
                        </a:spcBef>
                        <a:spcAft>
                          <a:spcPts val="0"/>
                        </a:spcAft>
                      </a:pPr>
                      <a:r>
                        <a:rPr lang="fr-FR" sz="2000" dirty="0">
                          <a:solidFill>
                            <a:schemeClr val="accent1">
                              <a:lumMod val="75000"/>
                            </a:schemeClr>
                          </a:solidFill>
                          <a:effectLst/>
                          <a:latin typeface="+mj-lt"/>
                        </a:rPr>
                        <a:t>Résultats attendus</a:t>
                      </a:r>
                      <a:endParaRPr lang="fr-FR" sz="20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nSpc>
                          <a:spcPct val="100000"/>
                        </a:lnSpc>
                        <a:spcBef>
                          <a:spcPts val="0"/>
                        </a:spcBef>
                        <a:spcAft>
                          <a:spcPts val="0"/>
                        </a:spcAft>
                      </a:pPr>
                      <a:r>
                        <a:rPr lang="fr-FR" sz="2000" dirty="0">
                          <a:solidFill>
                            <a:schemeClr val="accent1">
                              <a:lumMod val="75000"/>
                            </a:schemeClr>
                          </a:solidFill>
                          <a:effectLst/>
                          <a:latin typeface="+mj-lt"/>
                        </a:rPr>
                        <a:t>Activités clés</a:t>
                      </a:r>
                      <a:endParaRPr lang="fr-FR" sz="20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Bef>
                          <a:spcPts val="0"/>
                        </a:spcBef>
                        <a:spcAft>
                          <a:spcPts val="0"/>
                        </a:spcAft>
                      </a:pPr>
                      <a:r>
                        <a:rPr lang="fr-FR" sz="2000" dirty="0" smtClean="0">
                          <a:solidFill>
                            <a:schemeClr val="accent1">
                              <a:lumMod val="75000"/>
                            </a:schemeClr>
                          </a:solidFill>
                          <a:effectLst/>
                          <a:latin typeface="+mj-lt"/>
                          <a:ea typeface="Calibri"/>
                          <a:cs typeface="Times New Roman"/>
                        </a:rPr>
                        <a:t>Budget</a:t>
                      </a:r>
                      <a:endParaRPr lang="fr-FR" sz="20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1316152">
                <a:tc rowSpan="4">
                  <a:txBody>
                    <a:bodyPr/>
                    <a:lstStyle/>
                    <a:p>
                      <a:pPr>
                        <a:lnSpc>
                          <a:spcPct val="115000"/>
                        </a:lnSpc>
                        <a:spcAft>
                          <a:spcPts val="0"/>
                        </a:spcAft>
                      </a:pPr>
                      <a:r>
                        <a:rPr lang="fr-FR" sz="1800" b="1" u="sng" dirty="0" smtClean="0">
                          <a:solidFill>
                            <a:schemeClr val="accent1">
                              <a:lumMod val="75000"/>
                            </a:schemeClr>
                          </a:solidFill>
                          <a:effectLst>
                            <a:outerShdw blurRad="38100" dist="38100" dir="2700000" algn="tl">
                              <a:srgbClr val="000000">
                                <a:alpha val="43137"/>
                              </a:srgbClr>
                            </a:outerShdw>
                          </a:effectLst>
                          <a:latin typeface="+mn-lt"/>
                          <a:ea typeface="Calibri"/>
                          <a:cs typeface="Calibri"/>
                        </a:rPr>
                        <a:t>Résultat</a:t>
                      </a:r>
                      <a:r>
                        <a:rPr lang="fr-FR" sz="1800" b="1" u="sng" baseline="0" dirty="0" smtClean="0">
                          <a:solidFill>
                            <a:schemeClr val="accent1">
                              <a:lumMod val="75000"/>
                            </a:schemeClr>
                          </a:solidFill>
                          <a:effectLst>
                            <a:outerShdw blurRad="38100" dist="38100" dir="2700000" algn="tl">
                              <a:srgbClr val="000000">
                                <a:alpha val="43137"/>
                              </a:srgbClr>
                            </a:outerShdw>
                          </a:effectLst>
                          <a:latin typeface="+mn-lt"/>
                          <a:ea typeface="Calibri"/>
                          <a:cs typeface="Calibri"/>
                        </a:rPr>
                        <a:t> 5.1</a:t>
                      </a:r>
                      <a:r>
                        <a:rPr lang="fr-FR" sz="1800" b="1" baseline="0" dirty="0" smtClean="0">
                          <a:solidFill>
                            <a:schemeClr val="accent1">
                              <a:lumMod val="75000"/>
                            </a:schemeClr>
                          </a:solidFill>
                          <a:effectLst/>
                          <a:latin typeface="+mn-lt"/>
                          <a:ea typeface="Calibri"/>
                          <a:cs typeface="Calibri"/>
                        </a:rPr>
                        <a:t>. : </a:t>
                      </a:r>
                    </a:p>
                    <a:p>
                      <a:pPr>
                        <a:lnSpc>
                          <a:spcPct val="100000"/>
                        </a:lnSpc>
                        <a:spcAft>
                          <a:spcPts val="0"/>
                        </a:spcAft>
                      </a:pPr>
                      <a:r>
                        <a:rPr lang="fr-FR" sz="1800" b="1" dirty="0" smtClean="0">
                          <a:solidFill>
                            <a:srgbClr val="002060"/>
                          </a:solidFill>
                          <a:effectLst/>
                          <a:latin typeface="+mn-lt"/>
                          <a:ea typeface="Calibri"/>
                          <a:cs typeface="Calibri"/>
                        </a:rPr>
                        <a:t>Les autorités congolaises </a:t>
                      </a:r>
                      <a:r>
                        <a:rPr lang="fr-CA" sz="1800" b="1" dirty="0" smtClean="0">
                          <a:solidFill>
                            <a:srgbClr val="002060"/>
                          </a:solidFill>
                          <a:effectLst/>
                          <a:latin typeface="+mn-lt"/>
                          <a:ea typeface="Calibri"/>
                          <a:cs typeface="Calibri"/>
                        </a:rPr>
                        <a:t>assurent la coordination, le suivi et l’évaluation des interventions en matière de lutte contre les violences sexuelles </a:t>
                      </a:r>
                    </a:p>
                    <a:p>
                      <a:pPr>
                        <a:lnSpc>
                          <a:spcPct val="115000"/>
                        </a:lnSpc>
                        <a:spcAft>
                          <a:spcPts val="0"/>
                        </a:spcAft>
                      </a:pPr>
                      <a:r>
                        <a:rPr lang="fr-FR" sz="1800" b="1" dirty="0" smtClean="0">
                          <a:solidFill>
                            <a:schemeClr val="accent1">
                              <a:lumMod val="75000"/>
                            </a:schemeClr>
                          </a:solidFill>
                          <a:effectLst/>
                          <a:latin typeface="+mn-lt"/>
                          <a:ea typeface="Calibri"/>
                          <a:cs typeface="Times New Roman"/>
                        </a:rPr>
                        <a:t>Agences</a:t>
                      </a:r>
                      <a:r>
                        <a:rPr lang="fr-FR" sz="1800" b="1" baseline="0" dirty="0" smtClean="0">
                          <a:solidFill>
                            <a:schemeClr val="accent1">
                              <a:lumMod val="75000"/>
                            </a:schemeClr>
                          </a:solidFill>
                          <a:effectLst/>
                          <a:latin typeface="+mn-lt"/>
                          <a:ea typeface="Calibri"/>
                          <a:cs typeface="Times New Roman"/>
                        </a:rPr>
                        <a:t> </a:t>
                      </a:r>
                      <a:r>
                        <a:rPr lang="fr-FR" sz="1800" b="1" dirty="0" smtClean="0">
                          <a:solidFill>
                            <a:schemeClr val="accent1">
                              <a:lumMod val="75000"/>
                            </a:schemeClr>
                          </a:solidFill>
                          <a:effectLst/>
                          <a:latin typeface="+mn-lt"/>
                          <a:ea typeface="Calibri"/>
                          <a:cs typeface="Times New Roman"/>
                        </a:rPr>
                        <a:t>: PNUD/UNFPA</a:t>
                      </a:r>
                      <a:endParaRPr lang="fr-FR" sz="1800" dirty="0" smtClean="0">
                        <a:solidFill>
                          <a:schemeClr val="accent1">
                            <a:lumMod val="75000"/>
                          </a:schemeClr>
                        </a:solidFill>
                        <a:effectLst/>
                        <a:latin typeface="+mn-lt"/>
                        <a:ea typeface="Calibri"/>
                        <a:cs typeface="Times New Roman"/>
                      </a:endParaRPr>
                    </a:p>
                    <a:p>
                      <a:pPr>
                        <a:lnSpc>
                          <a:spcPct val="100000"/>
                        </a:lnSpc>
                        <a:spcBef>
                          <a:spcPts val="0"/>
                        </a:spcBef>
                        <a:spcAft>
                          <a:spcPts val="0"/>
                        </a:spcAft>
                      </a:pPr>
                      <a:endParaRPr lang="fr-FR" sz="1800" b="1" dirty="0" smtClean="0">
                        <a:solidFill>
                          <a:schemeClr val="accent1">
                            <a:lumMod val="75000"/>
                          </a:schemeClr>
                        </a:solidFill>
                        <a:effectLst/>
                        <a:latin typeface="+mn-lt"/>
                        <a:ea typeface="Calibri"/>
                        <a:cs typeface="Times New Roman"/>
                      </a:endParaRPr>
                    </a:p>
                    <a:p>
                      <a:pPr>
                        <a:lnSpc>
                          <a:spcPct val="100000"/>
                        </a:lnSpc>
                        <a:spcBef>
                          <a:spcPts val="0"/>
                        </a:spcBef>
                        <a:spcAft>
                          <a:spcPts val="0"/>
                        </a:spcAft>
                      </a:pPr>
                      <a:endParaRPr lang="fr-FR" sz="1800" dirty="0">
                        <a:solidFill>
                          <a:schemeClr val="accent1">
                            <a:lumMod val="75000"/>
                          </a:schemeClr>
                        </a:solidFill>
                        <a:effectLst/>
                        <a:latin typeface="+mn-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Calibri"/>
                        <a:buNone/>
                        <a:tabLst/>
                        <a:defRPr/>
                      </a:pPr>
                      <a:r>
                        <a:rPr lang="fr-FR" sz="1600" dirty="0" smtClean="0">
                          <a:effectLst/>
                          <a:latin typeface="Arial Black" pitchFamily="34" charset="0"/>
                          <a:ea typeface="Calibri"/>
                          <a:cs typeface="Times New Roman"/>
                        </a:rPr>
                        <a:t>Renforcer, sous</a:t>
                      </a:r>
                      <a:r>
                        <a:rPr lang="fr-FR" sz="1600" baseline="0" dirty="0" smtClean="0">
                          <a:effectLst/>
                          <a:latin typeface="Arial Black" pitchFamily="34" charset="0"/>
                          <a:ea typeface="Calibri"/>
                          <a:cs typeface="Times New Roman"/>
                        </a:rPr>
                        <a:t> </a:t>
                      </a:r>
                      <a:r>
                        <a:rPr lang="fr-FR" sz="1600" baseline="0" smtClean="0">
                          <a:effectLst/>
                          <a:latin typeface="Arial Black" pitchFamily="34" charset="0"/>
                          <a:ea typeface="Calibri"/>
                          <a:cs typeface="Times New Roman"/>
                        </a:rPr>
                        <a:t>leadership MGFE</a:t>
                      </a:r>
                      <a:r>
                        <a:rPr lang="fr-FR" sz="1600" baseline="0" dirty="0" smtClean="0">
                          <a:effectLst/>
                          <a:latin typeface="Arial Black" pitchFamily="34" charset="0"/>
                          <a:ea typeface="Calibri"/>
                          <a:cs typeface="Times New Roman"/>
                        </a:rPr>
                        <a:t>,</a:t>
                      </a:r>
                      <a:r>
                        <a:rPr lang="fr-FR" sz="1600" dirty="0" smtClean="0">
                          <a:effectLst/>
                          <a:latin typeface="Arial Black" pitchFamily="34" charset="0"/>
                          <a:ea typeface="Calibri"/>
                          <a:cs typeface="Times New Roman"/>
                        </a:rPr>
                        <a:t> les capacités des Ministères (</a:t>
                      </a:r>
                      <a:r>
                        <a:rPr lang="fr-FR" sz="1600" baseline="0" dirty="0" smtClean="0">
                          <a:effectLst/>
                          <a:latin typeface="Arial Black" pitchFamily="34" charset="0"/>
                          <a:ea typeface="Calibri"/>
                          <a:cs typeface="Times New Roman"/>
                        </a:rPr>
                        <a:t>Genre et MJDH) </a:t>
                      </a:r>
                      <a:r>
                        <a:rPr lang="fr-FR" sz="1600" dirty="0" smtClean="0">
                          <a:effectLst/>
                          <a:latin typeface="Arial Black" pitchFamily="34" charset="0"/>
                          <a:ea typeface="Calibri"/>
                          <a:cs typeface="Times New Roman"/>
                        </a:rPr>
                        <a:t>aux</a:t>
                      </a:r>
                      <a:r>
                        <a:rPr lang="fr-FR" sz="1600" baseline="0" dirty="0" smtClean="0">
                          <a:effectLst/>
                          <a:latin typeface="Arial Black" pitchFamily="34" charset="0"/>
                          <a:ea typeface="Calibri"/>
                          <a:cs typeface="Times New Roman"/>
                        </a:rPr>
                        <a:t> niveaux national, provincial et territorial </a:t>
                      </a:r>
                      <a:r>
                        <a:rPr lang="fr-FR" sz="1600" dirty="0" smtClean="0">
                          <a:effectLst/>
                          <a:latin typeface="Arial Black" pitchFamily="34" charset="0"/>
                          <a:ea typeface="Calibri"/>
                          <a:cs typeface="Times New Roman"/>
                        </a:rPr>
                        <a:t>dans la coordination de l'information sur la lutte contre les VSBG.</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800" b="1" dirty="0" smtClean="0">
                          <a:effectLst/>
                          <a:latin typeface="Calibri"/>
                          <a:ea typeface="Calibri"/>
                          <a:cs typeface="Times New Roman"/>
                        </a:rPr>
                        <a:t>49.726</a:t>
                      </a:r>
                      <a:r>
                        <a:rPr lang="fr-FR" sz="1800" b="1" baseline="0" dirty="0" smtClean="0">
                          <a:effectLst/>
                          <a:latin typeface="Calibri"/>
                          <a:ea typeface="Calibri"/>
                          <a:cs typeface="Times New Roman"/>
                        </a:rPr>
                        <a:t> </a:t>
                      </a:r>
                      <a:r>
                        <a:rPr lang="fr-FR" sz="1800" b="1" dirty="0" smtClean="0">
                          <a:effectLst/>
                        </a:rPr>
                        <a:t>$</a:t>
                      </a:r>
                      <a:endParaRPr lang="fr-FR" sz="1800" b="1" dirty="0" smtClean="0">
                        <a:effectLst/>
                        <a:latin typeface="Calibri"/>
                        <a:ea typeface="Calibri"/>
                        <a:cs typeface="Times New Roman"/>
                      </a:endParaRPr>
                    </a:p>
                    <a:p>
                      <a:pPr algn="r">
                        <a:lnSpc>
                          <a:spcPct val="100000"/>
                        </a:lnSpc>
                        <a:spcBef>
                          <a:spcPts val="0"/>
                        </a:spcBef>
                        <a:spcAft>
                          <a:spcPts val="0"/>
                        </a:spcAft>
                      </a:pPr>
                      <a:r>
                        <a:rPr lang="fr-FR" sz="1800" b="1" dirty="0" smtClean="0">
                          <a:effectLst/>
                          <a:latin typeface="Calibri"/>
                          <a:ea typeface="Calibri"/>
                          <a:cs typeface="Times New Roman"/>
                        </a:rPr>
                        <a:t>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3814">
                <a:tc vMerge="1">
                  <a:txBody>
                    <a:bodyPr/>
                    <a:lstStyle/>
                    <a:p>
                      <a:pPr>
                        <a:lnSpc>
                          <a:spcPct val="115000"/>
                        </a:lnSpc>
                        <a:spcAft>
                          <a:spcPts val="0"/>
                        </a:spcAft>
                      </a:pPr>
                      <a:endParaRPr lang="fr-FR" sz="1600" dirty="0">
                        <a:effectLst/>
                        <a:latin typeface="Calibri"/>
                        <a:ea typeface="Calibri"/>
                        <a:cs typeface="Times New Roman"/>
                      </a:endParaRPr>
                    </a:p>
                  </a:txBody>
                  <a:tcPr marL="68583" marR="68583" marT="0" marB="0"/>
                </a:tc>
                <a:tc>
                  <a:txBody>
                    <a:bodyPr/>
                    <a:lstStyle/>
                    <a:p>
                      <a:pPr marL="0" lvl="0" indent="0" algn="l">
                        <a:lnSpc>
                          <a:spcPct val="100000"/>
                        </a:lnSpc>
                        <a:spcBef>
                          <a:spcPts val="0"/>
                        </a:spcBef>
                        <a:spcAft>
                          <a:spcPts val="0"/>
                        </a:spcAft>
                        <a:buFont typeface="Calibri"/>
                        <a:buNone/>
                      </a:pPr>
                      <a:endParaRPr lang="fr-FR" sz="1600" dirty="0" smtClean="0">
                        <a:effectLst/>
                        <a:latin typeface="Arial Black" pitchFamily="34" charset="0"/>
                        <a:ea typeface="Calibri"/>
                        <a:cs typeface="Times New Roman"/>
                      </a:endParaRPr>
                    </a:p>
                    <a:p>
                      <a:pPr marL="0" lvl="0" indent="0" algn="l">
                        <a:lnSpc>
                          <a:spcPct val="100000"/>
                        </a:lnSpc>
                        <a:spcBef>
                          <a:spcPts val="0"/>
                        </a:spcBef>
                        <a:spcAft>
                          <a:spcPts val="0"/>
                        </a:spcAft>
                        <a:buFont typeface="Calibri"/>
                        <a:buNone/>
                      </a:pPr>
                      <a:r>
                        <a:rPr lang="fr-FR" sz="1600" dirty="0" smtClean="0">
                          <a:effectLst/>
                          <a:latin typeface="Arial Black" pitchFamily="34" charset="0"/>
                          <a:ea typeface="Calibri"/>
                          <a:cs typeface="Times New Roman"/>
                        </a:rPr>
                        <a:t>Mettre en place et mise en ligne de la base de données intégrée dans 10 territoires</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endParaRPr lang="fr-FR" sz="1800" b="1" dirty="0" smtClean="0">
                        <a:effectLst/>
                        <a:latin typeface="Calibri"/>
                        <a:ea typeface="Calibri"/>
                        <a:cs typeface="Times New Roman"/>
                      </a:endParaRPr>
                    </a:p>
                    <a:p>
                      <a:pPr marL="0" marR="0" indent="0" algn="r" defTabSz="914400" rtl="0" eaLnBrk="1" fontAlgn="auto" latinLnBrk="0" hangingPunct="1">
                        <a:lnSpc>
                          <a:spcPct val="100000"/>
                        </a:lnSpc>
                        <a:spcBef>
                          <a:spcPts val="0"/>
                        </a:spcBef>
                        <a:spcAft>
                          <a:spcPts val="0"/>
                        </a:spcAft>
                        <a:buClrTx/>
                        <a:buSzTx/>
                        <a:buFontTx/>
                        <a:buNone/>
                        <a:tabLst/>
                        <a:defRPr/>
                      </a:pPr>
                      <a:r>
                        <a:rPr lang="fr-FR" sz="1800" b="1" dirty="0" smtClean="0">
                          <a:effectLst/>
                          <a:latin typeface="Calibri"/>
                          <a:ea typeface="Calibri"/>
                          <a:cs typeface="Times New Roman"/>
                        </a:rPr>
                        <a:t>38.685</a:t>
                      </a:r>
                      <a:r>
                        <a:rPr lang="fr-FR" sz="1800" b="1" baseline="0" dirty="0" smtClean="0">
                          <a:effectLst/>
                          <a:latin typeface="Calibri"/>
                          <a:ea typeface="Calibri"/>
                          <a:cs typeface="Times New Roman"/>
                        </a:rPr>
                        <a:t> </a:t>
                      </a:r>
                      <a:r>
                        <a:rPr lang="fr-FR" sz="1800" b="1" dirty="0" smtClean="0">
                          <a:effectLst/>
                        </a:rPr>
                        <a:t>$</a:t>
                      </a:r>
                      <a:endParaRPr lang="fr-FR" sz="1800" b="1" dirty="0" smtClean="0">
                        <a:effectLst/>
                        <a:latin typeface="Calibri"/>
                        <a:ea typeface="Calibri"/>
                        <a:cs typeface="Times New Roman"/>
                      </a:endParaRPr>
                    </a:p>
                    <a:p>
                      <a:pPr algn="r">
                        <a:lnSpc>
                          <a:spcPct val="100000"/>
                        </a:lnSpc>
                        <a:spcBef>
                          <a:spcPts val="0"/>
                        </a:spcBef>
                        <a:spcAft>
                          <a:spcPts val="0"/>
                        </a:spcAft>
                      </a:pP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6616">
                <a:tc vMerge="1">
                  <a:txBody>
                    <a:bodyPr/>
                    <a:lstStyle/>
                    <a:p>
                      <a:pPr>
                        <a:spcAft>
                          <a:spcPts val="0"/>
                        </a:spcAft>
                      </a:pPr>
                      <a:endParaRPr lang="fr-FR" sz="2400" dirty="0">
                        <a:effectLst/>
                        <a:latin typeface="+mn-lt"/>
                      </a:endParaRPr>
                    </a:p>
                  </a:txBody>
                  <a:tcPr marL="68583" marR="68583" marT="0" marB="0"/>
                </a:tc>
                <a:tc>
                  <a:txBody>
                    <a:bodyPr/>
                    <a:lstStyle/>
                    <a:p>
                      <a:pPr marL="0" lvl="0" indent="0" algn="l">
                        <a:lnSpc>
                          <a:spcPct val="100000"/>
                        </a:lnSpc>
                        <a:spcBef>
                          <a:spcPts val="0"/>
                        </a:spcBef>
                        <a:spcAft>
                          <a:spcPts val="0"/>
                        </a:spcAft>
                        <a:buFont typeface="Calibri"/>
                        <a:buNone/>
                      </a:pPr>
                      <a:r>
                        <a:rPr lang="fr-FR" sz="1600" dirty="0" smtClean="0">
                          <a:effectLst/>
                          <a:latin typeface="Arial Black" pitchFamily="34" charset="0"/>
                          <a:ea typeface="Calibri"/>
                          <a:cs typeface="Times New Roman"/>
                        </a:rPr>
                        <a:t>Former/recycler 100  intervenants  de 10 territoires sur la collecte active de  données et l'exploitation de la base de données</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endParaRPr lang="fr-FR" sz="1800" b="1" dirty="0" smtClean="0">
                        <a:effectLst/>
                        <a:latin typeface="Calibri"/>
                        <a:ea typeface="Calibri"/>
                        <a:cs typeface="Times New Roman"/>
                      </a:endParaRPr>
                    </a:p>
                    <a:p>
                      <a:pPr marL="0" marR="0" indent="0" algn="r" defTabSz="914400" rtl="0" eaLnBrk="1" fontAlgn="auto" latinLnBrk="0" hangingPunct="1">
                        <a:lnSpc>
                          <a:spcPct val="100000"/>
                        </a:lnSpc>
                        <a:spcBef>
                          <a:spcPts val="0"/>
                        </a:spcBef>
                        <a:spcAft>
                          <a:spcPts val="0"/>
                        </a:spcAft>
                        <a:buClrTx/>
                        <a:buSzTx/>
                        <a:buFontTx/>
                        <a:buNone/>
                        <a:tabLst/>
                        <a:defRPr/>
                      </a:pPr>
                      <a:r>
                        <a:rPr lang="fr-FR" sz="1800" b="1" dirty="0" smtClean="0">
                          <a:effectLst/>
                          <a:latin typeface="Calibri"/>
                          <a:ea typeface="Calibri"/>
                          <a:cs typeface="Times New Roman"/>
                        </a:rPr>
                        <a:t>15.000</a:t>
                      </a:r>
                      <a:r>
                        <a:rPr lang="fr-FR" sz="1800" b="1" baseline="0" dirty="0" smtClean="0">
                          <a:effectLst/>
                          <a:latin typeface="Calibri"/>
                          <a:ea typeface="Calibri"/>
                          <a:cs typeface="Times New Roman"/>
                        </a:rPr>
                        <a:t> </a:t>
                      </a:r>
                      <a:r>
                        <a:rPr lang="fr-FR" sz="1800" b="1" dirty="0" smtClean="0">
                          <a:effectLst/>
                        </a:rPr>
                        <a:t>$</a:t>
                      </a:r>
                      <a:endParaRPr lang="fr-FR" sz="1800" b="1" dirty="0" smtClean="0">
                        <a:effectLst/>
                        <a:latin typeface="Calibri"/>
                        <a:ea typeface="Calibri"/>
                        <a:cs typeface="Times New Roman"/>
                      </a:endParaRPr>
                    </a:p>
                    <a:p>
                      <a:pPr algn="r">
                        <a:lnSpc>
                          <a:spcPct val="100000"/>
                        </a:lnSpc>
                        <a:spcBef>
                          <a:spcPts val="0"/>
                        </a:spcBef>
                        <a:spcAft>
                          <a:spcPts val="0"/>
                        </a:spcAft>
                      </a:pP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3814">
                <a:tc vMerge="1">
                  <a:txBody>
                    <a:bodyPr/>
                    <a:lstStyle/>
                    <a:p>
                      <a:pPr>
                        <a:lnSpc>
                          <a:spcPct val="115000"/>
                        </a:lnSpc>
                        <a:spcAft>
                          <a:spcPts val="0"/>
                        </a:spcAft>
                      </a:pPr>
                      <a:endParaRPr lang="fr-FR" sz="1800" dirty="0">
                        <a:effectLst/>
                        <a:latin typeface="Calibri"/>
                        <a:ea typeface="Calibri"/>
                        <a:cs typeface="Times New Roman"/>
                      </a:endParaRPr>
                    </a:p>
                  </a:txBody>
                  <a:tcPr marL="68583" marR="68583" marT="0" marB="0"/>
                </a:tc>
                <a:tc>
                  <a:txBody>
                    <a:bodyPr/>
                    <a:lstStyle/>
                    <a:p>
                      <a:pPr marL="0" lvl="0" indent="0" algn="l">
                        <a:lnSpc>
                          <a:spcPct val="100000"/>
                        </a:lnSpc>
                        <a:spcBef>
                          <a:spcPts val="0"/>
                        </a:spcBef>
                        <a:spcAft>
                          <a:spcPts val="0"/>
                        </a:spcAft>
                        <a:buFont typeface="Calibri"/>
                        <a:buNone/>
                      </a:pPr>
                      <a:endParaRPr lang="fr-FR" sz="1600" dirty="0" smtClean="0">
                        <a:effectLst/>
                        <a:latin typeface="Arial Black" pitchFamily="34" charset="0"/>
                        <a:ea typeface="Calibri"/>
                        <a:cs typeface="Times New Roman"/>
                      </a:endParaRPr>
                    </a:p>
                    <a:p>
                      <a:pPr marL="0" lvl="0" indent="0" algn="l">
                        <a:lnSpc>
                          <a:spcPct val="100000"/>
                        </a:lnSpc>
                        <a:spcBef>
                          <a:spcPts val="0"/>
                        </a:spcBef>
                        <a:spcAft>
                          <a:spcPts val="0"/>
                        </a:spcAft>
                        <a:buFont typeface="Calibri"/>
                        <a:buNone/>
                      </a:pPr>
                      <a:r>
                        <a:rPr lang="fr-FR" sz="1600" dirty="0" smtClean="0">
                          <a:effectLst/>
                          <a:latin typeface="Arial Black" pitchFamily="34" charset="0"/>
                          <a:ea typeface="Calibri"/>
                          <a:cs typeface="Times New Roman"/>
                        </a:rPr>
                        <a:t>Former  40 agents de l'Etat aux</a:t>
                      </a:r>
                      <a:r>
                        <a:rPr lang="fr-FR" sz="1600" baseline="0" dirty="0" smtClean="0">
                          <a:effectLst/>
                          <a:latin typeface="Arial Black" pitchFamily="34" charset="0"/>
                          <a:ea typeface="Calibri"/>
                          <a:cs typeface="Times New Roman"/>
                        </a:rPr>
                        <a:t> niveaux provincial et local, </a:t>
                      </a:r>
                      <a:r>
                        <a:rPr lang="fr-FR" sz="1600" dirty="0" smtClean="0">
                          <a:effectLst/>
                          <a:latin typeface="Arial Black" pitchFamily="34" charset="0"/>
                          <a:ea typeface="Calibri"/>
                          <a:cs typeface="Times New Roman"/>
                        </a:rPr>
                        <a:t>sur la gestion de la base des  données</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endParaRPr lang="fr-FR" sz="1800" b="1" dirty="0" smtClean="0">
                        <a:effectLst/>
                        <a:latin typeface="Calibri"/>
                        <a:ea typeface="Calibri"/>
                        <a:cs typeface="Times New Roman"/>
                      </a:endParaRPr>
                    </a:p>
                    <a:p>
                      <a:pPr marL="0" marR="0" indent="0" algn="r" defTabSz="914400" rtl="0" eaLnBrk="1" fontAlgn="auto" latinLnBrk="0" hangingPunct="1">
                        <a:lnSpc>
                          <a:spcPct val="100000"/>
                        </a:lnSpc>
                        <a:spcBef>
                          <a:spcPts val="0"/>
                        </a:spcBef>
                        <a:spcAft>
                          <a:spcPts val="0"/>
                        </a:spcAft>
                        <a:buClrTx/>
                        <a:buSzTx/>
                        <a:buFontTx/>
                        <a:buNone/>
                        <a:tabLst/>
                        <a:defRPr/>
                      </a:pPr>
                      <a:r>
                        <a:rPr lang="fr-FR" sz="1800" b="1" dirty="0" smtClean="0">
                          <a:effectLst/>
                          <a:latin typeface="Calibri"/>
                          <a:ea typeface="Calibri"/>
                          <a:cs typeface="Times New Roman"/>
                        </a:rPr>
                        <a:t>32.274</a:t>
                      </a:r>
                      <a:r>
                        <a:rPr lang="fr-FR" sz="1800" b="1" baseline="0" dirty="0" smtClean="0">
                          <a:effectLst/>
                          <a:latin typeface="Calibri"/>
                          <a:ea typeface="Calibri"/>
                          <a:cs typeface="Times New Roman"/>
                        </a:rPr>
                        <a:t> </a:t>
                      </a:r>
                      <a:r>
                        <a:rPr lang="fr-FR" sz="1800" b="1" dirty="0" smtClean="0">
                          <a:effectLst/>
                        </a:rPr>
                        <a:t>$</a:t>
                      </a:r>
                      <a:endParaRPr lang="fr-FR" sz="1800" b="1" dirty="0" smtClean="0">
                        <a:effectLst/>
                        <a:latin typeface="Calibri"/>
                        <a:ea typeface="Calibri"/>
                        <a:cs typeface="Times New Roman"/>
                      </a:endParaRPr>
                    </a:p>
                    <a:p>
                      <a:pPr algn="r">
                        <a:lnSpc>
                          <a:spcPct val="100000"/>
                        </a:lnSpc>
                        <a:spcBef>
                          <a:spcPts val="0"/>
                        </a:spcBef>
                        <a:spcAft>
                          <a:spcPts val="0"/>
                        </a:spcAft>
                      </a:pP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re 1"/>
          <p:cNvSpPr>
            <a:spLocks noGrp="1"/>
          </p:cNvSpPr>
          <p:nvPr>
            <p:ph type="title"/>
          </p:nvPr>
        </p:nvSpPr>
        <p:spPr>
          <a:xfrm>
            <a:off x="251520" y="260648"/>
            <a:ext cx="8640960" cy="1008112"/>
          </a:xfrm>
          <a:solidFill>
            <a:srgbClr val="FFFF99"/>
          </a:solidFill>
          <a:ln>
            <a:solidFill>
              <a:schemeClr val="tx2">
                <a:lumMod val="75000"/>
              </a:schemeClr>
            </a:solidFill>
          </a:ln>
        </p:spPr>
        <p:txBody>
          <a:bodyPr>
            <a:normAutofit fontScale="90000"/>
          </a:bodyPr>
          <a:lstStyle/>
          <a:p>
            <a:pPr algn="ctr" fontAlgn="auto">
              <a:spcAft>
                <a:spcPts val="0"/>
              </a:spcAft>
              <a:defRPr/>
            </a:pPr>
            <a:r>
              <a:rPr lang="fr-FR" sz="2000" dirty="0" smtClean="0">
                <a:solidFill>
                  <a:srgbClr val="FF0000"/>
                </a:solidFill>
                <a:latin typeface="Arial Black" pitchFamily="34" charset="0"/>
              </a:rPr>
              <a:t>Composante 5: Coordination</a:t>
            </a:r>
            <a:r>
              <a:rPr lang="fr-FR" sz="2000" dirty="0">
                <a:solidFill>
                  <a:srgbClr val="FF0000"/>
                </a:solidFill>
                <a:latin typeface="Arial Black" pitchFamily="34" charset="0"/>
              </a:rPr>
              <a:t>, S</a:t>
            </a:r>
            <a:r>
              <a:rPr lang="fr-FR" sz="2000" dirty="0" smtClean="0">
                <a:solidFill>
                  <a:srgbClr val="FF0000"/>
                </a:solidFill>
                <a:latin typeface="Arial Black" pitchFamily="34" charset="0"/>
              </a:rPr>
              <a:t>uivi </a:t>
            </a:r>
            <a:r>
              <a:rPr lang="fr-FR" sz="2000" dirty="0">
                <a:solidFill>
                  <a:srgbClr val="FF0000"/>
                </a:solidFill>
                <a:latin typeface="Arial Black" pitchFamily="34" charset="0"/>
              </a:rPr>
              <a:t>et E</a:t>
            </a:r>
            <a:r>
              <a:rPr lang="fr-FR" sz="2000" dirty="0" smtClean="0">
                <a:solidFill>
                  <a:srgbClr val="FF0000"/>
                </a:solidFill>
                <a:latin typeface="Arial Black" pitchFamily="34" charset="0"/>
              </a:rPr>
              <a:t>valuation </a:t>
            </a:r>
            <a:r>
              <a:rPr lang="fr-FR" sz="2000" dirty="0">
                <a:solidFill>
                  <a:srgbClr val="FF0000"/>
                </a:solidFill>
                <a:latin typeface="Arial Black" pitchFamily="34" charset="0"/>
              </a:rPr>
              <a:t>des interventions en matière de lutte contre les violences </a:t>
            </a:r>
            <a:r>
              <a:rPr lang="fr-FR" sz="2000" dirty="0" smtClean="0">
                <a:solidFill>
                  <a:srgbClr val="FF0000"/>
                </a:solidFill>
                <a:latin typeface="Arial Black" pitchFamily="34" charset="0"/>
              </a:rPr>
              <a:t>sexuelles</a:t>
            </a:r>
            <a:br>
              <a:rPr lang="fr-FR" sz="2000" dirty="0" smtClean="0">
                <a:solidFill>
                  <a:srgbClr val="FF0000"/>
                </a:solidFill>
                <a:latin typeface="Arial Black" pitchFamily="34" charset="0"/>
              </a:rPr>
            </a:br>
            <a:r>
              <a:rPr lang="fr-FR" sz="2000" dirty="0" smtClean="0">
                <a:solidFill>
                  <a:srgbClr val="FF0000"/>
                </a:solidFill>
                <a:latin typeface="Arial Black" pitchFamily="34" charset="0"/>
              </a:rPr>
              <a:t>Budget année  1</a:t>
            </a:r>
            <a:r>
              <a:rPr lang="fr-FR" sz="2000" smtClean="0">
                <a:solidFill>
                  <a:srgbClr val="FF0000"/>
                </a:solidFill>
                <a:latin typeface="Arial Black" pitchFamily="34" charset="0"/>
              </a:rPr>
              <a:t>:  256.370 </a:t>
            </a:r>
            <a:r>
              <a:rPr lang="fr-FR" sz="2000" dirty="0" smtClean="0">
                <a:solidFill>
                  <a:srgbClr val="FF0000"/>
                </a:solidFill>
                <a:latin typeface="Arial Black" pitchFamily="34" charset="0"/>
              </a:rPr>
              <a:t>CAD $</a:t>
            </a:r>
          </a:p>
        </p:txBody>
      </p:sp>
      <p:graphicFrame>
        <p:nvGraphicFramePr>
          <p:cNvPr id="6" name="Tableau 5"/>
          <p:cNvGraphicFramePr>
            <a:graphicFrameLocks noGrp="1"/>
          </p:cNvGraphicFramePr>
          <p:nvPr/>
        </p:nvGraphicFramePr>
        <p:xfrm>
          <a:off x="250825" y="1444945"/>
          <a:ext cx="8640959" cy="5470316"/>
        </p:xfrm>
        <a:graphic>
          <a:graphicData uri="http://schemas.openxmlformats.org/drawingml/2006/table">
            <a:tbl>
              <a:tblPr firstRow="1" firstCol="1" bandRow="1">
                <a:tableStyleId>{6E25E649-3F16-4E02-A733-19D2CDBF48F0}</a:tableStyleId>
              </a:tblPr>
              <a:tblGrid>
                <a:gridCol w="2304256"/>
                <a:gridCol w="4730861"/>
                <a:gridCol w="1605842"/>
              </a:tblGrid>
              <a:tr h="432047">
                <a:tc>
                  <a:txBody>
                    <a:bodyPr/>
                    <a:lstStyle/>
                    <a:p>
                      <a:pPr>
                        <a:lnSpc>
                          <a:spcPct val="100000"/>
                        </a:lnSpc>
                        <a:spcBef>
                          <a:spcPts val="0"/>
                        </a:spcBef>
                        <a:spcAft>
                          <a:spcPts val="0"/>
                        </a:spcAft>
                      </a:pPr>
                      <a:r>
                        <a:rPr lang="fr-FR" sz="1800" dirty="0">
                          <a:solidFill>
                            <a:schemeClr val="accent1">
                              <a:lumMod val="75000"/>
                            </a:schemeClr>
                          </a:solidFill>
                          <a:effectLst/>
                        </a:rPr>
                        <a:t>Résultats attendus</a:t>
                      </a:r>
                      <a:endParaRPr lang="fr-FR" sz="18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nSpc>
                          <a:spcPct val="100000"/>
                        </a:lnSpc>
                        <a:spcBef>
                          <a:spcPts val="0"/>
                        </a:spcBef>
                        <a:spcAft>
                          <a:spcPts val="0"/>
                        </a:spcAft>
                      </a:pPr>
                      <a:r>
                        <a:rPr lang="fr-FR" sz="1800" dirty="0">
                          <a:solidFill>
                            <a:schemeClr val="accent1">
                              <a:lumMod val="75000"/>
                            </a:schemeClr>
                          </a:solidFill>
                          <a:effectLst/>
                        </a:rPr>
                        <a:t>Activités clés</a:t>
                      </a:r>
                      <a:endParaRPr lang="fr-FR" sz="18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Bef>
                          <a:spcPts val="0"/>
                        </a:spcBef>
                        <a:spcAft>
                          <a:spcPts val="0"/>
                        </a:spcAft>
                      </a:pPr>
                      <a:r>
                        <a:rPr lang="fr-FR" sz="1800" dirty="0" smtClean="0">
                          <a:solidFill>
                            <a:schemeClr val="accent1">
                              <a:lumMod val="75000"/>
                            </a:schemeClr>
                          </a:solidFill>
                          <a:effectLst/>
                        </a:rPr>
                        <a:t>Budget</a:t>
                      </a:r>
                      <a:endParaRPr lang="fr-FR" sz="18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541251">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u="sng" dirty="0" smtClean="0">
                          <a:solidFill>
                            <a:schemeClr val="accent1">
                              <a:lumMod val="75000"/>
                            </a:schemeClr>
                          </a:solidFill>
                          <a:effectLst>
                            <a:outerShdw blurRad="38100" dist="38100" dir="2700000" algn="tl">
                              <a:srgbClr val="000000">
                                <a:alpha val="43137"/>
                              </a:srgbClr>
                            </a:outerShdw>
                          </a:effectLst>
                        </a:rPr>
                        <a:t>Résultat</a:t>
                      </a:r>
                      <a:r>
                        <a:rPr lang="fr-FR" sz="1800" u="sng" baseline="0" dirty="0" smtClean="0">
                          <a:solidFill>
                            <a:schemeClr val="accent1">
                              <a:lumMod val="75000"/>
                            </a:schemeClr>
                          </a:solidFill>
                          <a:effectLst>
                            <a:outerShdw blurRad="38100" dist="38100" dir="2700000" algn="tl">
                              <a:srgbClr val="000000">
                                <a:alpha val="43137"/>
                              </a:srgbClr>
                            </a:outerShdw>
                          </a:effectLst>
                        </a:rPr>
                        <a:t> 5.1</a:t>
                      </a:r>
                      <a:r>
                        <a:rPr lang="fr-FR" sz="1800" baseline="0" dirty="0" smtClean="0">
                          <a:solidFill>
                            <a:schemeClr val="accent1">
                              <a:lumMod val="75000"/>
                            </a:schemeClr>
                          </a:solidFill>
                          <a:effectLst/>
                        </a:rPr>
                        <a:t>. : </a:t>
                      </a:r>
                    </a:p>
                    <a:p>
                      <a:pPr>
                        <a:lnSpc>
                          <a:spcPct val="100000"/>
                        </a:lnSpc>
                        <a:spcAft>
                          <a:spcPts val="0"/>
                        </a:spcAft>
                      </a:pPr>
                      <a:r>
                        <a:rPr lang="fr-FR" sz="1800" dirty="0" smtClean="0">
                          <a:solidFill>
                            <a:schemeClr val="accent1">
                              <a:lumMod val="75000"/>
                            </a:schemeClr>
                          </a:solidFill>
                          <a:effectLst>
                            <a:outerShdw blurRad="38100" dist="38100" dir="2700000" algn="tl">
                              <a:srgbClr val="000000">
                                <a:alpha val="43137"/>
                              </a:srgbClr>
                            </a:outerShdw>
                          </a:effectLst>
                        </a:rPr>
                        <a:t>Les autorités congolaises </a:t>
                      </a:r>
                      <a:r>
                        <a:rPr lang="fr-CA" sz="1800" dirty="0" smtClean="0">
                          <a:solidFill>
                            <a:schemeClr val="accent1">
                              <a:lumMod val="75000"/>
                            </a:schemeClr>
                          </a:solidFill>
                          <a:effectLst>
                            <a:outerShdw blurRad="38100" dist="38100" dir="2700000" algn="tl">
                              <a:srgbClr val="000000">
                                <a:alpha val="43137"/>
                              </a:srgbClr>
                            </a:outerShdw>
                          </a:effectLst>
                        </a:rPr>
                        <a:t>assurent la coordination, le suivi et l’évaluation des interventions en matière de lutte contre les violences sexuelles</a:t>
                      </a:r>
                      <a:endParaRPr lang="fr-FR" sz="2400" dirty="0" smtClean="0">
                        <a:solidFill>
                          <a:schemeClr val="accent1">
                            <a:lumMod val="75000"/>
                          </a:schemeClr>
                        </a:solidFill>
                        <a:effectLst>
                          <a:outerShdw blurRad="38100" dist="38100" dir="2700000" algn="tl">
                            <a:srgbClr val="000000">
                              <a:alpha val="43137"/>
                            </a:srgbClr>
                          </a:outerShdw>
                        </a:effectLst>
                      </a:endParaRPr>
                    </a:p>
                    <a:p>
                      <a:pPr>
                        <a:lnSpc>
                          <a:spcPct val="115000"/>
                        </a:lnSpc>
                        <a:spcAft>
                          <a:spcPts val="0"/>
                        </a:spcAft>
                      </a:pPr>
                      <a:r>
                        <a:rPr lang="fr-FR" sz="1800" dirty="0" smtClean="0">
                          <a:solidFill>
                            <a:schemeClr val="accent1">
                              <a:lumMod val="75000"/>
                            </a:schemeClr>
                          </a:solidFill>
                          <a:effectLst/>
                        </a:rPr>
                        <a:t>Agences : PNUD/UNFPA</a:t>
                      </a:r>
                    </a:p>
                    <a:p>
                      <a:pPr>
                        <a:lnSpc>
                          <a:spcPct val="100000"/>
                        </a:lnSpc>
                        <a:spcBef>
                          <a:spcPts val="0"/>
                        </a:spcBef>
                        <a:spcAft>
                          <a:spcPts val="0"/>
                        </a:spcAft>
                      </a:pPr>
                      <a:endParaRPr lang="fr-FR" sz="1800" dirty="0" smtClean="0">
                        <a:solidFill>
                          <a:schemeClr val="accent1">
                            <a:lumMod val="75000"/>
                          </a:schemeClr>
                        </a:solidFill>
                        <a:effectLst/>
                      </a:endParaRPr>
                    </a:p>
                    <a:p>
                      <a:pPr>
                        <a:lnSpc>
                          <a:spcPct val="100000"/>
                        </a:lnSpc>
                        <a:spcBef>
                          <a:spcPts val="0"/>
                        </a:spcBef>
                        <a:spcAft>
                          <a:spcPts val="0"/>
                        </a:spcAft>
                      </a:pPr>
                      <a:endParaRPr lang="fr-FR" sz="1800" dirty="0">
                        <a:solidFill>
                          <a:schemeClr val="accent1">
                            <a:lumMod val="75000"/>
                          </a:schemeClr>
                        </a:solidFill>
                        <a:effectLst/>
                        <a:latin typeface="+mn-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lvl="0" indent="0" algn="l">
                        <a:lnSpc>
                          <a:spcPct val="100000"/>
                        </a:lnSpc>
                        <a:spcBef>
                          <a:spcPts val="0"/>
                        </a:spcBef>
                        <a:spcAft>
                          <a:spcPts val="0"/>
                        </a:spcAft>
                        <a:buFont typeface="Calibri"/>
                        <a:buNone/>
                      </a:pPr>
                      <a:endParaRPr lang="fr-FR" sz="1600" dirty="0" smtClean="0">
                        <a:effectLst/>
                        <a:latin typeface="Arial Black" pitchFamily="34" charset="0"/>
                      </a:endParaRPr>
                    </a:p>
                    <a:p>
                      <a:pPr marL="0" lvl="0" indent="0" algn="l">
                        <a:lnSpc>
                          <a:spcPct val="100000"/>
                        </a:lnSpc>
                        <a:spcBef>
                          <a:spcPts val="0"/>
                        </a:spcBef>
                        <a:spcAft>
                          <a:spcPts val="0"/>
                        </a:spcAft>
                        <a:buFont typeface="Calibri"/>
                        <a:buNone/>
                      </a:pPr>
                      <a:r>
                        <a:rPr lang="fr-FR" sz="1600" dirty="0" smtClean="0">
                          <a:effectLst/>
                          <a:latin typeface="Arial Black" pitchFamily="34" charset="0"/>
                        </a:rPr>
                        <a:t>Appuyer la collecte  mensuelle des données.</a:t>
                      </a:r>
                    </a:p>
                    <a:p>
                      <a:pPr marL="0" lvl="0" indent="0" algn="l">
                        <a:lnSpc>
                          <a:spcPct val="100000"/>
                        </a:lnSpc>
                        <a:spcBef>
                          <a:spcPts val="0"/>
                        </a:spcBef>
                        <a:spcAft>
                          <a:spcPts val="0"/>
                        </a:spcAft>
                        <a:buFont typeface="Calibri"/>
                        <a:buNone/>
                      </a:pP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r>
                        <a:rPr lang="fr-FR" sz="1800" b="1" dirty="0" smtClean="0">
                          <a:effectLst/>
                        </a:rPr>
                        <a:t>65.000$</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5912">
                <a:tc vMerge="1">
                  <a:txBody>
                    <a:bodyPr/>
                    <a:lstStyle/>
                    <a:p>
                      <a:pPr>
                        <a:lnSpc>
                          <a:spcPct val="100000"/>
                        </a:lnSpc>
                        <a:spcBef>
                          <a:spcPts val="0"/>
                        </a:spcBef>
                        <a:spcAft>
                          <a:spcPts val="0"/>
                        </a:spcAft>
                      </a:pPr>
                      <a:endParaRPr lang="fr-FR" sz="1800" dirty="0">
                        <a:effectLst/>
                        <a:latin typeface="+mn-lt"/>
                        <a:ea typeface="Calibri"/>
                        <a:cs typeface="Times New Roman"/>
                      </a:endParaRPr>
                    </a:p>
                  </a:txBody>
                  <a:tcPr marL="68583" marR="68583" marT="0" marB="0"/>
                </a:tc>
                <a:tc>
                  <a:txBody>
                    <a:bodyPr/>
                    <a:lstStyle/>
                    <a:p>
                      <a:pPr marL="0" lvl="0" indent="0" algn="just">
                        <a:lnSpc>
                          <a:spcPct val="100000"/>
                        </a:lnSpc>
                        <a:spcBef>
                          <a:spcPts val="0"/>
                        </a:spcBef>
                        <a:spcAft>
                          <a:spcPts val="0"/>
                        </a:spcAft>
                        <a:buFont typeface="Calibri"/>
                        <a:buNone/>
                      </a:pPr>
                      <a:endParaRPr lang="fr-FR" sz="1600" dirty="0" smtClean="0">
                        <a:effectLst/>
                        <a:latin typeface="Arial Black" pitchFamily="34" charset="0"/>
                      </a:endParaRPr>
                    </a:p>
                    <a:p>
                      <a:pPr marL="0" lvl="0" indent="0" algn="just">
                        <a:lnSpc>
                          <a:spcPct val="100000"/>
                        </a:lnSpc>
                        <a:spcBef>
                          <a:spcPts val="0"/>
                        </a:spcBef>
                        <a:spcAft>
                          <a:spcPts val="0"/>
                        </a:spcAft>
                        <a:buFont typeface="Calibri"/>
                        <a:buNone/>
                      </a:pPr>
                      <a:r>
                        <a:rPr lang="fr-FR" sz="1600" dirty="0" smtClean="0">
                          <a:effectLst/>
                          <a:latin typeface="Arial Black" pitchFamily="34" charset="0"/>
                        </a:rPr>
                        <a:t>Production des cartes sur la prévalence de cas VBSG, les interventions et les besoins non couverts dans les provinces ciblées</a:t>
                      </a:r>
                    </a:p>
                    <a:p>
                      <a:pPr marL="0" lvl="0" indent="0" algn="just">
                        <a:lnSpc>
                          <a:spcPct val="100000"/>
                        </a:lnSpc>
                        <a:spcBef>
                          <a:spcPts val="0"/>
                        </a:spcBef>
                        <a:spcAft>
                          <a:spcPts val="0"/>
                        </a:spcAft>
                        <a:buFont typeface="Calibri"/>
                        <a:buNone/>
                      </a:pPr>
                      <a:endParaRPr lang="fr-FR" sz="1600" dirty="0" smtClean="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endParaRPr lang="fr-FR" sz="1800" b="1" dirty="0" smtClean="0">
                        <a:effectLst/>
                      </a:endParaRPr>
                    </a:p>
                    <a:p>
                      <a:pPr algn="r">
                        <a:lnSpc>
                          <a:spcPct val="100000"/>
                        </a:lnSpc>
                        <a:spcBef>
                          <a:spcPts val="0"/>
                        </a:spcBef>
                        <a:spcAft>
                          <a:spcPts val="0"/>
                        </a:spcAft>
                      </a:pPr>
                      <a:r>
                        <a:rPr lang="fr-FR" sz="1800" b="1" dirty="0" smtClean="0">
                          <a:effectLst/>
                        </a:rPr>
                        <a:t>5.000$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869">
                <a:tc vMerge="1">
                  <a:txBody>
                    <a:bodyPr/>
                    <a:lstStyle/>
                    <a:p>
                      <a:pPr>
                        <a:lnSpc>
                          <a:spcPct val="115000"/>
                        </a:lnSpc>
                        <a:spcAft>
                          <a:spcPts val="0"/>
                        </a:spcAft>
                      </a:pPr>
                      <a:endParaRPr lang="fr-FR" sz="1600" dirty="0">
                        <a:effectLst/>
                        <a:latin typeface="Calibri"/>
                        <a:ea typeface="Calibri"/>
                        <a:cs typeface="Times New Roman"/>
                      </a:endParaRPr>
                    </a:p>
                  </a:txBody>
                  <a:tcPr marL="68583" marR="68583" marT="0" marB="0"/>
                </a:tc>
                <a:tc>
                  <a:txBody>
                    <a:bodyPr/>
                    <a:lstStyle/>
                    <a:p>
                      <a:pPr marL="0" lvl="0" indent="0" algn="l">
                        <a:lnSpc>
                          <a:spcPct val="100000"/>
                        </a:lnSpc>
                        <a:spcBef>
                          <a:spcPts val="0"/>
                        </a:spcBef>
                        <a:spcAft>
                          <a:spcPts val="0"/>
                        </a:spcAft>
                        <a:buFont typeface="Calibri"/>
                        <a:buNone/>
                      </a:pPr>
                      <a:endParaRPr lang="fr-FR" sz="1600" dirty="0" smtClean="0">
                        <a:effectLst/>
                        <a:latin typeface="Arial Black" pitchFamily="34" charset="0"/>
                      </a:endParaRPr>
                    </a:p>
                    <a:p>
                      <a:pPr marL="0" lvl="0" indent="0" algn="l">
                        <a:lnSpc>
                          <a:spcPct val="100000"/>
                        </a:lnSpc>
                        <a:spcBef>
                          <a:spcPts val="0"/>
                        </a:spcBef>
                        <a:spcAft>
                          <a:spcPts val="0"/>
                        </a:spcAft>
                        <a:buFont typeface="Calibri"/>
                        <a:buNone/>
                      </a:pPr>
                      <a:r>
                        <a:rPr lang="fr-FR" sz="1600" b="0" dirty="0" smtClean="0">
                          <a:effectLst/>
                          <a:latin typeface="Arial Black" pitchFamily="34" charset="0"/>
                        </a:rPr>
                        <a:t>Assurer le suivi et l'évaluation, conjoints</a:t>
                      </a:r>
                      <a:r>
                        <a:rPr lang="fr-FR" sz="1600" b="0" baseline="0" dirty="0" smtClean="0">
                          <a:effectLst/>
                          <a:latin typeface="Arial Black" pitchFamily="34" charset="0"/>
                        </a:rPr>
                        <a:t> et spécifiques, </a:t>
                      </a:r>
                      <a:r>
                        <a:rPr lang="fr-FR" sz="1600" b="0" dirty="0" smtClean="0">
                          <a:effectLst/>
                          <a:latin typeface="Arial Black" pitchFamily="34" charset="0"/>
                        </a:rPr>
                        <a:t>des interventions du programme (PNUD-UNFPA- Ministères (Genre, Justice et  Santé)</a:t>
                      </a:r>
                      <a:endParaRPr lang="fr-FR" sz="1600" b="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endParaRPr lang="fr-FR" sz="1800" b="1" dirty="0" smtClean="0">
                        <a:effectLst/>
                      </a:endParaRPr>
                    </a:p>
                    <a:p>
                      <a:pPr algn="r">
                        <a:lnSpc>
                          <a:spcPct val="100000"/>
                        </a:lnSpc>
                        <a:spcBef>
                          <a:spcPts val="0"/>
                        </a:spcBef>
                        <a:spcAft>
                          <a:spcPts val="0"/>
                        </a:spcAft>
                      </a:pPr>
                      <a:r>
                        <a:rPr lang="fr-FR" sz="1800" b="1" dirty="0" smtClean="0">
                          <a:effectLst/>
                        </a:rPr>
                        <a:t>50.685$</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a:xfrm>
            <a:off x="457200" y="274638"/>
            <a:ext cx="8229600" cy="850106"/>
          </a:xfrm>
          <a:solidFill>
            <a:srgbClr val="FFFF99"/>
          </a:solidFill>
          <a:ln>
            <a:solidFill>
              <a:schemeClr val="accent1">
                <a:lumMod val="75000"/>
              </a:schemeClr>
            </a:solidFill>
          </a:ln>
        </p:spPr>
        <p:txBody>
          <a:bodyPr/>
          <a:lstStyle/>
          <a:p>
            <a:pPr algn="ctr"/>
            <a:r>
              <a:rPr lang="fr-CA" dirty="0" smtClean="0">
                <a:solidFill>
                  <a:srgbClr val="FF0000"/>
                </a:solidFill>
              </a:rPr>
              <a:t>Prochaines étapes(1)</a:t>
            </a:r>
            <a:endParaRPr lang="fr-CA"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a:xfrm>
            <a:off x="457200" y="274638"/>
            <a:ext cx="8229600" cy="778098"/>
          </a:xfrm>
          <a:solidFill>
            <a:srgbClr val="FFFF99"/>
          </a:solidFill>
          <a:ln>
            <a:solidFill>
              <a:schemeClr val="accent1">
                <a:lumMod val="75000"/>
              </a:schemeClr>
            </a:solidFill>
          </a:ln>
        </p:spPr>
        <p:txBody>
          <a:bodyPr/>
          <a:lstStyle/>
          <a:p>
            <a:pPr algn="ctr"/>
            <a:r>
              <a:rPr lang="fr-CA" dirty="0" smtClean="0">
                <a:solidFill>
                  <a:srgbClr val="FF0000"/>
                </a:solidFill>
              </a:rPr>
              <a:t>Prochaines étapes(2)</a:t>
            </a:r>
            <a:endParaRPr lang="fr-CA"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a:xfrm>
            <a:off x="457200" y="274638"/>
            <a:ext cx="8229600" cy="922114"/>
          </a:xfrm>
          <a:solidFill>
            <a:srgbClr val="FFFF99"/>
          </a:solidFill>
          <a:ln>
            <a:solidFill>
              <a:schemeClr val="accent1">
                <a:lumMod val="75000"/>
              </a:schemeClr>
            </a:solidFill>
          </a:ln>
        </p:spPr>
        <p:txBody>
          <a:bodyPr/>
          <a:lstStyle/>
          <a:p>
            <a:pPr algn="ctr"/>
            <a:r>
              <a:rPr lang="fr-CA" dirty="0" smtClean="0">
                <a:solidFill>
                  <a:srgbClr val="FF0000"/>
                </a:solidFill>
              </a:rPr>
              <a:t>Prochaines étapes(3) </a:t>
            </a:r>
            <a:endParaRPr lang="fr-CA"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p:txBody>
      </p:sp>
      <p:sp>
        <p:nvSpPr>
          <p:cNvPr id="4" name="Rectangle 4"/>
          <p:cNvSpPr txBox="1">
            <a:spLocks noChangeArrowheads="1"/>
          </p:cNvSpPr>
          <p:nvPr/>
        </p:nvSpPr>
        <p:spPr>
          <a:xfrm>
            <a:off x="714375" y="332657"/>
            <a:ext cx="7772400" cy="864096"/>
          </a:xfrm>
          <a:prstGeom prst="rect">
            <a:avLst/>
          </a:prstGeom>
          <a:solidFill>
            <a:srgbClr val="FFFF99"/>
          </a:solidFill>
        </p:spPr>
        <p:txBody>
          <a:bodyPr vert="horz" rtlCol="0" anchor="ctr">
            <a:noAutofit/>
            <a:scene3d>
              <a:camera prst="orthographicFront"/>
              <a:lightRig rig="soft" dir="t"/>
            </a:scene3d>
            <a:sp3d prstMaterial="softEdge">
              <a:bevelT w="25400" h="25400"/>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BE" sz="32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j-ea"/>
                <a:cs typeface="+mj-cs"/>
              </a:rPr>
              <a:t>MERCI POUR VOTRE ATTENTION</a:t>
            </a:r>
            <a:endParaRPr kumimoji="0" lang="fr-FR" sz="32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j-ea"/>
              <a:cs typeface="+mj-cs"/>
            </a:endParaRPr>
          </a:p>
        </p:txBody>
      </p:sp>
      <p:pic>
        <p:nvPicPr>
          <p:cNvPr id="5" name="Picture 6" descr="C:\Documents and Settings\Kbayingana\Mes documents\KRISTINA_UNFPA\ACDI\mission conjointe 2009\photos\DSC0171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484784"/>
            <a:ext cx="7488832" cy="4896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CA" dirty="0" smtClean="0"/>
          </a:p>
          <a:p>
            <a:r>
              <a:rPr lang="fr-CA" dirty="0" smtClean="0"/>
              <a:t>Composantes, résultats attendus, activités clés et budget</a:t>
            </a:r>
          </a:p>
          <a:p>
            <a:r>
              <a:rPr lang="fr-CA" dirty="0" smtClean="0"/>
              <a:t>Prochaines étapes</a:t>
            </a:r>
          </a:p>
          <a:p>
            <a:pPr lvl="2"/>
            <a:r>
              <a:rPr lang="fr-CA" dirty="0" smtClean="0"/>
              <a:t>Au niveau institutionnel </a:t>
            </a:r>
          </a:p>
          <a:p>
            <a:pPr lvl="2"/>
            <a:r>
              <a:rPr lang="fr-CA" dirty="0" smtClean="0"/>
              <a:t>Au niveau de la coordination</a:t>
            </a:r>
          </a:p>
          <a:p>
            <a:pPr lvl="2"/>
            <a:r>
              <a:rPr lang="fr-CA" dirty="0" smtClean="0"/>
              <a:t>Au niveau de la planification </a:t>
            </a:r>
          </a:p>
          <a:p>
            <a:pPr lvl="2"/>
            <a:endParaRPr lang="fr-CA" dirty="0" smtClean="0"/>
          </a:p>
          <a:p>
            <a:pPr lvl="2"/>
            <a:endParaRPr lang="fr-CA" dirty="0"/>
          </a:p>
        </p:txBody>
      </p:sp>
      <p:sp>
        <p:nvSpPr>
          <p:cNvPr id="7170" name="Titre 1"/>
          <p:cNvSpPr>
            <a:spLocks noGrp="1"/>
          </p:cNvSpPr>
          <p:nvPr>
            <p:ph type="title"/>
          </p:nvPr>
        </p:nvSpPr>
        <p:spPr/>
        <p:txBody>
          <a:bodyPr>
            <a:normAutofit fontScale="90000"/>
          </a:bodyPr>
          <a:lstStyle/>
          <a:p>
            <a:pPr algn="ctr" fontAlgn="auto">
              <a:spcAft>
                <a:spcPts val="0"/>
              </a:spcAft>
              <a:defRPr/>
            </a:pPr>
            <a:r>
              <a:rPr lang="fr-FR" dirty="0" smtClean="0"/>
              <a:t/>
            </a:r>
            <a:br>
              <a:rPr lang="fr-FR" dirty="0" smtClean="0"/>
            </a:br>
            <a:r>
              <a:rPr lang="fr-FR" dirty="0" smtClean="0"/>
              <a:t/>
            </a:r>
            <a:br>
              <a:rPr lang="fr-FR" dirty="0" smtClean="0"/>
            </a:br>
            <a:r>
              <a:rPr lang="fr-FR" sz="4000" dirty="0" smtClean="0"/>
              <a:t>PTA de l’An 1</a:t>
            </a:r>
            <a:r>
              <a:rPr lang="fr-FR" sz="3600" dirty="0" smtClean="0"/>
              <a:t/>
            </a:r>
            <a:br>
              <a:rPr lang="fr-FR" sz="3600" dirty="0" smtClean="0"/>
            </a:br>
            <a:r>
              <a:rPr lang="fr-FR" sz="4400" dirty="0" smtClean="0"/>
              <a:t>Plan de la présentation</a:t>
            </a:r>
            <a:r>
              <a:rPr lang="fr-FR" dirty="0" smtClean="0"/>
              <a:t/>
            </a:r>
            <a:br>
              <a:rPr lang="fr-FR" dirty="0" smtClean="0"/>
            </a:br>
            <a:r>
              <a:rPr lang="fr-FR" dirty="0" smtClean="0"/>
              <a:t/>
            </a:r>
            <a:br>
              <a:rPr lang="fr-FR" dirty="0" smtClean="0"/>
            </a:br>
            <a:endParaRPr lang="fr-FR" dirty="0" smtClean="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re 1"/>
          <p:cNvSpPr>
            <a:spLocks noGrp="1"/>
          </p:cNvSpPr>
          <p:nvPr>
            <p:ph type="title"/>
          </p:nvPr>
        </p:nvSpPr>
        <p:spPr>
          <a:xfrm>
            <a:off x="107504" y="129133"/>
            <a:ext cx="8928992" cy="779587"/>
          </a:xfrm>
          <a:solidFill>
            <a:srgbClr val="FFFF99"/>
          </a:solidFill>
          <a:ln>
            <a:solidFill>
              <a:schemeClr val="tx2">
                <a:lumMod val="75000"/>
              </a:schemeClr>
            </a:solidFill>
          </a:ln>
        </p:spPr>
        <p:txBody>
          <a:bodyPr>
            <a:noAutofit/>
          </a:bodyPr>
          <a:lstStyle/>
          <a:p>
            <a:pPr algn="ctr" fontAlgn="auto">
              <a:spcAft>
                <a:spcPts val="0"/>
              </a:spcAft>
              <a:defRPr/>
            </a:pPr>
            <a:r>
              <a:rPr lang="fr-FR" sz="1800" dirty="0" smtClean="0">
                <a:solidFill>
                  <a:srgbClr val="FF0000"/>
                </a:solidFill>
                <a:latin typeface="Arial Black" pitchFamily="34" charset="0"/>
              </a:rPr>
              <a:t>Composante 1: Lutte contre l’impunité et renforcement de l’accès à la justice pour les victimes de violences sexuelles</a:t>
            </a:r>
            <a:br>
              <a:rPr lang="fr-FR" sz="1800" dirty="0" smtClean="0">
                <a:solidFill>
                  <a:srgbClr val="FF0000"/>
                </a:solidFill>
                <a:latin typeface="Arial Black" pitchFamily="34" charset="0"/>
              </a:rPr>
            </a:br>
            <a:r>
              <a:rPr lang="fr-FR" sz="1800" dirty="0" smtClean="0">
                <a:solidFill>
                  <a:srgbClr val="FF0000"/>
                </a:solidFill>
                <a:latin typeface="Arial Black" pitchFamily="34" charset="0"/>
              </a:rPr>
              <a:t>Budget année 1:</a:t>
            </a:r>
            <a:r>
              <a:rPr lang="fr-FR" sz="1800" u="sng" dirty="0" smtClean="0">
                <a:solidFill>
                  <a:srgbClr val="FF0000"/>
                </a:solidFill>
                <a:latin typeface="Arial Black" pitchFamily="34" charset="0"/>
              </a:rPr>
              <a:t> </a:t>
            </a:r>
            <a:r>
              <a:rPr lang="fr-FR" sz="1800" dirty="0" smtClean="0">
                <a:solidFill>
                  <a:srgbClr val="FF0000"/>
                </a:solidFill>
                <a:latin typeface="Arial Black" pitchFamily="34" charset="0"/>
              </a:rPr>
              <a:t>1.004.039 CAD $</a:t>
            </a:r>
          </a:p>
        </p:txBody>
      </p:sp>
      <p:graphicFrame>
        <p:nvGraphicFramePr>
          <p:cNvPr id="6" name="Tableau 5"/>
          <p:cNvGraphicFramePr>
            <a:graphicFrameLocks noGrp="1"/>
          </p:cNvGraphicFramePr>
          <p:nvPr/>
        </p:nvGraphicFramePr>
        <p:xfrm>
          <a:off x="107950" y="1016645"/>
          <a:ext cx="8856984" cy="5709818"/>
        </p:xfrm>
        <a:graphic>
          <a:graphicData uri="http://schemas.openxmlformats.org/drawingml/2006/table">
            <a:tbl>
              <a:tblPr firstRow="1" firstCol="1" bandRow="1">
                <a:tableStyleId>{85BE263C-DBD7-4A20-BB59-AAB30ACAA65A}</a:tableStyleId>
              </a:tblPr>
              <a:tblGrid>
                <a:gridCol w="2672366"/>
                <a:gridCol w="4630761"/>
                <a:gridCol w="1553857"/>
              </a:tblGrid>
              <a:tr h="302651">
                <a:tc>
                  <a:txBody>
                    <a:bodyPr/>
                    <a:lstStyle/>
                    <a:p>
                      <a:pPr>
                        <a:lnSpc>
                          <a:spcPct val="115000"/>
                        </a:lnSpc>
                        <a:spcAft>
                          <a:spcPts val="0"/>
                        </a:spcAft>
                      </a:pPr>
                      <a:r>
                        <a:rPr lang="fr-FR" sz="2000" dirty="0">
                          <a:solidFill>
                            <a:schemeClr val="accent1">
                              <a:lumMod val="75000"/>
                            </a:schemeClr>
                          </a:solidFill>
                          <a:effectLst/>
                        </a:rPr>
                        <a:t>Résultats attendus</a:t>
                      </a:r>
                      <a:endParaRPr lang="fr-FR" sz="2000" dirty="0">
                        <a:solidFill>
                          <a:schemeClr val="accent1">
                            <a:lumMod val="75000"/>
                          </a:schemeClr>
                        </a:solidFill>
                        <a:effectLst/>
                        <a:latin typeface="+mn-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nSpc>
                          <a:spcPct val="115000"/>
                        </a:lnSpc>
                        <a:spcAft>
                          <a:spcPts val="0"/>
                        </a:spcAft>
                      </a:pPr>
                      <a:r>
                        <a:rPr lang="fr-FR" sz="2000" dirty="0">
                          <a:solidFill>
                            <a:schemeClr val="accent1">
                              <a:lumMod val="75000"/>
                            </a:schemeClr>
                          </a:solidFill>
                          <a:effectLst/>
                        </a:rPr>
                        <a:t>Activités clés</a:t>
                      </a:r>
                      <a:endParaRPr lang="fr-FR" sz="2000" dirty="0">
                        <a:solidFill>
                          <a:schemeClr val="accent1">
                            <a:lumMod val="75000"/>
                          </a:schemeClr>
                        </a:solidFill>
                        <a:effectLst/>
                        <a:latin typeface="+mn-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0"/>
                        </a:spcAft>
                      </a:pPr>
                      <a:r>
                        <a:rPr lang="fr-FR" sz="2000" dirty="0" smtClean="0">
                          <a:solidFill>
                            <a:schemeClr val="accent1">
                              <a:lumMod val="75000"/>
                            </a:schemeClr>
                          </a:solidFill>
                          <a:effectLst/>
                        </a:rPr>
                        <a:t>Budget</a:t>
                      </a:r>
                      <a:endParaRPr lang="fr-FR" sz="2000" dirty="0">
                        <a:solidFill>
                          <a:schemeClr val="accent1">
                            <a:lumMod val="75000"/>
                          </a:schemeClr>
                        </a:solidFill>
                        <a:effectLst/>
                        <a:latin typeface="+mn-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553954">
                <a:tc rowSpan="2">
                  <a:txBody>
                    <a:bodyPr/>
                    <a:lstStyle/>
                    <a:p>
                      <a:pPr algn="just">
                        <a:lnSpc>
                          <a:spcPct val="115000"/>
                        </a:lnSpc>
                        <a:spcAft>
                          <a:spcPts val="0"/>
                        </a:spcAft>
                      </a:pPr>
                      <a:r>
                        <a:rPr lang="fr-FR" sz="1600" dirty="0" smtClean="0">
                          <a:solidFill>
                            <a:schemeClr val="accent1">
                              <a:lumMod val="75000"/>
                            </a:schemeClr>
                          </a:solidFill>
                          <a:effectLst/>
                        </a:rPr>
                        <a:t>Résultat 1.1: </a:t>
                      </a:r>
                    </a:p>
                    <a:p>
                      <a:pPr algn="just">
                        <a:lnSpc>
                          <a:spcPct val="100000"/>
                        </a:lnSpc>
                        <a:spcAft>
                          <a:spcPts val="0"/>
                        </a:spcAft>
                      </a:pPr>
                      <a:r>
                        <a:rPr lang="fr-FR" sz="1600" i="0" dirty="0" smtClean="0">
                          <a:solidFill>
                            <a:srgbClr val="002060"/>
                          </a:solidFill>
                          <a:effectLst/>
                        </a:rPr>
                        <a:t>Recours au système judiciaire</a:t>
                      </a:r>
                    </a:p>
                    <a:p>
                      <a:pPr algn="just">
                        <a:lnSpc>
                          <a:spcPct val="115000"/>
                        </a:lnSpc>
                        <a:spcAft>
                          <a:spcPts val="0"/>
                        </a:spcAft>
                      </a:pPr>
                      <a:r>
                        <a:rPr lang="fr-FR" sz="1600" dirty="0" smtClean="0">
                          <a:solidFill>
                            <a:schemeClr val="accent1">
                              <a:lumMod val="75000"/>
                            </a:schemeClr>
                          </a:solidFill>
                          <a:effectLst/>
                        </a:rPr>
                        <a:t>Agence: BCNUDH/PNUD</a:t>
                      </a:r>
                      <a:endParaRPr lang="fr-FR" sz="1600" dirty="0">
                        <a:solidFill>
                          <a:schemeClr val="accent1">
                            <a:lumMod val="75000"/>
                          </a:schemeClr>
                        </a:solidFill>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lvl="0" indent="0" algn="just">
                        <a:lnSpc>
                          <a:spcPct val="115000"/>
                        </a:lnSpc>
                        <a:spcAft>
                          <a:spcPts val="0"/>
                        </a:spcAft>
                        <a:buFont typeface="Calibri"/>
                        <a:buNone/>
                      </a:pPr>
                      <a:r>
                        <a:rPr lang="fr-FR" sz="1600" dirty="0" smtClean="0">
                          <a:effectLst/>
                          <a:latin typeface="Arial Black" pitchFamily="34" charset="0"/>
                        </a:rPr>
                        <a:t>Appui aux cliniques juridiques (renforcement</a:t>
                      </a:r>
                      <a:r>
                        <a:rPr lang="fr-FR" sz="1600" baseline="0" dirty="0" smtClean="0">
                          <a:effectLst/>
                          <a:latin typeface="Arial Black" pitchFamily="34" charset="0"/>
                        </a:rPr>
                        <a:t> de leurs capacités)</a:t>
                      </a:r>
                      <a:endParaRPr lang="fr-FR" sz="1600" b="1" i="1"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fr-FR" sz="1600" b="1" dirty="0" smtClean="0">
                          <a:effectLst/>
                        </a:rPr>
                        <a:t>715.900</a:t>
                      </a:r>
                      <a:r>
                        <a:rPr lang="fr-FR" sz="1600" b="1" baseline="0" dirty="0" smtClean="0">
                          <a:effectLst/>
                        </a:rPr>
                        <a:t> </a:t>
                      </a:r>
                      <a:r>
                        <a:rPr lang="fr-FR" sz="1600" b="1" dirty="0" smtClean="0">
                          <a:effectLst/>
                        </a:rPr>
                        <a:t>$</a:t>
                      </a:r>
                      <a:endParaRPr lang="fr-FR" sz="1600" b="1" dirty="0" smtClean="0">
                        <a:effectLst/>
                        <a:latin typeface="Calibri"/>
                        <a:ea typeface="Calibri"/>
                        <a:cs typeface="Times New Roman"/>
                      </a:endParaRPr>
                    </a:p>
                    <a:p>
                      <a:pPr algn="r">
                        <a:lnSpc>
                          <a:spcPct val="115000"/>
                        </a:lnSpc>
                        <a:spcAft>
                          <a:spcPts val="0"/>
                        </a:spcAft>
                      </a:pPr>
                      <a:r>
                        <a:rPr lang="fr-FR" sz="1600" b="1" baseline="0" dirty="0" smtClean="0">
                          <a:effectLst/>
                        </a:rPr>
                        <a:t> </a:t>
                      </a:r>
                      <a:endParaRPr lang="fr-FR" sz="16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5521">
                <a:tc vMerge="1">
                  <a:txBody>
                    <a:bodyPr/>
                    <a:lstStyle/>
                    <a:p>
                      <a:pPr>
                        <a:lnSpc>
                          <a:spcPct val="115000"/>
                        </a:lnSpc>
                        <a:spcAft>
                          <a:spcPts val="0"/>
                        </a:spcAft>
                      </a:pPr>
                      <a:endParaRPr lang="fr-FR" sz="1600" dirty="0">
                        <a:effectLst/>
                        <a:latin typeface="Calibri"/>
                        <a:ea typeface="Calibri"/>
                        <a:cs typeface="Times New Roman"/>
                      </a:endParaRPr>
                    </a:p>
                  </a:txBody>
                  <a:tcPr marL="68583" marR="68583" marT="0" marB="0"/>
                </a:tc>
                <a:tc>
                  <a:txBody>
                    <a:bodyPr/>
                    <a:lstStyle/>
                    <a:p>
                      <a:pPr marL="0" lvl="0" indent="0" algn="just">
                        <a:lnSpc>
                          <a:spcPct val="115000"/>
                        </a:lnSpc>
                        <a:spcAft>
                          <a:spcPts val="0"/>
                        </a:spcAft>
                        <a:buFont typeface="Calibri"/>
                        <a:buNone/>
                      </a:pPr>
                      <a:endParaRPr lang="fr-FR" sz="1600" dirty="0" smtClean="0">
                        <a:effectLst/>
                        <a:latin typeface="Arial Black" pitchFamily="34" charset="0"/>
                      </a:endParaRPr>
                    </a:p>
                    <a:p>
                      <a:pPr marL="0" lvl="0" indent="0" algn="just">
                        <a:lnSpc>
                          <a:spcPct val="115000"/>
                        </a:lnSpc>
                        <a:spcAft>
                          <a:spcPts val="0"/>
                        </a:spcAft>
                        <a:buFont typeface="Calibri"/>
                        <a:buNone/>
                      </a:pPr>
                      <a:r>
                        <a:rPr lang="fr-FR" sz="1600" dirty="0" smtClean="0">
                          <a:effectLst/>
                          <a:latin typeface="Arial Black" pitchFamily="34" charset="0"/>
                        </a:rPr>
                        <a:t>Appui</a:t>
                      </a:r>
                      <a:r>
                        <a:rPr lang="fr-FR" sz="1600" baseline="0" dirty="0" smtClean="0">
                          <a:effectLst/>
                          <a:latin typeface="Arial Black" pitchFamily="34" charset="0"/>
                        </a:rPr>
                        <a:t> au fonctionnement des BCG au NK, SK et Ituri</a:t>
                      </a:r>
                      <a:endParaRPr lang="fr-FR" sz="1600" b="1" i="1"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endParaRPr lang="fr-FR" sz="1600" b="1" dirty="0" smtClean="0">
                        <a:effectLst/>
                      </a:endParaRPr>
                    </a:p>
                    <a:p>
                      <a:pPr marL="0" marR="0" indent="0" algn="r" defTabSz="914400" rtl="0" eaLnBrk="1" fontAlgn="auto" latinLnBrk="0" hangingPunct="1">
                        <a:lnSpc>
                          <a:spcPct val="115000"/>
                        </a:lnSpc>
                        <a:spcBef>
                          <a:spcPts val="0"/>
                        </a:spcBef>
                        <a:spcAft>
                          <a:spcPts val="0"/>
                        </a:spcAft>
                        <a:buClrTx/>
                        <a:buSzTx/>
                        <a:buFontTx/>
                        <a:buNone/>
                        <a:tabLst/>
                        <a:defRPr/>
                      </a:pPr>
                      <a:r>
                        <a:rPr lang="fr-FR" sz="1600" b="1" dirty="0" smtClean="0">
                          <a:effectLst/>
                        </a:rPr>
                        <a:t>82.500$</a:t>
                      </a:r>
                      <a:endParaRPr lang="fr-FR" sz="1600" b="1" dirty="0" smtClean="0">
                        <a:effectLst/>
                        <a:latin typeface="Calibri"/>
                        <a:ea typeface="Calibri"/>
                        <a:cs typeface="Times New Roman"/>
                      </a:endParaRPr>
                    </a:p>
                    <a:p>
                      <a:pPr algn="r">
                        <a:lnSpc>
                          <a:spcPct val="115000"/>
                        </a:lnSpc>
                        <a:spcAft>
                          <a:spcPts val="0"/>
                        </a:spcAft>
                      </a:pPr>
                      <a:r>
                        <a:rPr lang="fr-FR" sz="1600" b="1" dirty="0" smtClean="0">
                          <a:effectLst/>
                        </a:rPr>
                        <a:t> </a:t>
                      </a:r>
                      <a:endParaRPr lang="fr-FR" sz="16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6586">
                <a:tc rowSpan="3">
                  <a:txBody>
                    <a:bodyPr/>
                    <a:lstStyle/>
                    <a:p>
                      <a:pPr algn="just">
                        <a:lnSpc>
                          <a:spcPct val="115000"/>
                        </a:lnSpc>
                        <a:spcAft>
                          <a:spcPts val="0"/>
                        </a:spcAft>
                      </a:pPr>
                      <a:endParaRPr lang="fr-FR" sz="1600" dirty="0" smtClean="0">
                        <a:solidFill>
                          <a:schemeClr val="accent1">
                            <a:lumMod val="75000"/>
                          </a:schemeClr>
                        </a:solidFill>
                        <a:effectLst/>
                      </a:endParaRPr>
                    </a:p>
                    <a:p>
                      <a:pPr algn="just">
                        <a:lnSpc>
                          <a:spcPct val="115000"/>
                        </a:lnSpc>
                        <a:spcAft>
                          <a:spcPts val="0"/>
                        </a:spcAft>
                      </a:pPr>
                      <a:r>
                        <a:rPr lang="fr-FR" sz="1600" dirty="0" smtClean="0">
                          <a:solidFill>
                            <a:schemeClr val="accent1">
                              <a:lumMod val="75000"/>
                            </a:schemeClr>
                          </a:solidFill>
                          <a:effectLst/>
                        </a:rPr>
                        <a:t>Résultat 1.2: </a:t>
                      </a:r>
                    </a:p>
                    <a:p>
                      <a:pPr algn="just">
                        <a:lnSpc>
                          <a:spcPct val="100000"/>
                        </a:lnSpc>
                        <a:spcAft>
                          <a:spcPts val="0"/>
                        </a:spcAft>
                      </a:pPr>
                      <a:r>
                        <a:rPr lang="fr-FR" sz="1600" i="0" dirty="0" smtClean="0">
                          <a:solidFill>
                            <a:srgbClr val="002060"/>
                          </a:solidFill>
                          <a:effectLst/>
                        </a:rPr>
                        <a:t>Protection juridique et judiciaire</a:t>
                      </a:r>
                    </a:p>
                    <a:p>
                      <a:pPr marL="0" marR="0" indent="0" algn="just" defTabSz="914400" rtl="0" eaLnBrk="1" fontAlgn="auto" latinLnBrk="0" hangingPunct="1">
                        <a:lnSpc>
                          <a:spcPct val="115000"/>
                        </a:lnSpc>
                        <a:spcBef>
                          <a:spcPts val="0"/>
                        </a:spcBef>
                        <a:spcAft>
                          <a:spcPts val="0"/>
                        </a:spcAft>
                        <a:buClrTx/>
                        <a:buSzTx/>
                        <a:buFontTx/>
                        <a:buNone/>
                        <a:tabLst/>
                        <a:defRPr/>
                      </a:pPr>
                      <a:r>
                        <a:rPr lang="fr-FR" sz="1600" dirty="0" smtClean="0">
                          <a:solidFill>
                            <a:schemeClr val="accent1">
                              <a:lumMod val="75000"/>
                            </a:schemeClr>
                          </a:solidFill>
                          <a:effectLst/>
                        </a:rPr>
                        <a:t>Agence: PNUD</a:t>
                      </a:r>
                    </a:p>
                    <a:p>
                      <a:pPr algn="just">
                        <a:lnSpc>
                          <a:spcPct val="115000"/>
                        </a:lnSpc>
                        <a:spcAft>
                          <a:spcPts val="0"/>
                        </a:spcAft>
                      </a:pPr>
                      <a:endParaRPr lang="fr-FR" sz="1600" dirty="0">
                        <a:solidFill>
                          <a:schemeClr val="accent1">
                            <a:lumMod val="75000"/>
                          </a:schemeClr>
                        </a:solidFill>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lvl="0" indent="0" algn="just">
                        <a:lnSpc>
                          <a:spcPct val="115000"/>
                        </a:lnSpc>
                        <a:spcAft>
                          <a:spcPts val="0"/>
                        </a:spcAft>
                        <a:buFont typeface="Calibri"/>
                        <a:buNone/>
                      </a:pPr>
                      <a:r>
                        <a:rPr lang="fr-FR" sz="1600" dirty="0" smtClean="0">
                          <a:effectLst/>
                          <a:latin typeface="Arial Black" pitchFamily="34" charset="0"/>
                        </a:rPr>
                        <a:t>Renforcer la réponse de la PNC </a:t>
                      </a:r>
                      <a:endParaRPr lang="fr-FR" sz="1600" b="1" i="1"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fr-FR" sz="1600" b="1" dirty="0" smtClean="0">
                          <a:effectLst/>
                        </a:rPr>
                        <a:t>40.000</a:t>
                      </a:r>
                      <a:r>
                        <a:rPr lang="fr-FR" sz="1600" b="1" baseline="0" dirty="0" smtClean="0">
                          <a:effectLst/>
                        </a:rPr>
                        <a:t> </a:t>
                      </a:r>
                      <a:r>
                        <a:rPr lang="fr-FR" sz="1600" b="1" dirty="0" smtClean="0">
                          <a:effectLst/>
                        </a:rPr>
                        <a:t>$</a:t>
                      </a:r>
                      <a:endParaRPr lang="fr-FR" sz="1600" b="1" dirty="0" smtClean="0">
                        <a:effectLst/>
                        <a:latin typeface="Calibri"/>
                        <a:ea typeface="Calibri"/>
                        <a:cs typeface="Times New Roman"/>
                      </a:endParaRPr>
                    </a:p>
                    <a:p>
                      <a:pPr algn="r">
                        <a:lnSpc>
                          <a:spcPct val="115000"/>
                        </a:lnSpc>
                        <a:spcAft>
                          <a:spcPts val="0"/>
                        </a:spcAft>
                      </a:pPr>
                      <a:endParaRPr lang="fr-FR" sz="16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8153">
                <a:tc vMerge="1">
                  <a:txBody>
                    <a:bodyPr/>
                    <a:lstStyle/>
                    <a:p>
                      <a:pPr>
                        <a:lnSpc>
                          <a:spcPct val="115000"/>
                        </a:lnSpc>
                        <a:spcAft>
                          <a:spcPts val="0"/>
                        </a:spcAft>
                      </a:pPr>
                      <a:endParaRPr lang="fr-FR" sz="1800" dirty="0">
                        <a:effectLst/>
                        <a:latin typeface="Calibri"/>
                        <a:ea typeface="Calibri"/>
                        <a:cs typeface="Times New Roman"/>
                      </a:endParaRPr>
                    </a:p>
                  </a:txBody>
                  <a:tcPr marL="68583" marR="68583" marT="0" marB="0"/>
                </a:tc>
                <a:tc>
                  <a:txBody>
                    <a:bodyPr/>
                    <a:lstStyle/>
                    <a:p>
                      <a:pPr marL="0" lvl="0" indent="0" algn="just">
                        <a:lnSpc>
                          <a:spcPct val="115000"/>
                        </a:lnSpc>
                        <a:spcAft>
                          <a:spcPts val="0"/>
                        </a:spcAft>
                        <a:buFont typeface="Calibri"/>
                        <a:buNone/>
                      </a:pPr>
                      <a:r>
                        <a:rPr lang="fr-FR" sz="1600" dirty="0" smtClean="0">
                          <a:effectLst/>
                          <a:latin typeface="Arial Black" pitchFamily="34" charset="0"/>
                        </a:rPr>
                        <a:t>Renforcer les capacités des acteurs judiciaires</a:t>
                      </a:r>
                      <a:endParaRPr lang="fr-FR" sz="1600" b="1" i="1" dirty="0">
                        <a:effectLst/>
                        <a:latin typeface="Arial Black" pitchFamily="34" charset="0"/>
                        <a:ea typeface="Calibri"/>
                        <a:cs typeface="Times New Roman"/>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endParaRPr lang="fr-FR" sz="1600" b="1" dirty="0" smtClean="0">
                        <a:effectLst/>
                      </a:endParaRPr>
                    </a:p>
                    <a:p>
                      <a:pPr marL="0" marR="0" indent="0" algn="r" defTabSz="914400" rtl="0" eaLnBrk="1" fontAlgn="auto" latinLnBrk="0" hangingPunct="1">
                        <a:lnSpc>
                          <a:spcPct val="115000"/>
                        </a:lnSpc>
                        <a:spcBef>
                          <a:spcPts val="0"/>
                        </a:spcBef>
                        <a:spcAft>
                          <a:spcPts val="0"/>
                        </a:spcAft>
                        <a:buClrTx/>
                        <a:buSzTx/>
                        <a:buFontTx/>
                        <a:buNone/>
                        <a:tabLst/>
                        <a:defRPr/>
                      </a:pPr>
                      <a:r>
                        <a:rPr lang="fr-FR" sz="1600" b="1" dirty="0" smtClean="0">
                          <a:effectLst/>
                        </a:rPr>
                        <a:t>60.000$</a:t>
                      </a:r>
                      <a:endParaRPr lang="fr-FR" sz="1600" b="1" dirty="0" smtClean="0">
                        <a:effectLst/>
                        <a:latin typeface="Calibri"/>
                        <a:ea typeface="Calibri"/>
                        <a:cs typeface="Times New Roman"/>
                      </a:endParaRPr>
                    </a:p>
                    <a:p>
                      <a:pPr algn="r">
                        <a:lnSpc>
                          <a:spcPct val="115000"/>
                        </a:lnSpc>
                        <a:spcAft>
                          <a:spcPts val="0"/>
                        </a:spcAft>
                      </a:pPr>
                      <a:endParaRPr lang="fr-FR" sz="16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5521">
                <a:tc vMerge="1">
                  <a:txBody>
                    <a:bodyPr/>
                    <a:lstStyle/>
                    <a:p>
                      <a:pPr>
                        <a:lnSpc>
                          <a:spcPct val="115000"/>
                        </a:lnSpc>
                        <a:spcAft>
                          <a:spcPts val="0"/>
                        </a:spcAft>
                      </a:pPr>
                      <a:endParaRPr lang="fr-FR" sz="1800" dirty="0">
                        <a:effectLst/>
                        <a:latin typeface="Calibri"/>
                        <a:ea typeface="Calibri"/>
                        <a:cs typeface="Times New Roman"/>
                      </a:endParaRPr>
                    </a:p>
                  </a:txBody>
                  <a:tcPr marL="68583" marR="68583" marT="0" marB="0"/>
                </a:tc>
                <a:tc>
                  <a:txBody>
                    <a:bodyPr/>
                    <a:lstStyle/>
                    <a:p>
                      <a:pPr marL="0" lvl="0" indent="0" algn="just">
                        <a:lnSpc>
                          <a:spcPct val="115000"/>
                        </a:lnSpc>
                        <a:spcAft>
                          <a:spcPts val="0"/>
                        </a:spcAft>
                        <a:buFont typeface="Calibri"/>
                        <a:buNone/>
                      </a:pPr>
                      <a:endParaRPr lang="fr-FR" sz="1600" dirty="0" smtClean="0">
                        <a:effectLst/>
                        <a:latin typeface="Arial Black" pitchFamily="34" charset="0"/>
                      </a:endParaRPr>
                    </a:p>
                    <a:p>
                      <a:pPr marL="0" lvl="0" indent="0" algn="just">
                        <a:lnSpc>
                          <a:spcPct val="115000"/>
                        </a:lnSpc>
                        <a:spcAft>
                          <a:spcPts val="0"/>
                        </a:spcAft>
                        <a:buFont typeface="Calibri"/>
                        <a:buNone/>
                      </a:pPr>
                      <a:r>
                        <a:rPr lang="fr-FR" sz="1600" dirty="0" smtClean="0">
                          <a:effectLst/>
                          <a:latin typeface="Arial Black" pitchFamily="34" charset="0"/>
                        </a:rPr>
                        <a:t>Renforcer la réponse judiciaire d’urgence</a:t>
                      </a:r>
                      <a:endParaRPr lang="fr-FR" sz="1600" b="1" i="1" dirty="0">
                        <a:effectLst/>
                        <a:latin typeface="Arial Black" pitchFamily="34" charset="0"/>
                        <a:ea typeface="Calibri"/>
                        <a:cs typeface="Times New Roman"/>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endParaRPr lang="fr-FR" sz="1600" b="1" dirty="0" smtClean="0">
                        <a:effectLst/>
                      </a:endParaRPr>
                    </a:p>
                    <a:p>
                      <a:pPr marL="0" marR="0" indent="0" algn="r" defTabSz="914400" rtl="0" eaLnBrk="1" fontAlgn="auto" latinLnBrk="0" hangingPunct="1">
                        <a:lnSpc>
                          <a:spcPct val="115000"/>
                        </a:lnSpc>
                        <a:spcBef>
                          <a:spcPts val="0"/>
                        </a:spcBef>
                        <a:spcAft>
                          <a:spcPts val="0"/>
                        </a:spcAft>
                        <a:buClrTx/>
                        <a:buSzTx/>
                        <a:buFontTx/>
                        <a:buNone/>
                        <a:tabLst/>
                        <a:defRPr/>
                      </a:pPr>
                      <a:r>
                        <a:rPr lang="fr-FR" sz="1600" b="1" dirty="0" smtClean="0">
                          <a:effectLst/>
                        </a:rPr>
                        <a:t>66.000$</a:t>
                      </a:r>
                      <a:endParaRPr lang="fr-FR" sz="1600" b="1" dirty="0" smtClean="0">
                        <a:effectLst/>
                        <a:latin typeface="Calibri"/>
                        <a:ea typeface="Calibri"/>
                        <a:cs typeface="Times New Roman"/>
                      </a:endParaRPr>
                    </a:p>
                    <a:p>
                      <a:pPr algn="r">
                        <a:lnSpc>
                          <a:spcPct val="115000"/>
                        </a:lnSpc>
                        <a:spcAft>
                          <a:spcPts val="0"/>
                        </a:spcAft>
                      </a:pPr>
                      <a:endParaRPr lang="fr-FR" sz="16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3890">
                <a:tc>
                  <a:txBody>
                    <a:bodyPr/>
                    <a:lstStyle/>
                    <a:p>
                      <a:pPr algn="just">
                        <a:lnSpc>
                          <a:spcPct val="100000"/>
                        </a:lnSpc>
                        <a:spcAft>
                          <a:spcPts val="0"/>
                        </a:spcAft>
                      </a:pPr>
                      <a:endParaRPr lang="fr-FR" sz="1600" dirty="0" smtClean="0">
                        <a:solidFill>
                          <a:schemeClr val="accent1">
                            <a:lumMod val="75000"/>
                          </a:schemeClr>
                        </a:solidFill>
                        <a:effectLst/>
                      </a:endParaRPr>
                    </a:p>
                    <a:p>
                      <a:pPr algn="just">
                        <a:lnSpc>
                          <a:spcPct val="100000"/>
                        </a:lnSpc>
                        <a:spcAft>
                          <a:spcPts val="0"/>
                        </a:spcAft>
                      </a:pPr>
                      <a:r>
                        <a:rPr lang="fr-FR" sz="1600" dirty="0" smtClean="0">
                          <a:solidFill>
                            <a:schemeClr val="accent1">
                              <a:lumMod val="75000"/>
                            </a:schemeClr>
                          </a:solidFill>
                          <a:effectLst/>
                        </a:rPr>
                        <a:t>Résultat</a:t>
                      </a:r>
                      <a:r>
                        <a:rPr lang="fr-FR" sz="1600" baseline="0" dirty="0" smtClean="0">
                          <a:solidFill>
                            <a:schemeClr val="accent1">
                              <a:lumMod val="75000"/>
                            </a:schemeClr>
                          </a:solidFill>
                          <a:effectLst/>
                        </a:rPr>
                        <a:t> 1.3.: </a:t>
                      </a:r>
                      <a:r>
                        <a:rPr lang="fr-FR" sz="1600" baseline="0" dirty="0" smtClean="0">
                          <a:solidFill>
                            <a:srgbClr val="002060"/>
                          </a:solidFill>
                          <a:effectLst/>
                        </a:rPr>
                        <a:t>D</a:t>
                      </a:r>
                      <a:r>
                        <a:rPr lang="fr-FR" sz="1600" dirty="0" smtClean="0">
                          <a:solidFill>
                            <a:srgbClr val="002060"/>
                          </a:solidFill>
                          <a:effectLst/>
                        </a:rPr>
                        <a:t>ysfonctionnements du système judiciaire sont identifiés </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accent1">
                              <a:lumMod val="75000"/>
                            </a:schemeClr>
                          </a:solidFill>
                          <a:effectLst/>
                        </a:rPr>
                        <a:t>Agence: PNUD</a:t>
                      </a:r>
                    </a:p>
                    <a:p>
                      <a:pPr algn="just">
                        <a:lnSpc>
                          <a:spcPct val="100000"/>
                        </a:lnSpc>
                        <a:spcAft>
                          <a:spcPts val="0"/>
                        </a:spcAft>
                      </a:pPr>
                      <a:endParaRPr lang="fr-FR" sz="1600" dirty="0">
                        <a:solidFill>
                          <a:schemeClr val="accent1">
                            <a:lumMod val="75000"/>
                          </a:schemeClr>
                        </a:solidFill>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lvl="0" indent="0" algn="just">
                        <a:lnSpc>
                          <a:spcPct val="115000"/>
                        </a:lnSpc>
                        <a:spcAft>
                          <a:spcPts val="0"/>
                        </a:spcAft>
                        <a:buFont typeface="Calibri"/>
                        <a:buNone/>
                      </a:pPr>
                      <a:endParaRPr lang="fr-FR" sz="1600" dirty="0" smtClean="0">
                        <a:effectLst/>
                        <a:latin typeface="Arial Black" pitchFamily="34" charset="0"/>
                      </a:endParaRPr>
                    </a:p>
                    <a:p>
                      <a:pPr marL="0" lvl="0" indent="0" algn="just">
                        <a:lnSpc>
                          <a:spcPct val="115000"/>
                        </a:lnSpc>
                        <a:spcAft>
                          <a:spcPts val="0"/>
                        </a:spcAft>
                        <a:buFont typeface="Calibri"/>
                        <a:buNone/>
                      </a:pPr>
                      <a:r>
                        <a:rPr lang="fr-FR" sz="1600" dirty="0" smtClean="0">
                          <a:effectLst/>
                          <a:latin typeface="Arial Black" pitchFamily="34" charset="0"/>
                        </a:rPr>
                        <a:t>Développer et soutenir des activités de monitoring et de recherche</a:t>
                      </a:r>
                      <a:endParaRPr lang="fr-FR" sz="1600" b="1" i="1"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endParaRPr lang="fr-FR" sz="1600" b="1" dirty="0" smtClean="0">
                        <a:effectLst/>
                      </a:endParaRPr>
                    </a:p>
                    <a:p>
                      <a:pPr marL="0" marR="0" indent="0" algn="r" defTabSz="914400" rtl="0" eaLnBrk="1" fontAlgn="auto" latinLnBrk="0" hangingPunct="1">
                        <a:lnSpc>
                          <a:spcPct val="115000"/>
                        </a:lnSpc>
                        <a:spcBef>
                          <a:spcPts val="0"/>
                        </a:spcBef>
                        <a:spcAft>
                          <a:spcPts val="0"/>
                        </a:spcAft>
                        <a:buClrTx/>
                        <a:buSzTx/>
                        <a:buFontTx/>
                        <a:buNone/>
                        <a:tabLst/>
                        <a:defRPr/>
                      </a:pPr>
                      <a:r>
                        <a:rPr lang="fr-FR" sz="1600" b="1" dirty="0" smtClean="0">
                          <a:effectLst/>
                        </a:rPr>
                        <a:t>39.639$</a:t>
                      </a:r>
                      <a:endParaRPr lang="fr-FR" sz="1600" b="1" dirty="0" smtClean="0">
                        <a:effectLst/>
                        <a:latin typeface="Calibri"/>
                        <a:ea typeface="Calibri"/>
                        <a:cs typeface="Times New Roman"/>
                      </a:endParaRPr>
                    </a:p>
                    <a:p>
                      <a:pPr algn="r">
                        <a:lnSpc>
                          <a:spcPct val="115000"/>
                        </a:lnSpc>
                        <a:spcAft>
                          <a:spcPts val="0"/>
                        </a:spcAft>
                      </a:pPr>
                      <a:r>
                        <a:rPr lang="fr-FR" sz="1600" b="1" baseline="0" dirty="0" smtClean="0">
                          <a:effectLst/>
                        </a:rPr>
                        <a:t> </a:t>
                      </a:r>
                      <a:endParaRPr lang="fr-FR" sz="16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re 1"/>
          <p:cNvSpPr>
            <a:spLocks noGrp="1"/>
          </p:cNvSpPr>
          <p:nvPr>
            <p:ph type="title"/>
          </p:nvPr>
        </p:nvSpPr>
        <p:spPr>
          <a:xfrm>
            <a:off x="107504" y="116632"/>
            <a:ext cx="8964488" cy="923603"/>
          </a:xfrm>
          <a:solidFill>
            <a:srgbClr val="FFFF99"/>
          </a:solidFill>
          <a:ln>
            <a:solidFill>
              <a:schemeClr val="tx2">
                <a:lumMod val="75000"/>
              </a:schemeClr>
            </a:solidFill>
          </a:ln>
        </p:spPr>
        <p:txBody>
          <a:bodyPr/>
          <a:lstStyle/>
          <a:p>
            <a:pPr algn="ctr" fontAlgn="auto">
              <a:spcAft>
                <a:spcPts val="0"/>
              </a:spcAft>
              <a:defRPr/>
            </a:pPr>
            <a:r>
              <a:rPr lang="fr-FR" sz="1800" dirty="0" smtClean="0">
                <a:solidFill>
                  <a:srgbClr val="FF0000"/>
                </a:solidFill>
                <a:latin typeface="Arial Black" pitchFamily="34" charset="0"/>
              </a:rPr>
              <a:t>Composante  </a:t>
            </a:r>
            <a:r>
              <a:rPr lang="fr-FR" sz="1800" dirty="0">
                <a:solidFill>
                  <a:srgbClr val="FF0000"/>
                </a:solidFill>
                <a:latin typeface="Arial Black" pitchFamily="34" charset="0"/>
              </a:rPr>
              <a:t>2 : Communication pour le changement de </a:t>
            </a:r>
            <a:r>
              <a:rPr lang="fr-FR" sz="1800" dirty="0" smtClean="0">
                <a:solidFill>
                  <a:srgbClr val="FF0000"/>
                </a:solidFill>
                <a:latin typeface="Arial Black" pitchFamily="34" charset="0"/>
              </a:rPr>
              <a:t>comportements</a:t>
            </a:r>
            <a:r>
              <a:rPr lang="fr-FR" sz="1800" dirty="0">
                <a:solidFill>
                  <a:srgbClr val="FF0000"/>
                </a:solidFill>
                <a:latin typeface="Arial Black" pitchFamily="34" charset="0"/>
              </a:rPr>
              <a:t/>
            </a:r>
            <a:br>
              <a:rPr lang="fr-FR" sz="1800" dirty="0">
                <a:solidFill>
                  <a:srgbClr val="FF0000"/>
                </a:solidFill>
                <a:latin typeface="Arial Black" pitchFamily="34" charset="0"/>
              </a:rPr>
            </a:br>
            <a:r>
              <a:rPr lang="fr-FR" sz="1800" dirty="0" smtClean="0">
                <a:solidFill>
                  <a:srgbClr val="FF0000"/>
                </a:solidFill>
                <a:latin typeface="Arial Black" pitchFamily="34" charset="0"/>
              </a:rPr>
              <a:t>Budget année 1:    721.091 CAD $</a:t>
            </a:r>
          </a:p>
        </p:txBody>
      </p:sp>
      <p:graphicFrame>
        <p:nvGraphicFramePr>
          <p:cNvPr id="6" name="Tableau 5"/>
          <p:cNvGraphicFramePr>
            <a:graphicFrameLocks noGrp="1"/>
          </p:cNvGraphicFramePr>
          <p:nvPr/>
        </p:nvGraphicFramePr>
        <p:xfrm>
          <a:off x="107950" y="1156269"/>
          <a:ext cx="8928992" cy="5685876"/>
        </p:xfrm>
        <a:graphic>
          <a:graphicData uri="http://schemas.openxmlformats.org/drawingml/2006/table">
            <a:tbl>
              <a:tblPr firstRow="1" firstCol="1" bandRow="1">
                <a:tableStyleId>{85BE263C-DBD7-4A20-BB59-AAB30ACAA65A}</a:tableStyleId>
              </a:tblPr>
              <a:tblGrid>
                <a:gridCol w="2694092"/>
                <a:gridCol w="4654547"/>
                <a:gridCol w="1580353"/>
              </a:tblGrid>
              <a:tr h="576064">
                <a:tc>
                  <a:txBody>
                    <a:bodyPr/>
                    <a:lstStyle/>
                    <a:p>
                      <a:pPr>
                        <a:lnSpc>
                          <a:spcPct val="115000"/>
                        </a:lnSpc>
                        <a:spcAft>
                          <a:spcPts val="0"/>
                        </a:spcAft>
                      </a:pPr>
                      <a:r>
                        <a:rPr lang="fr-FR" sz="2000" dirty="0">
                          <a:solidFill>
                            <a:schemeClr val="accent1">
                              <a:lumMod val="75000"/>
                            </a:schemeClr>
                          </a:solidFill>
                          <a:effectLst/>
                        </a:rPr>
                        <a:t>Résultats attendus</a:t>
                      </a:r>
                      <a:endParaRPr lang="fr-FR" sz="2000" dirty="0">
                        <a:solidFill>
                          <a:schemeClr val="accent1">
                            <a:lumMod val="75000"/>
                          </a:schemeClr>
                        </a:solidFill>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nSpc>
                          <a:spcPct val="115000"/>
                        </a:lnSpc>
                        <a:spcAft>
                          <a:spcPts val="0"/>
                        </a:spcAft>
                      </a:pPr>
                      <a:r>
                        <a:rPr lang="fr-FR" sz="2000" dirty="0">
                          <a:solidFill>
                            <a:schemeClr val="accent1">
                              <a:lumMod val="75000"/>
                            </a:schemeClr>
                          </a:solidFill>
                          <a:effectLst/>
                        </a:rPr>
                        <a:t>Activités clés</a:t>
                      </a:r>
                      <a:endParaRPr lang="fr-FR" sz="2000" dirty="0">
                        <a:solidFill>
                          <a:schemeClr val="accent1">
                            <a:lumMod val="75000"/>
                          </a:schemeClr>
                        </a:solidFill>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0"/>
                        </a:spcAft>
                      </a:pPr>
                      <a:r>
                        <a:rPr lang="fr-FR" sz="2000" dirty="0" smtClean="0">
                          <a:solidFill>
                            <a:schemeClr val="accent1">
                              <a:lumMod val="75000"/>
                            </a:schemeClr>
                          </a:solidFill>
                          <a:effectLst/>
                        </a:rPr>
                        <a:t>Budget</a:t>
                      </a:r>
                      <a:endParaRPr lang="fr-FR" sz="2000" dirty="0">
                        <a:solidFill>
                          <a:schemeClr val="accent1">
                            <a:lumMod val="75000"/>
                          </a:schemeClr>
                        </a:solidFill>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901373">
                <a:tc rowSpan="3">
                  <a:txBody>
                    <a:bodyPr/>
                    <a:lstStyle/>
                    <a:p>
                      <a:pPr algn="l">
                        <a:lnSpc>
                          <a:spcPct val="100000"/>
                        </a:lnSpc>
                        <a:spcAft>
                          <a:spcPts val="0"/>
                        </a:spcAft>
                      </a:pPr>
                      <a:endParaRPr lang="fr-FR" sz="1600" u="sng" dirty="0" smtClean="0">
                        <a:solidFill>
                          <a:schemeClr val="accent1">
                            <a:lumMod val="75000"/>
                          </a:schemeClr>
                        </a:solidFill>
                        <a:effectLst/>
                      </a:endParaRPr>
                    </a:p>
                    <a:p>
                      <a:pPr algn="l">
                        <a:lnSpc>
                          <a:spcPct val="100000"/>
                        </a:lnSpc>
                        <a:spcAft>
                          <a:spcPts val="0"/>
                        </a:spcAft>
                      </a:pPr>
                      <a:r>
                        <a:rPr lang="fr-FR" sz="1600" u="sng" dirty="0" smtClean="0">
                          <a:solidFill>
                            <a:schemeClr val="accent1">
                              <a:lumMod val="75000"/>
                            </a:schemeClr>
                          </a:solidFill>
                          <a:effectLst/>
                        </a:rPr>
                        <a:t>Résultat 2.1. :</a:t>
                      </a:r>
                      <a:r>
                        <a:rPr lang="fr-FR" sz="1600" dirty="0" smtClean="0">
                          <a:solidFill>
                            <a:schemeClr val="accent1">
                              <a:lumMod val="75000"/>
                            </a:schemeClr>
                          </a:solidFill>
                          <a:effectLst/>
                        </a:rPr>
                        <a:t> </a:t>
                      </a:r>
                      <a:r>
                        <a:rPr lang="fr-FR" sz="1600" dirty="0" smtClean="0">
                          <a:solidFill>
                            <a:srgbClr val="002060"/>
                          </a:solidFill>
                          <a:effectLst/>
                        </a:rPr>
                        <a:t>Leaders des </a:t>
                      </a:r>
                      <a:r>
                        <a:rPr lang="fr-FR" sz="1600" dirty="0" err="1" smtClean="0">
                          <a:solidFill>
                            <a:srgbClr val="002060"/>
                          </a:solidFill>
                          <a:effectLst/>
                        </a:rPr>
                        <a:t>adm</a:t>
                      </a:r>
                      <a:r>
                        <a:rPr lang="fr-FR" sz="1600" dirty="0" smtClean="0">
                          <a:solidFill>
                            <a:srgbClr val="002060"/>
                          </a:solidFill>
                          <a:effectLst/>
                        </a:rPr>
                        <a:t>.</a:t>
                      </a:r>
                      <a:r>
                        <a:rPr lang="fr-FR" sz="1600" baseline="0" dirty="0" smtClean="0">
                          <a:solidFill>
                            <a:srgbClr val="002060"/>
                          </a:solidFill>
                          <a:effectLst/>
                        </a:rPr>
                        <a:t> </a:t>
                      </a:r>
                      <a:r>
                        <a:rPr lang="fr-FR" sz="1600" baseline="0" dirty="0" err="1" smtClean="0">
                          <a:solidFill>
                            <a:srgbClr val="002060"/>
                          </a:solidFill>
                          <a:effectLst/>
                        </a:rPr>
                        <a:t>publ</a:t>
                      </a:r>
                      <a:r>
                        <a:rPr lang="fr-FR" sz="1600" baseline="0" dirty="0" smtClean="0">
                          <a:solidFill>
                            <a:srgbClr val="002060"/>
                          </a:solidFill>
                          <a:effectLst/>
                        </a:rPr>
                        <a:t>./ </a:t>
                      </a:r>
                      <a:r>
                        <a:rPr lang="fr-FR" sz="1600" baseline="0" dirty="0" err="1" smtClean="0">
                          <a:solidFill>
                            <a:srgbClr val="002060"/>
                          </a:solidFill>
                          <a:effectLst/>
                        </a:rPr>
                        <a:t>priv</a:t>
                      </a:r>
                      <a:r>
                        <a:rPr lang="fr-FR" sz="1600" baseline="0" dirty="0" smtClean="0">
                          <a:solidFill>
                            <a:srgbClr val="002060"/>
                          </a:solidFill>
                          <a:effectLst/>
                        </a:rPr>
                        <a:t>.  et membres secteurs universitaires et scolaires Identifiés sont les </a:t>
                      </a:r>
                      <a:r>
                        <a:rPr lang="fr-FR" sz="1600" dirty="0" smtClean="0">
                          <a:solidFill>
                            <a:srgbClr val="002060"/>
                          </a:solidFill>
                          <a:effectLst/>
                        </a:rPr>
                        <a:t>vecteurs de communication de la lutte contre les VS.</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accent1">
                              <a:lumMod val="75000"/>
                            </a:schemeClr>
                          </a:solidFill>
                          <a:effectLst/>
                        </a:rPr>
                        <a:t>Agence: UNESCO</a:t>
                      </a:r>
                    </a:p>
                    <a:p>
                      <a:pPr algn="l">
                        <a:lnSpc>
                          <a:spcPct val="100000"/>
                        </a:lnSpc>
                        <a:spcAft>
                          <a:spcPts val="0"/>
                        </a:spcAft>
                      </a:pPr>
                      <a:endParaRPr lang="fr-FR" sz="1600" dirty="0">
                        <a:solidFill>
                          <a:schemeClr val="accent1">
                            <a:lumMod val="75000"/>
                          </a:schemeClr>
                        </a:solidFill>
                        <a:effectLst/>
                        <a:latin typeface="+mn-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lvl="0" indent="0" algn="just">
                        <a:lnSpc>
                          <a:spcPct val="100000"/>
                        </a:lnSpc>
                        <a:spcAft>
                          <a:spcPts val="0"/>
                        </a:spcAft>
                        <a:buFont typeface="Calibri"/>
                        <a:buNone/>
                      </a:pPr>
                      <a:r>
                        <a:rPr lang="fr-FR" sz="1600" dirty="0" smtClean="0">
                          <a:effectLst/>
                          <a:latin typeface="Arial Black" pitchFamily="34" charset="0"/>
                        </a:rPr>
                        <a:t>Élaboration</a:t>
                      </a:r>
                      <a:r>
                        <a:rPr lang="fr-FR" sz="1600" baseline="0" dirty="0" smtClean="0">
                          <a:effectLst/>
                          <a:latin typeface="Arial Black" pitchFamily="34" charset="0"/>
                        </a:rPr>
                        <a:t> stratégie de CCC et identification des messages phares;</a:t>
                      </a:r>
                    </a:p>
                    <a:p>
                      <a:pPr marL="0" lvl="0" indent="0" algn="just">
                        <a:lnSpc>
                          <a:spcPct val="100000"/>
                        </a:lnSpc>
                        <a:spcAft>
                          <a:spcPts val="0"/>
                        </a:spcAft>
                        <a:buFont typeface="Calibri"/>
                        <a:buNone/>
                      </a:pPr>
                      <a:r>
                        <a:rPr lang="fr-FR" sz="1600" baseline="0" dirty="0" smtClean="0">
                          <a:effectLst/>
                          <a:latin typeface="Arial Black" pitchFamily="34" charset="0"/>
                        </a:rPr>
                        <a:t>Construction de partenariats </a:t>
                      </a:r>
                    </a:p>
                    <a:p>
                      <a:pPr marL="0" lvl="0" indent="0" algn="just">
                        <a:lnSpc>
                          <a:spcPct val="100000"/>
                        </a:lnSpc>
                        <a:spcAft>
                          <a:spcPts val="0"/>
                        </a:spcAft>
                        <a:buFont typeface="Calibri"/>
                        <a:buNone/>
                      </a:pP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600" b="1" dirty="0" smtClean="0">
                          <a:effectLst/>
                        </a:rPr>
                        <a:t>41.500</a:t>
                      </a:r>
                      <a:r>
                        <a:rPr lang="fr-FR" sz="1600" b="1" baseline="0" dirty="0" smtClean="0">
                          <a:effectLst/>
                        </a:rPr>
                        <a:t> </a:t>
                      </a:r>
                      <a:r>
                        <a:rPr lang="fr-FR" sz="1600" b="1" dirty="0" smtClean="0">
                          <a:effectLst/>
                        </a:rPr>
                        <a:t>$</a:t>
                      </a:r>
                      <a:endParaRPr lang="fr-FR" sz="1600" b="1" dirty="0" smtClean="0">
                        <a:effectLst/>
                        <a:latin typeface="Calibri"/>
                        <a:ea typeface="Calibri"/>
                        <a:cs typeface="Times New Roman"/>
                      </a:endParaRPr>
                    </a:p>
                    <a:p>
                      <a:pPr algn="r">
                        <a:lnSpc>
                          <a:spcPct val="100000"/>
                        </a:lnSpc>
                        <a:spcAft>
                          <a:spcPts val="0"/>
                        </a:spcAft>
                      </a:pPr>
                      <a:r>
                        <a:rPr lang="fr-FR" sz="1600" b="1" baseline="0" dirty="0" smtClean="0">
                          <a:effectLst/>
                        </a:rPr>
                        <a:t> </a:t>
                      </a:r>
                      <a:endParaRPr lang="fr-FR" sz="1600" b="1" dirty="0">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1047">
                <a:tc vMerge="1">
                  <a:txBody>
                    <a:bodyPr/>
                    <a:lstStyle/>
                    <a:p>
                      <a:pPr>
                        <a:lnSpc>
                          <a:spcPct val="115000"/>
                        </a:lnSpc>
                        <a:spcAft>
                          <a:spcPts val="0"/>
                        </a:spcAft>
                      </a:pPr>
                      <a:endParaRPr lang="fr-FR" sz="1600" dirty="0">
                        <a:effectLst/>
                        <a:latin typeface="Calibri"/>
                        <a:ea typeface="Calibri"/>
                        <a:cs typeface="Times New Roman"/>
                      </a:endParaRPr>
                    </a:p>
                  </a:txBody>
                  <a:tcPr marL="68583" marR="68583" marT="0" marB="0"/>
                </a:tc>
                <a:tc>
                  <a:txBody>
                    <a:bodyPr/>
                    <a:lstStyle/>
                    <a:p>
                      <a:pPr marL="0" lvl="0" indent="0" algn="l">
                        <a:lnSpc>
                          <a:spcPct val="100000"/>
                        </a:lnSpc>
                        <a:spcAft>
                          <a:spcPts val="0"/>
                        </a:spcAft>
                        <a:buFont typeface="Calibri"/>
                        <a:buNone/>
                      </a:pPr>
                      <a:r>
                        <a:rPr lang="fr-FR" sz="1600" dirty="0" smtClean="0">
                          <a:effectLst/>
                          <a:latin typeface="Arial Black" pitchFamily="34" charset="0"/>
                        </a:rPr>
                        <a:t>Renforcement</a:t>
                      </a:r>
                      <a:r>
                        <a:rPr lang="fr-FR" sz="1600" baseline="0" dirty="0" smtClean="0">
                          <a:effectLst/>
                          <a:latin typeface="Arial Black" pitchFamily="34" charset="0"/>
                        </a:rPr>
                        <a:t> des capacités des leaders et autres vecteurs de communication</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600" b="1" dirty="0" smtClean="0">
                          <a:effectLst/>
                        </a:rPr>
                        <a:t>132.357</a:t>
                      </a:r>
                      <a:r>
                        <a:rPr lang="fr-FR" sz="1600" b="1" baseline="0" dirty="0" smtClean="0">
                          <a:effectLst/>
                        </a:rPr>
                        <a:t> </a:t>
                      </a:r>
                      <a:r>
                        <a:rPr lang="fr-FR" sz="1600" b="1" dirty="0" smtClean="0">
                          <a:effectLst/>
                        </a:rPr>
                        <a:t>$</a:t>
                      </a:r>
                      <a:endParaRPr lang="fr-FR" sz="1600" b="1" dirty="0" smtClean="0">
                        <a:effectLst/>
                        <a:latin typeface="Calibri"/>
                        <a:ea typeface="Calibri"/>
                        <a:cs typeface="Times New Roman"/>
                      </a:endParaRPr>
                    </a:p>
                    <a:p>
                      <a:pPr algn="r">
                        <a:lnSpc>
                          <a:spcPct val="100000"/>
                        </a:lnSpc>
                        <a:spcAft>
                          <a:spcPts val="0"/>
                        </a:spcAft>
                      </a:pPr>
                      <a:r>
                        <a:rPr lang="fr-FR" sz="1600" b="1" dirty="0" smtClean="0">
                          <a:effectLst/>
                        </a:rPr>
                        <a:t> </a:t>
                      </a:r>
                      <a:endParaRPr lang="fr-FR" sz="1600" b="1" dirty="0">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4583">
                <a:tc vMerge="1">
                  <a:txBody>
                    <a:bodyPr/>
                    <a:lstStyle/>
                    <a:p>
                      <a:pPr>
                        <a:lnSpc>
                          <a:spcPct val="115000"/>
                        </a:lnSpc>
                        <a:spcAft>
                          <a:spcPts val="0"/>
                        </a:spcAft>
                      </a:pPr>
                      <a:endParaRPr lang="fr-FR" sz="2400" dirty="0">
                        <a:effectLst/>
                        <a:latin typeface="+mn-lt"/>
                        <a:ea typeface="Calibri"/>
                        <a:cs typeface="Times New Roman"/>
                      </a:endParaRPr>
                    </a:p>
                  </a:txBody>
                  <a:tcPr marL="68583" marR="68583" marT="0" marB="0"/>
                </a:tc>
                <a:tc>
                  <a:txBody>
                    <a:bodyPr/>
                    <a:lstStyle/>
                    <a:p>
                      <a:pPr marL="0" lvl="0" indent="0" algn="just">
                        <a:lnSpc>
                          <a:spcPct val="100000"/>
                        </a:lnSpc>
                        <a:spcAft>
                          <a:spcPts val="0"/>
                        </a:spcAft>
                        <a:buFont typeface="Calibri"/>
                        <a:buNone/>
                      </a:pPr>
                      <a:endParaRPr lang="fr-FR" sz="1600" dirty="0" smtClean="0">
                        <a:effectLst/>
                        <a:latin typeface="Arial Black" pitchFamily="34" charset="0"/>
                      </a:endParaRPr>
                    </a:p>
                    <a:p>
                      <a:pPr marL="0" lvl="0" indent="0" algn="just">
                        <a:lnSpc>
                          <a:spcPct val="100000"/>
                        </a:lnSpc>
                        <a:spcAft>
                          <a:spcPts val="0"/>
                        </a:spcAft>
                        <a:buFont typeface="Calibri"/>
                        <a:buNone/>
                      </a:pPr>
                      <a:r>
                        <a:rPr lang="fr-FR" sz="1600" dirty="0" smtClean="0">
                          <a:effectLst/>
                          <a:latin typeface="Arial Black" pitchFamily="34" charset="0"/>
                        </a:rPr>
                        <a:t>Sensibilisation/journées</a:t>
                      </a:r>
                      <a:r>
                        <a:rPr lang="fr-FR" sz="1600" baseline="0" dirty="0" smtClean="0">
                          <a:effectLst/>
                          <a:latin typeface="Arial Black" pitchFamily="34" charset="0"/>
                        </a:rPr>
                        <a:t> scolaires</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Aft>
                          <a:spcPts val="0"/>
                        </a:spcAft>
                      </a:pPr>
                      <a:endParaRPr lang="fr-FR" sz="1600" b="1" dirty="0" smtClean="0">
                        <a:effectLst/>
                      </a:endParaRPr>
                    </a:p>
                    <a:p>
                      <a:pPr marL="0" marR="0" indent="0" algn="r" defTabSz="914400" rtl="0" eaLnBrk="1" fontAlgn="auto" latinLnBrk="0" hangingPunct="1">
                        <a:lnSpc>
                          <a:spcPct val="100000"/>
                        </a:lnSpc>
                        <a:spcBef>
                          <a:spcPts val="0"/>
                        </a:spcBef>
                        <a:spcAft>
                          <a:spcPts val="0"/>
                        </a:spcAft>
                        <a:buClrTx/>
                        <a:buSzTx/>
                        <a:buFontTx/>
                        <a:buNone/>
                        <a:tabLst/>
                        <a:defRPr/>
                      </a:pPr>
                      <a:r>
                        <a:rPr lang="fr-FR" sz="1600" b="1" dirty="0" smtClean="0">
                          <a:effectLst/>
                        </a:rPr>
                        <a:t>34.500</a:t>
                      </a:r>
                      <a:r>
                        <a:rPr lang="fr-FR" sz="1600" b="1" baseline="0" dirty="0" smtClean="0">
                          <a:effectLst/>
                        </a:rPr>
                        <a:t>  </a:t>
                      </a:r>
                      <a:r>
                        <a:rPr lang="fr-FR" sz="1600" b="1" dirty="0" smtClean="0">
                          <a:effectLst/>
                        </a:rPr>
                        <a:t>$</a:t>
                      </a:r>
                      <a:endParaRPr lang="fr-FR" sz="1600" b="1" dirty="0" smtClean="0">
                        <a:effectLst/>
                        <a:latin typeface="Calibri"/>
                        <a:ea typeface="Calibri"/>
                        <a:cs typeface="Times New Roman"/>
                      </a:endParaRPr>
                    </a:p>
                    <a:p>
                      <a:pPr algn="r">
                        <a:lnSpc>
                          <a:spcPct val="100000"/>
                        </a:lnSpc>
                        <a:spcAft>
                          <a:spcPts val="0"/>
                        </a:spcAft>
                      </a:pPr>
                      <a:endParaRPr lang="fr-FR" sz="1600" b="1" dirty="0">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6030">
                <a:tc rowSpan="2">
                  <a:txBody>
                    <a:bodyPr/>
                    <a:lstStyle/>
                    <a:p>
                      <a:pPr algn="l">
                        <a:lnSpc>
                          <a:spcPct val="100000"/>
                        </a:lnSpc>
                        <a:spcAft>
                          <a:spcPts val="0"/>
                        </a:spcAft>
                      </a:pPr>
                      <a:endParaRPr lang="fr-FR" sz="1600" u="sng" dirty="0" smtClean="0">
                        <a:solidFill>
                          <a:schemeClr val="accent1">
                            <a:lumMod val="75000"/>
                          </a:schemeClr>
                        </a:solidFill>
                        <a:effectLst/>
                      </a:endParaRPr>
                    </a:p>
                    <a:p>
                      <a:pPr algn="l">
                        <a:lnSpc>
                          <a:spcPct val="100000"/>
                        </a:lnSpc>
                        <a:spcAft>
                          <a:spcPts val="0"/>
                        </a:spcAft>
                      </a:pPr>
                      <a:r>
                        <a:rPr lang="fr-FR" sz="1600" u="sng" dirty="0" smtClean="0">
                          <a:solidFill>
                            <a:schemeClr val="accent1">
                              <a:lumMod val="75000"/>
                            </a:schemeClr>
                          </a:solidFill>
                          <a:effectLst/>
                        </a:rPr>
                        <a:t>Résultat 2.2. :</a:t>
                      </a:r>
                      <a:r>
                        <a:rPr lang="fr-FR" sz="1600" dirty="0" smtClean="0">
                          <a:solidFill>
                            <a:schemeClr val="accent1">
                              <a:lumMod val="75000"/>
                            </a:schemeClr>
                          </a:solidFill>
                          <a:effectLst/>
                        </a:rPr>
                        <a:t> </a:t>
                      </a:r>
                      <a:r>
                        <a:rPr lang="fr-FR" sz="1600" dirty="0" smtClean="0">
                          <a:solidFill>
                            <a:srgbClr val="002060"/>
                          </a:solidFill>
                          <a:effectLst/>
                        </a:rPr>
                        <a:t>Connaissance des droits des femmes, des violences basées sur le genre</a:t>
                      </a:r>
                      <a:r>
                        <a:rPr lang="fr-FR" sz="1600" baseline="0" dirty="0" smtClean="0">
                          <a:solidFill>
                            <a:srgbClr val="002060"/>
                          </a:solidFill>
                          <a:effectLst/>
                        </a:rPr>
                        <a:t> </a:t>
                      </a:r>
                      <a:r>
                        <a:rPr lang="fr-FR" sz="1600" dirty="0" smtClean="0">
                          <a:solidFill>
                            <a:srgbClr val="002060"/>
                          </a:solidFill>
                          <a:effectLst/>
                        </a:rPr>
                        <a:t>et des mécanismes légaux  de protection</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accent1">
                              <a:lumMod val="75000"/>
                            </a:schemeClr>
                          </a:solidFill>
                          <a:effectLst/>
                        </a:rPr>
                        <a:t>Agence: PNUD</a:t>
                      </a:r>
                    </a:p>
                    <a:p>
                      <a:pPr algn="l">
                        <a:lnSpc>
                          <a:spcPct val="100000"/>
                        </a:lnSpc>
                        <a:spcAft>
                          <a:spcPts val="0"/>
                        </a:spcAft>
                      </a:pPr>
                      <a:endParaRPr lang="fr-FR" sz="1600" dirty="0">
                        <a:solidFill>
                          <a:schemeClr val="accent1">
                            <a:lumMod val="75000"/>
                          </a:schemeClr>
                        </a:solidFill>
                        <a:effectLst/>
                        <a:latin typeface="+mn-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lvl="0" indent="0" algn="l">
                        <a:lnSpc>
                          <a:spcPct val="100000"/>
                        </a:lnSpc>
                        <a:spcAft>
                          <a:spcPts val="0"/>
                        </a:spcAft>
                        <a:buFont typeface="Calibri"/>
                        <a:buNone/>
                      </a:pPr>
                      <a:endParaRPr lang="fr-FR" sz="1600" dirty="0" smtClean="0">
                        <a:effectLst/>
                        <a:latin typeface="Arial Black" pitchFamily="34" charset="0"/>
                      </a:endParaRPr>
                    </a:p>
                    <a:p>
                      <a:pPr marL="0" lvl="0" indent="0" algn="l">
                        <a:lnSpc>
                          <a:spcPct val="100000"/>
                        </a:lnSpc>
                        <a:spcAft>
                          <a:spcPts val="0"/>
                        </a:spcAft>
                        <a:buFont typeface="Calibri"/>
                        <a:buNone/>
                      </a:pPr>
                      <a:r>
                        <a:rPr lang="fr-FR" sz="1600" dirty="0" smtClean="0">
                          <a:effectLst/>
                          <a:latin typeface="Arial Black" pitchFamily="34" charset="0"/>
                        </a:rPr>
                        <a:t>Elaboration des outils d’information et de formation pour des groupes spécifiques</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Aft>
                          <a:spcPts val="0"/>
                        </a:spcAft>
                      </a:pPr>
                      <a:endParaRPr lang="fr-FR" sz="1600" b="1" dirty="0" smtClean="0">
                        <a:effectLst/>
                      </a:endParaRPr>
                    </a:p>
                    <a:p>
                      <a:pPr marL="0" marR="0" indent="0" algn="r" defTabSz="914400" rtl="0" eaLnBrk="1" fontAlgn="auto" latinLnBrk="0" hangingPunct="1">
                        <a:lnSpc>
                          <a:spcPct val="100000"/>
                        </a:lnSpc>
                        <a:spcBef>
                          <a:spcPts val="0"/>
                        </a:spcBef>
                        <a:spcAft>
                          <a:spcPts val="0"/>
                        </a:spcAft>
                        <a:buClrTx/>
                        <a:buSzTx/>
                        <a:buFontTx/>
                        <a:buNone/>
                        <a:tabLst/>
                        <a:defRPr/>
                      </a:pPr>
                      <a:r>
                        <a:rPr lang="fr-FR" sz="1600" b="1" dirty="0" smtClean="0">
                          <a:effectLst/>
                        </a:rPr>
                        <a:t>5.000$</a:t>
                      </a:r>
                      <a:endParaRPr lang="fr-FR" sz="1600" b="1" dirty="0" smtClean="0">
                        <a:effectLst/>
                        <a:latin typeface="Calibri"/>
                        <a:ea typeface="Calibri"/>
                        <a:cs typeface="Times New Roman"/>
                      </a:endParaRPr>
                    </a:p>
                    <a:p>
                      <a:pPr algn="r">
                        <a:lnSpc>
                          <a:spcPct val="100000"/>
                        </a:lnSpc>
                        <a:spcAft>
                          <a:spcPts val="0"/>
                        </a:spcAft>
                      </a:pPr>
                      <a:endParaRPr lang="fr-FR" sz="1600" b="1" dirty="0">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52212">
                <a:tc vMerge="1">
                  <a:txBody>
                    <a:bodyPr/>
                    <a:lstStyle/>
                    <a:p>
                      <a:pPr>
                        <a:lnSpc>
                          <a:spcPct val="115000"/>
                        </a:lnSpc>
                        <a:spcAft>
                          <a:spcPts val="0"/>
                        </a:spcAft>
                      </a:pPr>
                      <a:endParaRPr lang="fr-FR" sz="1800" dirty="0">
                        <a:effectLst/>
                        <a:latin typeface="Calibri"/>
                        <a:ea typeface="Calibri"/>
                        <a:cs typeface="Times New Roman"/>
                      </a:endParaRPr>
                    </a:p>
                  </a:txBody>
                  <a:tcPr marL="68583" marR="68583" marT="0" marB="0"/>
                </a:tc>
                <a:tc>
                  <a:txBody>
                    <a:bodyPr/>
                    <a:lstStyle/>
                    <a:p>
                      <a:pPr marL="0" lvl="0" indent="0" algn="l">
                        <a:lnSpc>
                          <a:spcPct val="100000"/>
                        </a:lnSpc>
                        <a:spcAft>
                          <a:spcPts val="0"/>
                        </a:spcAft>
                        <a:buFont typeface="Calibri"/>
                        <a:buNone/>
                      </a:pPr>
                      <a:endParaRPr lang="fr-FR" sz="1600" dirty="0" smtClean="0">
                        <a:effectLst/>
                        <a:latin typeface="Arial Black" pitchFamily="34" charset="0"/>
                      </a:endParaRPr>
                    </a:p>
                    <a:p>
                      <a:pPr marL="0" lvl="0" indent="0" algn="l">
                        <a:lnSpc>
                          <a:spcPct val="100000"/>
                        </a:lnSpc>
                        <a:spcAft>
                          <a:spcPts val="0"/>
                        </a:spcAft>
                        <a:buFont typeface="Calibri"/>
                        <a:buNone/>
                      </a:pPr>
                      <a:r>
                        <a:rPr lang="fr-FR" sz="1600" dirty="0" smtClean="0">
                          <a:effectLst/>
                          <a:latin typeface="Arial Black" pitchFamily="34" charset="0"/>
                        </a:rPr>
                        <a:t>Sensibilisation des groupes spécifiques </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Aft>
                          <a:spcPts val="0"/>
                        </a:spcAft>
                      </a:pPr>
                      <a:endParaRPr lang="fr-FR" sz="1600" b="1" dirty="0" smtClean="0">
                        <a:effectLst/>
                      </a:endParaRPr>
                    </a:p>
                    <a:p>
                      <a:pPr marL="0" marR="0" indent="0" algn="r" defTabSz="914400" rtl="0" eaLnBrk="1" fontAlgn="auto" latinLnBrk="0" hangingPunct="1">
                        <a:lnSpc>
                          <a:spcPct val="100000"/>
                        </a:lnSpc>
                        <a:spcBef>
                          <a:spcPts val="0"/>
                        </a:spcBef>
                        <a:spcAft>
                          <a:spcPts val="0"/>
                        </a:spcAft>
                        <a:buClrTx/>
                        <a:buSzTx/>
                        <a:buFontTx/>
                        <a:buNone/>
                        <a:tabLst/>
                        <a:defRPr/>
                      </a:pPr>
                      <a:r>
                        <a:rPr lang="fr-FR" sz="1600" b="1" dirty="0" smtClean="0">
                          <a:effectLst/>
                        </a:rPr>
                        <a:t>25.000$</a:t>
                      </a:r>
                      <a:endParaRPr lang="fr-FR" sz="1600" b="1" dirty="0" smtClean="0">
                        <a:effectLst/>
                        <a:latin typeface="Calibri"/>
                        <a:ea typeface="Calibri"/>
                        <a:cs typeface="Times New Roman"/>
                      </a:endParaRPr>
                    </a:p>
                    <a:p>
                      <a:pPr algn="r">
                        <a:lnSpc>
                          <a:spcPct val="100000"/>
                        </a:lnSpc>
                        <a:spcAft>
                          <a:spcPts val="0"/>
                        </a:spcAft>
                      </a:pPr>
                      <a:endParaRPr lang="fr-FR" sz="1600" b="1" dirty="0">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re 1"/>
          <p:cNvSpPr>
            <a:spLocks noGrp="1"/>
          </p:cNvSpPr>
          <p:nvPr>
            <p:ph type="title"/>
          </p:nvPr>
        </p:nvSpPr>
        <p:spPr>
          <a:xfrm>
            <a:off x="107504" y="44624"/>
            <a:ext cx="8856984" cy="792088"/>
          </a:xfrm>
          <a:solidFill>
            <a:srgbClr val="FFFF99"/>
          </a:solidFill>
          <a:ln>
            <a:solidFill>
              <a:schemeClr val="tx2">
                <a:lumMod val="75000"/>
              </a:schemeClr>
            </a:solidFill>
          </a:ln>
        </p:spPr>
        <p:txBody>
          <a:bodyPr>
            <a:noAutofit/>
          </a:bodyPr>
          <a:lstStyle/>
          <a:p>
            <a:pPr algn="ctr" fontAlgn="auto">
              <a:spcAft>
                <a:spcPts val="0"/>
              </a:spcAft>
              <a:defRPr/>
            </a:pPr>
            <a:r>
              <a:rPr lang="fr-FR" sz="1800" dirty="0">
                <a:solidFill>
                  <a:srgbClr val="FF0000"/>
                </a:solidFill>
                <a:latin typeface="Arial Black" pitchFamily="34" charset="0"/>
              </a:rPr>
              <a:t>Composante  2 : Communication pour le changement de </a:t>
            </a:r>
            <a:r>
              <a:rPr lang="fr-FR" sz="1800" dirty="0" smtClean="0">
                <a:solidFill>
                  <a:srgbClr val="FF0000"/>
                </a:solidFill>
                <a:latin typeface="Arial Black" pitchFamily="34" charset="0"/>
              </a:rPr>
              <a:t>comportements</a:t>
            </a:r>
            <a:br>
              <a:rPr lang="fr-FR" sz="1800" dirty="0" smtClean="0">
                <a:solidFill>
                  <a:srgbClr val="FF0000"/>
                </a:solidFill>
                <a:latin typeface="Arial Black" pitchFamily="34" charset="0"/>
              </a:rPr>
            </a:br>
            <a:r>
              <a:rPr lang="fr-FR" sz="1800" dirty="0" smtClean="0">
                <a:solidFill>
                  <a:srgbClr val="FF0000"/>
                </a:solidFill>
                <a:latin typeface="Arial Black" pitchFamily="34" charset="0"/>
              </a:rPr>
              <a:t>Budget Année 1: 721.091  CAD $</a:t>
            </a:r>
          </a:p>
        </p:txBody>
      </p:sp>
      <p:graphicFrame>
        <p:nvGraphicFramePr>
          <p:cNvPr id="6" name="Tableau 5"/>
          <p:cNvGraphicFramePr>
            <a:graphicFrameLocks noGrp="1"/>
          </p:cNvGraphicFramePr>
          <p:nvPr/>
        </p:nvGraphicFramePr>
        <p:xfrm>
          <a:off x="107950" y="908050"/>
          <a:ext cx="8856984" cy="5736135"/>
        </p:xfrm>
        <a:graphic>
          <a:graphicData uri="http://schemas.openxmlformats.org/drawingml/2006/table">
            <a:tbl>
              <a:tblPr firstRow="1" firstCol="1" bandRow="1">
                <a:tableStyleId>{6E25E649-3F16-4E02-A733-19D2CDBF48F0}</a:tableStyleId>
              </a:tblPr>
              <a:tblGrid>
                <a:gridCol w="2664296"/>
                <a:gridCol w="4752528"/>
                <a:gridCol w="1440160"/>
              </a:tblGrid>
              <a:tr h="504057">
                <a:tc>
                  <a:txBody>
                    <a:bodyPr/>
                    <a:lstStyle/>
                    <a:p>
                      <a:pPr>
                        <a:lnSpc>
                          <a:spcPct val="100000"/>
                        </a:lnSpc>
                        <a:spcAft>
                          <a:spcPts val="0"/>
                        </a:spcAft>
                      </a:pPr>
                      <a:r>
                        <a:rPr lang="fr-FR" sz="2000" dirty="0">
                          <a:solidFill>
                            <a:schemeClr val="accent1">
                              <a:lumMod val="75000"/>
                            </a:schemeClr>
                          </a:solidFill>
                          <a:effectLst/>
                        </a:rPr>
                        <a:t>Résultats attendus</a:t>
                      </a:r>
                      <a:endParaRPr lang="fr-FR" sz="2000" dirty="0">
                        <a:solidFill>
                          <a:schemeClr val="accent1">
                            <a:lumMod val="75000"/>
                          </a:schemeClr>
                        </a:solidFill>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nSpc>
                          <a:spcPct val="100000"/>
                        </a:lnSpc>
                        <a:spcAft>
                          <a:spcPts val="0"/>
                        </a:spcAft>
                      </a:pPr>
                      <a:r>
                        <a:rPr lang="fr-FR" sz="2000" dirty="0">
                          <a:solidFill>
                            <a:schemeClr val="accent1">
                              <a:lumMod val="75000"/>
                            </a:schemeClr>
                          </a:solidFill>
                          <a:effectLst/>
                        </a:rPr>
                        <a:t>Activités clés</a:t>
                      </a:r>
                      <a:endParaRPr lang="fr-FR" sz="2000" dirty="0">
                        <a:solidFill>
                          <a:schemeClr val="accent1">
                            <a:lumMod val="75000"/>
                          </a:schemeClr>
                        </a:solidFill>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Aft>
                          <a:spcPts val="0"/>
                        </a:spcAft>
                      </a:pPr>
                      <a:r>
                        <a:rPr lang="fr-FR" sz="2000" dirty="0" smtClean="0">
                          <a:solidFill>
                            <a:schemeClr val="accent1">
                              <a:lumMod val="75000"/>
                            </a:schemeClr>
                          </a:solidFill>
                          <a:effectLst/>
                        </a:rPr>
                        <a:t>Budget</a:t>
                      </a:r>
                      <a:endParaRPr lang="fr-FR" sz="2000" dirty="0">
                        <a:solidFill>
                          <a:schemeClr val="accent1">
                            <a:lumMod val="75000"/>
                          </a:schemeClr>
                        </a:solidFill>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791205">
                <a:tc rowSpan="2">
                  <a:txBody>
                    <a:bodyPr/>
                    <a:lstStyle/>
                    <a:p>
                      <a:pPr>
                        <a:lnSpc>
                          <a:spcPct val="100000"/>
                        </a:lnSpc>
                        <a:spcAft>
                          <a:spcPts val="0"/>
                        </a:spcAft>
                      </a:pPr>
                      <a:endParaRPr lang="fr-FR" sz="1800" u="sng" dirty="0" smtClean="0">
                        <a:solidFill>
                          <a:schemeClr val="accent1">
                            <a:lumMod val="75000"/>
                          </a:schemeClr>
                        </a:solidFill>
                        <a:effectLst/>
                      </a:endParaRPr>
                    </a:p>
                    <a:p>
                      <a:pPr>
                        <a:lnSpc>
                          <a:spcPct val="100000"/>
                        </a:lnSpc>
                        <a:spcAft>
                          <a:spcPts val="0"/>
                        </a:spcAft>
                      </a:pPr>
                      <a:r>
                        <a:rPr lang="fr-FR" sz="1800" u="sng" dirty="0" smtClean="0">
                          <a:solidFill>
                            <a:schemeClr val="accent1">
                              <a:lumMod val="75000"/>
                            </a:schemeClr>
                          </a:solidFill>
                          <a:effectLst/>
                        </a:rPr>
                        <a:t>Résultat 2.3.</a:t>
                      </a:r>
                      <a:r>
                        <a:rPr lang="fr-FR" sz="1800" dirty="0" smtClean="0">
                          <a:solidFill>
                            <a:schemeClr val="accent1">
                              <a:lumMod val="75000"/>
                            </a:schemeClr>
                          </a:solidFill>
                          <a:effectLst/>
                        </a:rPr>
                        <a:t> : </a:t>
                      </a:r>
                      <a:r>
                        <a:rPr lang="fr-FR" sz="1800" dirty="0" smtClean="0">
                          <a:solidFill>
                            <a:srgbClr val="002060"/>
                          </a:solidFill>
                          <a:effectLst/>
                        </a:rPr>
                        <a:t>Formation et information de l’opinion publique dans le domaine du genre</a:t>
                      </a:r>
                    </a:p>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solidFill>
                            <a:schemeClr val="accent1">
                              <a:lumMod val="75000"/>
                            </a:schemeClr>
                          </a:solidFill>
                          <a:effectLst/>
                        </a:rPr>
                        <a:t>Agence: PNUD</a:t>
                      </a:r>
                      <a:endParaRPr lang="fr-FR" sz="1800" dirty="0">
                        <a:solidFill>
                          <a:schemeClr val="accent1">
                            <a:lumMod val="75000"/>
                          </a:schemeClr>
                        </a:solidFill>
                        <a:effectLst/>
                        <a:latin typeface="+mn-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lvl="0" indent="0" algn="l">
                        <a:lnSpc>
                          <a:spcPct val="100000"/>
                        </a:lnSpc>
                        <a:spcAft>
                          <a:spcPts val="0"/>
                        </a:spcAft>
                        <a:buFont typeface="Calibri"/>
                        <a:buNone/>
                      </a:pPr>
                      <a:r>
                        <a:rPr lang="fr-FR" sz="1800" dirty="0" smtClean="0">
                          <a:effectLst/>
                          <a:latin typeface="Arial Black" pitchFamily="34" charset="0"/>
                        </a:rPr>
                        <a:t>Collecte des</a:t>
                      </a:r>
                      <a:r>
                        <a:rPr lang="fr-FR" sz="1800" baseline="0" dirty="0" smtClean="0">
                          <a:effectLst/>
                          <a:latin typeface="Arial Black" pitchFamily="34" charset="0"/>
                        </a:rPr>
                        <a:t> d</a:t>
                      </a:r>
                      <a:r>
                        <a:rPr lang="fr-FR" sz="1800" dirty="0" smtClean="0">
                          <a:effectLst/>
                          <a:latin typeface="Arial Black" pitchFamily="34" charset="0"/>
                        </a:rPr>
                        <a:t>onnées à travers la réalisation de sondages réguliers réalisés par les universités</a:t>
                      </a:r>
                      <a:endParaRPr lang="fr-FR" sz="18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800" b="1" dirty="0" smtClean="0">
                          <a:effectLst/>
                        </a:rPr>
                        <a:t>250.000</a:t>
                      </a:r>
                      <a:r>
                        <a:rPr lang="fr-FR" sz="1800" b="1" baseline="0" dirty="0" smtClean="0">
                          <a:effectLst/>
                        </a:rPr>
                        <a:t> </a:t>
                      </a:r>
                      <a:r>
                        <a:rPr lang="fr-FR" sz="1800" b="1" dirty="0" smtClean="0">
                          <a:effectLst/>
                        </a:rPr>
                        <a:t>$</a:t>
                      </a:r>
                      <a:endParaRPr lang="fr-FR" sz="1800" b="1" dirty="0" smtClean="0">
                        <a:effectLst/>
                        <a:latin typeface="Calibri"/>
                        <a:ea typeface="Calibri"/>
                        <a:cs typeface="Times New Roman"/>
                      </a:endParaRPr>
                    </a:p>
                    <a:p>
                      <a:pPr algn="r">
                        <a:lnSpc>
                          <a:spcPct val="100000"/>
                        </a:lnSpc>
                        <a:spcAft>
                          <a:spcPts val="0"/>
                        </a:spcAft>
                      </a:pPr>
                      <a:r>
                        <a:rPr lang="fr-FR" sz="1800" b="1" baseline="0" dirty="0" smtClean="0">
                          <a:effectLst/>
                        </a:rPr>
                        <a:t>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675">
                <a:tc vMerge="1">
                  <a:txBody>
                    <a:bodyPr/>
                    <a:lstStyle/>
                    <a:p>
                      <a:pPr>
                        <a:lnSpc>
                          <a:spcPct val="115000"/>
                        </a:lnSpc>
                        <a:spcAft>
                          <a:spcPts val="0"/>
                        </a:spcAft>
                      </a:pPr>
                      <a:endParaRPr lang="fr-FR" sz="1600" dirty="0">
                        <a:effectLst/>
                        <a:latin typeface="Calibri"/>
                        <a:ea typeface="Calibri"/>
                        <a:cs typeface="Times New Roman"/>
                      </a:endParaRPr>
                    </a:p>
                  </a:txBody>
                  <a:tcPr marL="68583" marR="68583" marT="0" marB="0"/>
                </a:tc>
                <a:tc>
                  <a:txBody>
                    <a:bodyPr/>
                    <a:lstStyle/>
                    <a:p>
                      <a:pPr marL="0" lvl="0" indent="0" algn="l">
                        <a:lnSpc>
                          <a:spcPct val="100000"/>
                        </a:lnSpc>
                        <a:spcAft>
                          <a:spcPts val="0"/>
                        </a:spcAft>
                        <a:buFont typeface="Calibri"/>
                        <a:buNone/>
                      </a:pPr>
                      <a:endParaRPr lang="fr-FR" sz="1800" dirty="0" smtClean="0">
                        <a:effectLst/>
                        <a:latin typeface="Arial Black" pitchFamily="34" charset="0"/>
                      </a:endParaRPr>
                    </a:p>
                    <a:p>
                      <a:pPr marL="0" lvl="0" indent="0" algn="l">
                        <a:lnSpc>
                          <a:spcPct val="100000"/>
                        </a:lnSpc>
                        <a:spcAft>
                          <a:spcPts val="0"/>
                        </a:spcAft>
                        <a:buFont typeface="Calibri"/>
                        <a:buNone/>
                      </a:pPr>
                      <a:r>
                        <a:rPr lang="fr-FR" sz="1800" dirty="0" smtClean="0">
                          <a:effectLst/>
                          <a:latin typeface="Arial Black" pitchFamily="34" charset="0"/>
                        </a:rPr>
                        <a:t>Renforcer les capacités des centres de recherche universitaires dans le domaine de la collecte de données et analyse socio juridique</a:t>
                      </a:r>
                      <a:endParaRPr lang="fr-FR" sz="18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Aft>
                          <a:spcPts val="0"/>
                        </a:spcAft>
                      </a:pPr>
                      <a:endParaRPr lang="fr-FR" sz="1800" b="1" dirty="0" smtClean="0">
                        <a:effectLst/>
                      </a:endParaRPr>
                    </a:p>
                    <a:p>
                      <a:pPr marL="0" marR="0" indent="0" algn="r" defTabSz="914400" rtl="0" eaLnBrk="1" fontAlgn="auto" latinLnBrk="0" hangingPunct="1">
                        <a:lnSpc>
                          <a:spcPct val="100000"/>
                        </a:lnSpc>
                        <a:spcBef>
                          <a:spcPts val="0"/>
                        </a:spcBef>
                        <a:spcAft>
                          <a:spcPts val="0"/>
                        </a:spcAft>
                        <a:buClrTx/>
                        <a:buSzTx/>
                        <a:buFontTx/>
                        <a:buNone/>
                        <a:tabLst/>
                        <a:defRPr/>
                      </a:pPr>
                      <a:r>
                        <a:rPr lang="fr-FR" sz="1800" b="1" dirty="0" smtClean="0">
                          <a:effectLst/>
                        </a:rPr>
                        <a:t>192.734</a:t>
                      </a:r>
                      <a:r>
                        <a:rPr lang="fr-FR" sz="1800" b="1" baseline="0" dirty="0" smtClean="0">
                          <a:effectLst/>
                        </a:rPr>
                        <a:t> </a:t>
                      </a:r>
                      <a:r>
                        <a:rPr lang="fr-FR" sz="1800" b="1" dirty="0" smtClean="0">
                          <a:effectLst/>
                        </a:rPr>
                        <a:t>$</a:t>
                      </a:r>
                      <a:endParaRPr lang="fr-FR" sz="1800" b="1" dirty="0" smtClean="0">
                        <a:effectLst/>
                        <a:latin typeface="Calibri"/>
                        <a:ea typeface="Calibri"/>
                        <a:cs typeface="Times New Roman"/>
                      </a:endParaRPr>
                    </a:p>
                    <a:p>
                      <a:pPr algn="r">
                        <a:lnSpc>
                          <a:spcPct val="100000"/>
                        </a:lnSpc>
                        <a:spcAft>
                          <a:spcPts val="0"/>
                        </a:spcAft>
                      </a:pPr>
                      <a:r>
                        <a:rPr lang="fr-FR" sz="1800" b="1" dirty="0" smtClean="0">
                          <a:effectLst/>
                        </a:rPr>
                        <a:t>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1205">
                <a:tc rowSpan="2">
                  <a:txBody>
                    <a:bodyPr/>
                    <a:lstStyle/>
                    <a:p>
                      <a:pPr>
                        <a:lnSpc>
                          <a:spcPct val="100000"/>
                        </a:lnSpc>
                        <a:spcAft>
                          <a:spcPts val="0"/>
                        </a:spcAft>
                      </a:pPr>
                      <a:endParaRPr lang="fr-FR" sz="1800" u="sng" dirty="0" smtClean="0">
                        <a:solidFill>
                          <a:schemeClr val="accent1">
                            <a:lumMod val="75000"/>
                          </a:schemeClr>
                        </a:solidFill>
                        <a:effectLst/>
                      </a:endParaRPr>
                    </a:p>
                    <a:p>
                      <a:pPr>
                        <a:lnSpc>
                          <a:spcPct val="100000"/>
                        </a:lnSpc>
                        <a:spcAft>
                          <a:spcPts val="0"/>
                        </a:spcAft>
                      </a:pPr>
                      <a:r>
                        <a:rPr lang="fr-FR" sz="1800" u="sng" dirty="0" smtClean="0">
                          <a:solidFill>
                            <a:schemeClr val="accent1">
                              <a:lumMod val="75000"/>
                            </a:schemeClr>
                          </a:solidFill>
                          <a:effectLst/>
                        </a:rPr>
                        <a:t>Résultat 2.4.</a:t>
                      </a:r>
                      <a:r>
                        <a:rPr lang="fr-FR" sz="1800" dirty="0" smtClean="0">
                          <a:solidFill>
                            <a:schemeClr val="accent1">
                              <a:lumMod val="75000"/>
                            </a:schemeClr>
                          </a:solidFill>
                          <a:effectLst/>
                        </a:rPr>
                        <a:t> : </a:t>
                      </a:r>
                      <a:r>
                        <a:rPr lang="fr-FR" sz="1800" dirty="0" smtClean="0">
                          <a:solidFill>
                            <a:srgbClr val="002060"/>
                          </a:solidFill>
                          <a:effectLst/>
                        </a:rPr>
                        <a:t>Structures et mécanismes de prévention et de protection fonctionnels au niveau local, territorial et provincial</a:t>
                      </a:r>
                    </a:p>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solidFill>
                            <a:schemeClr val="accent1">
                              <a:lumMod val="75000"/>
                            </a:schemeClr>
                          </a:solidFill>
                          <a:effectLst/>
                        </a:rPr>
                        <a:t>Agence: PNUD</a:t>
                      </a:r>
                      <a:endParaRPr lang="fr-FR" sz="2400" dirty="0">
                        <a:solidFill>
                          <a:schemeClr val="accent1">
                            <a:lumMod val="75000"/>
                          </a:schemeClr>
                        </a:solidFill>
                        <a:effectLst/>
                        <a:latin typeface="+mn-lt"/>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lvl="0" indent="0" algn="l">
                        <a:lnSpc>
                          <a:spcPct val="100000"/>
                        </a:lnSpc>
                        <a:spcAft>
                          <a:spcPts val="0"/>
                        </a:spcAft>
                        <a:buFont typeface="Calibri"/>
                        <a:buNone/>
                      </a:pPr>
                      <a:endParaRPr lang="fr-FR" sz="1800" dirty="0" smtClean="0">
                        <a:effectLst/>
                        <a:latin typeface="Arial Black" pitchFamily="34" charset="0"/>
                      </a:endParaRPr>
                    </a:p>
                    <a:p>
                      <a:pPr marL="0" lvl="0" indent="0" algn="l">
                        <a:lnSpc>
                          <a:spcPct val="100000"/>
                        </a:lnSpc>
                        <a:spcAft>
                          <a:spcPts val="0"/>
                        </a:spcAft>
                        <a:buFont typeface="Calibri"/>
                        <a:buNone/>
                      </a:pPr>
                      <a:r>
                        <a:rPr lang="fr-FR" sz="1800" dirty="0" smtClean="0">
                          <a:effectLst/>
                          <a:latin typeface="Arial Black" pitchFamily="34" charset="0"/>
                        </a:rPr>
                        <a:t>Analyse</a:t>
                      </a:r>
                      <a:r>
                        <a:rPr lang="fr-FR" sz="1800" baseline="0" dirty="0" smtClean="0">
                          <a:effectLst/>
                          <a:latin typeface="Arial Black" pitchFamily="34" charset="0"/>
                        </a:rPr>
                        <a:t>s </a:t>
                      </a:r>
                      <a:r>
                        <a:rPr lang="fr-FR" sz="1800" dirty="0" smtClean="0">
                          <a:effectLst/>
                          <a:latin typeface="Arial Black" pitchFamily="34" charset="0"/>
                        </a:rPr>
                        <a:t>sociologique et anthropologique des causes/dynamiques de VBSG</a:t>
                      </a:r>
                      <a:endParaRPr lang="fr-FR" sz="18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Aft>
                          <a:spcPts val="0"/>
                        </a:spcAft>
                      </a:pPr>
                      <a:endParaRPr lang="fr-FR" sz="1800" dirty="0" smtClean="0">
                        <a:effectLst/>
                      </a:endParaRPr>
                    </a:p>
                    <a:p>
                      <a:pPr algn="r">
                        <a:lnSpc>
                          <a:spcPct val="100000"/>
                        </a:lnSpc>
                        <a:spcAft>
                          <a:spcPts val="0"/>
                        </a:spcAft>
                      </a:pPr>
                      <a:r>
                        <a:rPr lang="fr-FR" sz="1800" b="1" dirty="0" smtClean="0">
                          <a:effectLst/>
                        </a:rPr>
                        <a:t>20 000 $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40238">
                <a:tc vMerge="1">
                  <a:txBody>
                    <a:bodyPr/>
                    <a:lstStyle/>
                    <a:p>
                      <a:pPr>
                        <a:lnSpc>
                          <a:spcPct val="115000"/>
                        </a:lnSpc>
                        <a:spcAft>
                          <a:spcPts val="0"/>
                        </a:spcAft>
                      </a:pPr>
                      <a:endParaRPr lang="fr-FR" sz="1800" dirty="0">
                        <a:effectLst/>
                        <a:latin typeface="Calibri"/>
                        <a:ea typeface="Calibri"/>
                        <a:cs typeface="Times New Roman"/>
                      </a:endParaRPr>
                    </a:p>
                  </a:txBody>
                  <a:tcPr marL="68583" marR="68583" marT="0" marB="0"/>
                </a:tc>
                <a:tc>
                  <a:txBody>
                    <a:bodyPr/>
                    <a:lstStyle/>
                    <a:p>
                      <a:pPr marL="0" lvl="0" indent="0" algn="l">
                        <a:lnSpc>
                          <a:spcPct val="100000"/>
                        </a:lnSpc>
                        <a:spcAft>
                          <a:spcPts val="0"/>
                        </a:spcAft>
                        <a:buFont typeface="Calibri"/>
                        <a:buNone/>
                      </a:pPr>
                      <a:endParaRPr lang="fr-FR" sz="1800" dirty="0" smtClean="0">
                        <a:effectLst/>
                        <a:latin typeface="Arial Black" pitchFamily="34" charset="0"/>
                      </a:endParaRPr>
                    </a:p>
                    <a:p>
                      <a:pPr marL="0" lvl="0" indent="0" algn="l">
                        <a:lnSpc>
                          <a:spcPct val="100000"/>
                        </a:lnSpc>
                        <a:spcAft>
                          <a:spcPts val="0"/>
                        </a:spcAft>
                        <a:buFont typeface="Calibri"/>
                        <a:buNone/>
                      </a:pPr>
                      <a:r>
                        <a:rPr lang="fr-FR" sz="1800" dirty="0" smtClean="0">
                          <a:effectLst/>
                          <a:latin typeface="Arial Black" pitchFamily="34" charset="0"/>
                        </a:rPr>
                        <a:t>Mise en place de mécanismes communautaires paritaires d’alerte et de prévention des VBSG</a:t>
                      </a:r>
                      <a:endParaRPr lang="fr-FR" sz="18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Aft>
                          <a:spcPts val="0"/>
                        </a:spcAft>
                      </a:pPr>
                      <a:endParaRPr lang="fr-FR" sz="1800" dirty="0" smtClean="0">
                        <a:effectLst/>
                      </a:endParaRPr>
                    </a:p>
                    <a:p>
                      <a:pPr algn="r">
                        <a:lnSpc>
                          <a:spcPct val="100000"/>
                        </a:lnSpc>
                        <a:spcAft>
                          <a:spcPts val="0"/>
                        </a:spcAft>
                      </a:pPr>
                      <a:r>
                        <a:rPr lang="fr-FR" sz="1800" b="1" dirty="0" smtClean="0">
                          <a:effectLst/>
                        </a:rPr>
                        <a:t>20 000 $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re 1"/>
          <p:cNvSpPr>
            <a:spLocks noGrp="1"/>
          </p:cNvSpPr>
          <p:nvPr>
            <p:ph type="title"/>
          </p:nvPr>
        </p:nvSpPr>
        <p:spPr>
          <a:xfrm>
            <a:off x="251520" y="72008"/>
            <a:ext cx="8640960" cy="980728"/>
          </a:xfrm>
          <a:solidFill>
            <a:srgbClr val="FFFF99"/>
          </a:solidFill>
          <a:ln>
            <a:solidFill>
              <a:schemeClr val="tx2">
                <a:lumMod val="75000"/>
              </a:schemeClr>
            </a:solidFill>
          </a:ln>
        </p:spPr>
        <p:txBody>
          <a:bodyPr>
            <a:noAutofit/>
          </a:bodyPr>
          <a:lstStyle/>
          <a:p>
            <a:pPr algn="ctr" fontAlgn="auto">
              <a:spcAft>
                <a:spcPts val="0"/>
              </a:spcAft>
              <a:defRPr/>
            </a:pPr>
            <a:r>
              <a:rPr lang="fr-FR" sz="2000" dirty="0" smtClean="0">
                <a:solidFill>
                  <a:srgbClr val="FF0000"/>
                </a:solidFill>
                <a:latin typeface="Arial Black" pitchFamily="34" charset="0"/>
              </a:rPr>
              <a:t>Composante 3</a:t>
            </a:r>
            <a:r>
              <a:rPr lang="fr-FR" sz="2000" dirty="0">
                <a:solidFill>
                  <a:srgbClr val="FF0000"/>
                </a:solidFill>
                <a:latin typeface="Arial Black" pitchFamily="34" charset="0"/>
              </a:rPr>
              <a:t> : </a:t>
            </a:r>
            <a:r>
              <a:rPr lang="fr-FR" sz="2000" dirty="0" smtClean="0">
                <a:solidFill>
                  <a:srgbClr val="FF0000"/>
                </a:solidFill>
                <a:latin typeface="Arial Black" pitchFamily="34" charset="0"/>
              </a:rPr>
              <a:t>Prise </a:t>
            </a:r>
            <a:r>
              <a:rPr lang="fr-FR" sz="2000" dirty="0">
                <a:solidFill>
                  <a:srgbClr val="FF0000"/>
                </a:solidFill>
                <a:latin typeface="Arial Black" pitchFamily="34" charset="0"/>
              </a:rPr>
              <a:t>en charge médicale et </a:t>
            </a:r>
            <a:r>
              <a:rPr lang="fr-FR" sz="2000" dirty="0" smtClean="0">
                <a:solidFill>
                  <a:srgbClr val="FF0000"/>
                </a:solidFill>
                <a:latin typeface="Arial Black" pitchFamily="34" charset="0"/>
              </a:rPr>
              <a:t>psychosociale </a:t>
            </a:r>
            <a:br>
              <a:rPr lang="fr-FR" sz="2000" dirty="0" smtClean="0">
                <a:solidFill>
                  <a:srgbClr val="FF0000"/>
                </a:solidFill>
                <a:latin typeface="Arial Black" pitchFamily="34" charset="0"/>
              </a:rPr>
            </a:br>
            <a:r>
              <a:rPr lang="fr-FR" sz="2000" dirty="0">
                <a:solidFill>
                  <a:srgbClr val="FF0000"/>
                </a:solidFill>
                <a:latin typeface="Arial Black" pitchFamily="34" charset="0"/>
              </a:rPr>
              <a:t>Budget année 1	: </a:t>
            </a:r>
            <a:r>
              <a:rPr lang="fr-FR" sz="2000" dirty="0" smtClean="0">
                <a:solidFill>
                  <a:srgbClr val="FF0000"/>
                </a:solidFill>
                <a:latin typeface="Arial Black" pitchFamily="34" charset="0"/>
              </a:rPr>
              <a:t>1.030.617,00 </a:t>
            </a:r>
            <a:r>
              <a:rPr lang="fr-FR" sz="2000" dirty="0">
                <a:solidFill>
                  <a:srgbClr val="FF0000"/>
                </a:solidFill>
                <a:latin typeface="Arial Black" pitchFamily="34" charset="0"/>
              </a:rPr>
              <a:t>CAD </a:t>
            </a:r>
            <a:r>
              <a:rPr lang="fr-FR" sz="2000" dirty="0" smtClean="0">
                <a:solidFill>
                  <a:srgbClr val="FF0000"/>
                </a:solidFill>
                <a:latin typeface="Arial Black" pitchFamily="34" charset="0"/>
              </a:rPr>
              <a:t>$</a:t>
            </a:r>
            <a:br>
              <a:rPr lang="fr-FR" sz="2000" dirty="0" smtClean="0">
                <a:solidFill>
                  <a:srgbClr val="FF0000"/>
                </a:solidFill>
                <a:latin typeface="Arial Black" pitchFamily="34" charset="0"/>
              </a:rPr>
            </a:br>
            <a:endParaRPr lang="fr-FR" sz="2000" dirty="0" smtClean="0">
              <a:solidFill>
                <a:srgbClr val="FF0000"/>
              </a:solidFill>
              <a:latin typeface="Arial Black" pitchFamily="34" charset="0"/>
            </a:endParaRPr>
          </a:p>
        </p:txBody>
      </p:sp>
      <p:graphicFrame>
        <p:nvGraphicFramePr>
          <p:cNvPr id="6" name="Tableau 5"/>
          <p:cNvGraphicFramePr>
            <a:graphicFrameLocks noGrp="1"/>
          </p:cNvGraphicFramePr>
          <p:nvPr/>
        </p:nvGraphicFramePr>
        <p:xfrm>
          <a:off x="250825" y="1125538"/>
          <a:ext cx="8640960" cy="4312282"/>
        </p:xfrm>
        <a:graphic>
          <a:graphicData uri="http://schemas.openxmlformats.org/drawingml/2006/table">
            <a:tbl>
              <a:tblPr firstRow="1" firstCol="1" bandRow="1">
                <a:tableStyleId>{5C22544A-7EE6-4342-B048-85BDC9FD1C3A}</a:tableStyleId>
              </a:tblPr>
              <a:tblGrid>
                <a:gridCol w="2592288"/>
                <a:gridCol w="4437646"/>
                <a:gridCol w="1611026"/>
              </a:tblGrid>
              <a:tr h="716043">
                <a:tc>
                  <a:txBody>
                    <a:bodyPr/>
                    <a:lstStyle/>
                    <a:p>
                      <a:pPr>
                        <a:lnSpc>
                          <a:spcPct val="100000"/>
                        </a:lnSpc>
                        <a:spcAft>
                          <a:spcPts val="0"/>
                        </a:spcAft>
                      </a:pPr>
                      <a:r>
                        <a:rPr lang="fr-FR" sz="2000" dirty="0">
                          <a:solidFill>
                            <a:schemeClr val="accent1">
                              <a:lumMod val="75000"/>
                            </a:schemeClr>
                          </a:solidFill>
                          <a:effectLst/>
                          <a:latin typeface="+mj-lt"/>
                        </a:rPr>
                        <a:t>Résultats </a:t>
                      </a:r>
                      <a:r>
                        <a:rPr lang="fr-FR" sz="2000" dirty="0" smtClean="0">
                          <a:solidFill>
                            <a:schemeClr val="accent1">
                              <a:lumMod val="75000"/>
                            </a:schemeClr>
                          </a:solidFill>
                          <a:effectLst/>
                          <a:latin typeface="+mj-lt"/>
                        </a:rPr>
                        <a:t>attendus</a:t>
                      </a:r>
                    </a:p>
                    <a:p>
                      <a:pPr>
                        <a:lnSpc>
                          <a:spcPct val="100000"/>
                        </a:lnSpc>
                        <a:spcAft>
                          <a:spcPts val="0"/>
                        </a:spcAft>
                      </a:pPr>
                      <a:endParaRPr lang="fr-FR" sz="20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nSpc>
                          <a:spcPct val="100000"/>
                        </a:lnSpc>
                        <a:spcAft>
                          <a:spcPts val="0"/>
                        </a:spcAft>
                      </a:pPr>
                      <a:r>
                        <a:rPr lang="fr-FR" sz="2000" dirty="0">
                          <a:solidFill>
                            <a:schemeClr val="accent1">
                              <a:lumMod val="75000"/>
                            </a:schemeClr>
                          </a:solidFill>
                          <a:effectLst/>
                          <a:latin typeface="+mj-lt"/>
                        </a:rPr>
                        <a:t>Activités clés</a:t>
                      </a:r>
                      <a:endParaRPr lang="fr-FR" sz="20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Aft>
                          <a:spcPts val="0"/>
                        </a:spcAft>
                      </a:pPr>
                      <a:r>
                        <a:rPr lang="fr-FR" sz="2000" dirty="0" smtClean="0">
                          <a:solidFill>
                            <a:schemeClr val="accent1">
                              <a:lumMod val="75000"/>
                            </a:schemeClr>
                          </a:solidFill>
                          <a:effectLst/>
                          <a:latin typeface="+mj-lt"/>
                          <a:ea typeface="Calibri"/>
                          <a:cs typeface="Times New Roman"/>
                        </a:rPr>
                        <a:t>Budget</a:t>
                      </a:r>
                      <a:endParaRPr lang="fr-FR" sz="20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526903">
                <a:tc rowSpan="5">
                  <a:txBody>
                    <a:bodyPr/>
                    <a:lstStyle/>
                    <a:p>
                      <a:pPr>
                        <a:lnSpc>
                          <a:spcPct val="100000"/>
                        </a:lnSpc>
                        <a:spcAft>
                          <a:spcPts val="0"/>
                        </a:spcAft>
                      </a:pPr>
                      <a:r>
                        <a:rPr lang="fr-FR" sz="1800" b="1" u="sng" dirty="0" smtClean="0">
                          <a:solidFill>
                            <a:schemeClr val="accent1">
                              <a:lumMod val="75000"/>
                            </a:schemeClr>
                          </a:solidFill>
                          <a:effectLst/>
                          <a:latin typeface="+mn-lt"/>
                          <a:ea typeface="Calibri"/>
                          <a:cs typeface="Calibri"/>
                        </a:rPr>
                        <a:t>Résultat 3.1.</a:t>
                      </a:r>
                      <a:r>
                        <a:rPr lang="fr-FR" sz="1800" b="1" dirty="0" smtClean="0">
                          <a:solidFill>
                            <a:schemeClr val="accent1">
                              <a:lumMod val="75000"/>
                            </a:schemeClr>
                          </a:solidFill>
                          <a:effectLst/>
                          <a:latin typeface="+mn-lt"/>
                          <a:ea typeface="Calibri"/>
                          <a:cs typeface="Calibri"/>
                        </a:rPr>
                        <a:t> : </a:t>
                      </a:r>
                    </a:p>
                    <a:p>
                      <a:pPr>
                        <a:lnSpc>
                          <a:spcPct val="100000"/>
                        </a:lnSpc>
                        <a:spcAft>
                          <a:spcPts val="0"/>
                        </a:spcAft>
                      </a:pPr>
                      <a:endParaRPr lang="fr-FR" sz="1800" b="1" dirty="0" smtClean="0">
                        <a:solidFill>
                          <a:schemeClr val="accent1">
                            <a:lumMod val="75000"/>
                          </a:schemeClr>
                        </a:solidFill>
                        <a:effectLst/>
                        <a:latin typeface="+mn-lt"/>
                        <a:ea typeface="Calibri"/>
                        <a:cs typeface="Calibri"/>
                      </a:endParaRPr>
                    </a:p>
                    <a:p>
                      <a:pPr>
                        <a:lnSpc>
                          <a:spcPct val="100000"/>
                        </a:lnSpc>
                        <a:spcAft>
                          <a:spcPts val="0"/>
                        </a:spcAft>
                      </a:pPr>
                      <a:r>
                        <a:rPr lang="fr-FR" sz="1800" b="1" dirty="0" smtClean="0">
                          <a:solidFill>
                            <a:srgbClr val="002060"/>
                          </a:solidFill>
                          <a:effectLst/>
                          <a:latin typeface="+mn-lt"/>
                          <a:ea typeface="Calibri"/>
                          <a:cs typeface="Calibri"/>
                        </a:rPr>
                        <a:t>Les victimes de VBSG accèdent à la prise en charge médicale et psychosociale et bénéficient de soins appropriés et de qualité.</a:t>
                      </a:r>
                    </a:p>
                    <a:p>
                      <a:pPr>
                        <a:lnSpc>
                          <a:spcPct val="100000"/>
                        </a:lnSpc>
                        <a:spcAft>
                          <a:spcPts val="0"/>
                        </a:spcAft>
                      </a:pPr>
                      <a:endParaRPr lang="fr-FR" sz="1800" b="1" dirty="0" smtClean="0">
                        <a:solidFill>
                          <a:schemeClr val="accent1">
                            <a:lumMod val="75000"/>
                          </a:schemeClr>
                        </a:solidFill>
                        <a:effectLst/>
                        <a:latin typeface="+mn-lt"/>
                        <a:ea typeface="Calibri"/>
                        <a:cs typeface="Times New Roman"/>
                      </a:endParaRPr>
                    </a:p>
                    <a:p>
                      <a:pPr>
                        <a:lnSpc>
                          <a:spcPct val="100000"/>
                        </a:lnSpc>
                        <a:spcAft>
                          <a:spcPts val="0"/>
                        </a:spcAft>
                      </a:pPr>
                      <a:r>
                        <a:rPr lang="fr-FR" sz="1800" b="1" dirty="0" smtClean="0">
                          <a:solidFill>
                            <a:schemeClr val="accent1">
                              <a:lumMod val="75000"/>
                            </a:schemeClr>
                          </a:solidFill>
                          <a:effectLst/>
                          <a:latin typeface="+mn-lt"/>
                          <a:ea typeface="Calibri"/>
                          <a:cs typeface="Times New Roman"/>
                        </a:rPr>
                        <a:t>Agence : UNFPA</a:t>
                      </a:r>
                      <a:endParaRPr lang="fr-FR" sz="1800" dirty="0">
                        <a:solidFill>
                          <a:schemeClr val="accent1">
                            <a:lumMod val="75000"/>
                          </a:schemeClr>
                        </a:solidFill>
                        <a:effectLst/>
                        <a:latin typeface="+mn-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lvl="0" indent="0" algn="just">
                        <a:lnSpc>
                          <a:spcPct val="100000"/>
                        </a:lnSpc>
                        <a:spcAft>
                          <a:spcPts val="0"/>
                        </a:spcAft>
                        <a:buFont typeface="Calibri"/>
                        <a:buNone/>
                      </a:pPr>
                      <a:r>
                        <a:rPr lang="fr-FR" sz="1600" dirty="0" smtClean="0">
                          <a:effectLst/>
                          <a:latin typeface="Arial Black" pitchFamily="34" charset="0"/>
                          <a:ea typeface="Calibri"/>
                          <a:cs typeface="Times New Roman"/>
                        </a:rPr>
                        <a:t>Former/Recycler 165 prestataires de santé</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fr-FR" sz="1800" b="1" dirty="0" smtClean="0">
                          <a:effectLst/>
                          <a:latin typeface="Calibri"/>
                          <a:ea typeface="Calibri"/>
                          <a:cs typeface="Times New Roman"/>
                        </a:rPr>
                        <a:t>32.500 $</a:t>
                      </a:r>
                      <a:r>
                        <a:rPr lang="fr-FR" sz="1800" b="1" baseline="0" dirty="0" smtClean="0">
                          <a:effectLst/>
                          <a:latin typeface="Calibri"/>
                          <a:ea typeface="Calibri"/>
                          <a:cs typeface="Times New Roman"/>
                        </a:rPr>
                        <a:t>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7236">
                <a:tc vMerge="1">
                  <a:txBody>
                    <a:bodyPr/>
                    <a:lstStyle/>
                    <a:p>
                      <a:pPr>
                        <a:lnSpc>
                          <a:spcPct val="115000"/>
                        </a:lnSpc>
                        <a:spcAft>
                          <a:spcPts val="0"/>
                        </a:spcAft>
                      </a:pPr>
                      <a:endParaRPr lang="fr-FR" sz="1600" dirty="0">
                        <a:effectLst/>
                        <a:latin typeface="Calibri"/>
                        <a:ea typeface="Calibri"/>
                        <a:cs typeface="Times New Roman"/>
                      </a:endParaRPr>
                    </a:p>
                  </a:txBody>
                  <a:tcPr marL="68583" marR="68583" marT="0" marB="0"/>
                </a:tc>
                <a:tc>
                  <a:txBody>
                    <a:bodyPr/>
                    <a:lstStyle/>
                    <a:p>
                      <a:pPr marL="0" lvl="0" indent="0" algn="just">
                        <a:lnSpc>
                          <a:spcPct val="100000"/>
                        </a:lnSpc>
                        <a:spcAft>
                          <a:spcPts val="0"/>
                        </a:spcAft>
                        <a:buFont typeface="Calibri"/>
                        <a:buNone/>
                      </a:pPr>
                      <a:endParaRPr lang="fr-FR" sz="1600" dirty="0" smtClean="0">
                        <a:effectLst/>
                        <a:latin typeface="Arial Black" pitchFamily="34" charset="0"/>
                        <a:ea typeface="Calibri"/>
                        <a:cs typeface="Times New Roman"/>
                      </a:endParaRPr>
                    </a:p>
                    <a:p>
                      <a:pPr marL="0" lvl="0" indent="0" algn="just">
                        <a:lnSpc>
                          <a:spcPct val="100000"/>
                        </a:lnSpc>
                        <a:spcAft>
                          <a:spcPts val="0"/>
                        </a:spcAft>
                        <a:buFont typeface="Calibri"/>
                        <a:buNone/>
                      </a:pPr>
                      <a:r>
                        <a:rPr lang="fr-FR" sz="1600" dirty="0" smtClean="0">
                          <a:effectLst/>
                          <a:latin typeface="Arial Black" pitchFamily="34" charset="0"/>
                          <a:ea typeface="Calibri"/>
                          <a:cs typeface="Times New Roman"/>
                        </a:rPr>
                        <a:t>Former 330 Relais communautaire (RECO) du secteur de la santé</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endParaRPr lang="fr-FR" sz="1800" b="1" dirty="0" smtClean="0">
                        <a:effectLst/>
                        <a:latin typeface="Calibri"/>
                        <a:ea typeface="Calibri"/>
                        <a:cs typeface="Times New Roman"/>
                      </a:endParaRPr>
                    </a:p>
                    <a:p>
                      <a:pPr algn="r">
                        <a:lnSpc>
                          <a:spcPct val="115000"/>
                        </a:lnSpc>
                        <a:spcAft>
                          <a:spcPts val="0"/>
                        </a:spcAft>
                      </a:pPr>
                      <a:r>
                        <a:rPr lang="fr-FR" sz="1800" b="1" dirty="0" smtClean="0">
                          <a:effectLst/>
                          <a:latin typeface="Calibri"/>
                          <a:ea typeface="Calibri"/>
                          <a:cs typeface="Times New Roman"/>
                        </a:rPr>
                        <a:t>22.500</a:t>
                      </a:r>
                      <a:r>
                        <a:rPr lang="fr-FR" sz="1800" b="1" baseline="0" dirty="0" smtClean="0">
                          <a:effectLst/>
                          <a:latin typeface="Calibri"/>
                          <a:ea typeface="Calibri"/>
                          <a:cs typeface="Times New Roman"/>
                        </a:rPr>
                        <a:t>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0356">
                <a:tc vMerge="1">
                  <a:txBody>
                    <a:bodyPr/>
                    <a:lstStyle/>
                    <a:p>
                      <a:pPr>
                        <a:spcAft>
                          <a:spcPts val="0"/>
                        </a:spcAft>
                      </a:pPr>
                      <a:endParaRPr lang="fr-FR" sz="2400" dirty="0">
                        <a:effectLst/>
                        <a:latin typeface="+mn-lt"/>
                      </a:endParaRPr>
                    </a:p>
                  </a:txBody>
                  <a:tcPr marL="68583" marR="68583" marT="0" marB="0"/>
                </a:tc>
                <a:tc>
                  <a:txBody>
                    <a:bodyPr/>
                    <a:lstStyle/>
                    <a:p>
                      <a:pPr marL="0" lvl="0" indent="0" algn="l">
                        <a:lnSpc>
                          <a:spcPct val="100000"/>
                        </a:lnSpc>
                        <a:spcAft>
                          <a:spcPts val="0"/>
                        </a:spcAft>
                        <a:buFont typeface="Calibri"/>
                        <a:buNone/>
                      </a:pPr>
                      <a:endParaRPr lang="fr-FR" sz="1600" dirty="0" smtClean="0">
                        <a:effectLst/>
                        <a:latin typeface="Arial Black" pitchFamily="34" charset="0"/>
                        <a:ea typeface="Times New Roman"/>
                        <a:cs typeface="Calibri"/>
                      </a:endParaRPr>
                    </a:p>
                    <a:p>
                      <a:pPr marL="0" lvl="0" indent="0" algn="l">
                        <a:lnSpc>
                          <a:spcPct val="100000"/>
                        </a:lnSpc>
                        <a:spcAft>
                          <a:spcPts val="0"/>
                        </a:spcAft>
                        <a:buFont typeface="Calibri"/>
                        <a:buNone/>
                      </a:pPr>
                      <a:r>
                        <a:rPr lang="fr-FR" sz="1600" dirty="0" smtClean="0">
                          <a:effectLst/>
                          <a:latin typeface="Arial Black" pitchFamily="34" charset="0"/>
                          <a:ea typeface="Times New Roman"/>
                          <a:cs typeface="Calibri"/>
                        </a:rPr>
                        <a:t>Sensibilisation par les RECO</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endParaRPr lang="fr-FR" sz="1800" b="1" dirty="0" smtClean="0">
                        <a:effectLst/>
                        <a:latin typeface="Calibri"/>
                        <a:ea typeface="Calibri"/>
                        <a:cs typeface="Times New Roman"/>
                      </a:endParaRPr>
                    </a:p>
                    <a:p>
                      <a:pPr algn="r">
                        <a:lnSpc>
                          <a:spcPct val="115000"/>
                        </a:lnSpc>
                        <a:spcAft>
                          <a:spcPts val="0"/>
                        </a:spcAft>
                      </a:pPr>
                      <a:r>
                        <a:rPr lang="fr-FR" sz="1800" b="1" dirty="0" smtClean="0">
                          <a:effectLst/>
                          <a:latin typeface="Calibri"/>
                          <a:ea typeface="Calibri"/>
                          <a:cs typeface="Times New Roman"/>
                        </a:rPr>
                        <a:t>45.000</a:t>
                      </a:r>
                      <a:r>
                        <a:rPr lang="fr-FR" sz="1800" b="1" baseline="0" dirty="0" smtClean="0">
                          <a:effectLst/>
                          <a:latin typeface="Calibri"/>
                          <a:ea typeface="Calibri"/>
                          <a:cs typeface="Times New Roman"/>
                        </a:rPr>
                        <a:t>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018">
                <a:tc vMerge="1">
                  <a:txBody>
                    <a:bodyPr/>
                    <a:lstStyle/>
                    <a:p>
                      <a:pPr>
                        <a:lnSpc>
                          <a:spcPct val="115000"/>
                        </a:lnSpc>
                        <a:spcAft>
                          <a:spcPts val="0"/>
                        </a:spcAft>
                      </a:pPr>
                      <a:endParaRPr lang="fr-FR" sz="1800" dirty="0">
                        <a:effectLst/>
                        <a:latin typeface="Calibri"/>
                        <a:ea typeface="Calibri"/>
                        <a:cs typeface="Times New Roman"/>
                      </a:endParaRPr>
                    </a:p>
                  </a:txBody>
                  <a:tcPr marL="68583" marR="68583" marT="0" marB="0"/>
                </a:tc>
                <a:tc>
                  <a:txBody>
                    <a:bodyPr/>
                    <a:lstStyle/>
                    <a:p>
                      <a:pPr marL="0" lvl="0" indent="0" algn="l">
                        <a:lnSpc>
                          <a:spcPct val="100000"/>
                        </a:lnSpc>
                        <a:spcAft>
                          <a:spcPts val="0"/>
                        </a:spcAft>
                        <a:buFont typeface="Calibri"/>
                        <a:buNone/>
                      </a:pPr>
                      <a:endParaRPr lang="fr-FR" sz="1600" dirty="0" smtClean="0">
                        <a:effectLst/>
                        <a:latin typeface="Arial Black" pitchFamily="34" charset="0"/>
                        <a:ea typeface="Times New Roman"/>
                        <a:cs typeface="Calibri"/>
                      </a:endParaRPr>
                    </a:p>
                    <a:p>
                      <a:pPr marL="0" lvl="0" indent="0" algn="l">
                        <a:lnSpc>
                          <a:spcPct val="100000"/>
                        </a:lnSpc>
                        <a:spcAft>
                          <a:spcPts val="0"/>
                        </a:spcAft>
                        <a:buFont typeface="Calibri"/>
                        <a:buNone/>
                      </a:pPr>
                      <a:r>
                        <a:rPr lang="fr-FR" sz="1600" dirty="0" smtClean="0">
                          <a:effectLst/>
                          <a:latin typeface="Arial Black" pitchFamily="34" charset="0"/>
                          <a:ea typeface="Times New Roman"/>
                          <a:cs typeface="Calibri"/>
                        </a:rPr>
                        <a:t>Approvisionner 30  structures  médicales en intrants</a:t>
                      </a:r>
                      <a:r>
                        <a:rPr lang="fr-FR" sz="1600" baseline="0" dirty="0" smtClean="0">
                          <a:effectLst/>
                          <a:latin typeface="Arial Black" pitchFamily="34" charset="0"/>
                          <a:ea typeface="Times New Roman"/>
                          <a:cs typeface="Calibri"/>
                        </a:rPr>
                        <a:t> et médicaments</a:t>
                      </a:r>
                      <a:r>
                        <a:rPr lang="fr-FR" sz="1600" dirty="0" smtClean="0">
                          <a:effectLst/>
                          <a:latin typeface="Arial Black" pitchFamily="34" charset="0"/>
                          <a:ea typeface="Times New Roman"/>
                          <a:cs typeface="Calibri"/>
                        </a:rPr>
                        <a:t>.</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endParaRPr lang="fr-FR" sz="1800" b="1" dirty="0" smtClean="0">
                        <a:effectLst/>
                        <a:latin typeface="Calibri"/>
                        <a:ea typeface="Calibri"/>
                        <a:cs typeface="Times New Roman"/>
                      </a:endParaRPr>
                    </a:p>
                    <a:p>
                      <a:pPr algn="r">
                        <a:lnSpc>
                          <a:spcPct val="115000"/>
                        </a:lnSpc>
                        <a:spcAft>
                          <a:spcPts val="0"/>
                        </a:spcAft>
                      </a:pPr>
                      <a:r>
                        <a:rPr lang="fr-FR" sz="1800" b="1" dirty="0" smtClean="0">
                          <a:effectLst/>
                          <a:latin typeface="Calibri"/>
                          <a:ea typeface="Calibri"/>
                          <a:cs typeface="Times New Roman"/>
                        </a:rPr>
                        <a:t>150.000</a:t>
                      </a:r>
                      <a:r>
                        <a:rPr lang="fr-FR" sz="1800" b="1" baseline="0" dirty="0" smtClean="0">
                          <a:effectLst/>
                          <a:latin typeface="Calibri"/>
                          <a:ea typeface="Calibri"/>
                          <a:cs typeface="Times New Roman"/>
                        </a:rPr>
                        <a:t>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018">
                <a:tc vMerge="1">
                  <a:txBody>
                    <a:bodyPr/>
                    <a:lstStyle/>
                    <a:p>
                      <a:pPr>
                        <a:lnSpc>
                          <a:spcPct val="115000"/>
                        </a:lnSpc>
                        <a:spcAft>
                          <a:spcPts val="0"/>
                        </a:spcAft>
                      </a:pPr>
                      <a:endParaRPr lang="fr-FR" sz="1800" dirty="0">
                        <a:effectLst/>
                        <a:latin typeface="+mn-lt"/>
                        <a:ea typeface="Calibri"/>
                        <a:cs typeface="Times New Roman"/>
                      </a:endParaRPr>
                    </a:p>
                  </a:txBody>
                  <a:tcPr marL="68583" marR="68583" marT="0" marB="0"/>
                </a:tc>
                <a:tc>
                  <a:txBody>
                    <a:bodyPr/>
                    <a:lstStyle/>
                    <a:p>
                      <a:pPr marL="0" lvl="0" indent="0" algn="l">
                        <a:lnSpc>
                          <a:spcPct val="100000"/>
                        </a:lnSpc>
                        <a:spcAft>
                          <a:spcPts val="0"/>
                        </a:spcAft>
                        <a:buFont typeface="Calibri"/>
                        <a:buNone/>
                      </a:pPr>
                      <a:endParaRPr lang="fr-FR" sz="1600" dirty="0" smtClean="0">
                        <a:effectLst/>
                        <a:latin typeface="Arial Black" pitchFamily="34" charset="0"/>
                        <a:ea typeface="Calibri"/>
                        <a:cs typeface="Times New Roman"/>
                      </a:endParaRPr>
                    </a:p>
                    <a:p>
                      <a:pPr marL="0" lvl="0" indent="0" algn="l">
                        <a:lnSpc>
                          <a:spcPct val="100000"/>
                        </a:lnSpc>
                        <a:spcAft>
                          <a:spcPts val="0"/>
                        </a:spcAft>
                        <a:buFont typeface="Calibri"/>
                        <a:buNone/>
                      </a:pPr>
                      <a:r>
                        <a:rPr lang="fr-FR" sz="1600" dirty="0" smtClean="0">
                          <a:effectLst/>
                          <a:latin typeface="Arial Black" pitchFamily="34" charset="0"/>
                          <a:ea typeface="Calibri"/>
                          <a:cs typeface="Times New Roman"/>
                        </a:rPr>
                        <a:t>Equiper/doter 15 structures médicales ciblées en équipement et matériels </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endParaRPr lang="fr-FR" sz="1800" b="1" dirty="0" smtClean="0">
                        <a:effectLst/>
                        <a:latin typeface="Calibri"/>
                        <a:ea typeface="Calibri"/>
                        <a:cs typeface="Times New Roman"/>
                      </a:endParaRPr>
                    </a:p>
                    <a:p>
                      <a:pPr algn="r">
                        <a:lnSpc>
                          <a:spcPct val="115000"/>
                        </a:lnSpc>
                        <a:spcAft>
                          <a:spcPts val="0"/>
                        </a:spcAft>
                      </a:pPr>
                      <a:r>
                        <a:rPr lang="fr-FR" sz="1800" b="1" dirty="0" smtClean="0">
                          <a:effectLst/>
                          <a:latin typeface="Calibri"/>
                          <a:ea typeface="Calibri"/>
                          <a:cs typeface="Times New Roman"/>
                        </a:rPr>
                        <a:t>210.000</a:t>
                      </a:r>
                      <a:r>
                        <a:rPr lang="fr-FR" sz="1800" b="1" baseline="0" dirty="0" smtClean="0">
                          <a:effectLst/>
                          <a:latin typeface="Calibri"/>
                          <a:ea typeface="Calibri"/>
                          <a:cs typeface="Times New Roman"/>
                        </a:rPr>
                        <a:t>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re 1"/>
          <p:cNvSpPr>
            <a:spLocks noGrp="1"/>
          </p:cNvSpPr>
          <p:nvPr>
            <p:ph type="title"/>
          </p:nvPr>
        </p:nvSpPr>
        <p:spPr>
          <a:xfrm>
            <a:off x="179512" y="116632"/>
            <a:ext cx="8712968" cy="720080"/>
          </a:xfrm>
          <a:solidFill>
            <a:srgbClr val="FFFF99"/>
          </a:solidFill>
          <a:ln>
            <a:solidFill>
              <a:schemeClr val="tx2">
                <a:lumMod val="75000"/>
              </a:schemeClr>
            </a:solidFill>
          </a:ln>
        </p:spPr>
        <p:txBody>
          <a:bodyPr>
            <a:normAutofit/>
          </a:bodyPr>
          <a:lstStyle/>
          <a:p>
            <a:pPr algn="ctr" fontAlgn="auto">
              <a:spcAft>
                <a:spcPts val="0"/>
              </a:spcAft>
              <a:defRPr/>
            </a:pPr>
            <a:r>
              <a:rPr lang="fr-FR" sz="1800" dirty="0" smtClean="0">
                <a:solidFill>
                  <a:srgbClr val="FF0000"/>
                </a:solidFill>
                <a:latin typeface="Arial Black" pitchFamily="34" charset="0"/>
              </a:rPr>
              <a:t>Composante 3</a:t>
            </a:r>
            <a:r>
              <a:rPr lang="fr-FR" sz="1800" dirty="0">
                <a:solidFill>
                  <a:srgbClr val="FF0000"/>
                </a:solidFill>
                <a:latin typeface="Arial Black" pitchFamily="34" charset="0"/>
              </a:rPr>
              <a:t> : </a:t>
            </a:r>
            <a:r>
              <a:rPr lang="fr-FR" sz="1800" dirty="0" smtClean="0">
                <a:solidFill>
                  <a:srgbClr val="FF0000"/>
                </a:solidFill>
                <a:latin typeface="Arial Black" pitchFamily="34" charset="0"/>
              </a:rPr>
              <a:t>Prise </a:t>
            </a:r>
            <a:r>
              <a:rPr lang="fr-FR" sz="1800" dirty="0">
                <a:solidFill>
                  <a:srgbClr val="FF0000"/>
                </a:solidFill>
                <a:latin typeface="Arial Black" pitchFamily="34" charset="0"/>
              </a:rPr>
              <a:t>en charge médicale et </a:t>
            </a:r>
            <a:r>
              <a:rPr lang="fr-FR" sz="1800" dirty="0" smtClean="0">
                <a:solidFill>
                  <a:srgbClr val="FF0000"/>
                </a:solidFill>
                <a:latin typeface="Arial Black" pitchFamily="34" charset="0"/>
              </a:rPr>
              <a:t>psychosociale </a:t>
            </a:r>
            <a:br>
              <a:rPr lang="fr-FR" sz="1800" dirty="0" smtClean="0">
                <a:solidFill>
                  <a:srgbClr val="FF0000"/>
                </a:solidFill>
                <a:latin typeface="Arial Black" pitchFamily="34" charset="0"/>
              </a:rPr>
            </a:br>
            <a:r>
              <a:rPr lang="fr-FR" sz="1800" dirty="0">
                <a:solidFill>
                  <a:srgbClr val="FF0000"/>
                </a:solidFill>
                <a:latin typeface="Arial Black" pitchFamily="34" charset="0"/>
              </a:rPr>
              <a:t>Budget année </a:t>
            </a:r>
            <a:r>
              <a:rPr lang="fr-FR" sz="1800" dirty="0" smtClean="0">
                <a:solidFill>
                  <a:srgbClr val="FF0000"/>
                </a:solidFill>
                <a:latin typeface="Arial Black" pitchFamily="34" charset="0"/>
              </a:rPr>
              <a:t>1:  </a:t>
            </a:r>
            <a:r>
              <a:rPr lang="fr-FR" sz="2000" dirty="0" smtClean="0">
                <a:solidFill>
                  <a:srgbClr val="FF0000"/>
                </a:solidFill>
                <a:latin typeface="Arial Black" pitchFamily="34" charset="0"/>
              </a:rPr>
              <a:t>1.030.617,00 </a:t>
            </a:r>
            <a:r>
              <a:rPr lang="fr-FR" sz="2000" dirty="0">
                <a:solidFill>
                  <a:srgbClr val="FF0000"/>
                </a:solidFill>
                <a:latin typeface="Arial Black" pitchFamily="34" charset="0"/>
              </a:rPr>
              <a:t>CAD </a:t>
            </a:r>
            <a:r>
              <a:rPr lang="fr-FR" sz="2000" dirty="0" smtClean="0">
                <a:solidFill>
                  <a:srgbClr val="FF0000"/>
                </a:solidFill>
                <a:latin typeface="Arial Black" pitchFamily="34" charset="0"/>
              </a:rPr>
              <a:t>$</a:t>
            </a:r>
            <a:endParaRPr lang="fr-FR" sz="1800" dirty="0" smtClean="0">
              <a:solidFill>
                <a:srgbClr val="FF0000"/>
              </a:solidFill>
              <a:latin typeface="Arial Black" pitchFamily="34" charset="0"/>
            </a:endParaRPr>
          </a:p>
        </p:txBody>
      </p:sp>
      <p:graphicFrame>
        <p:nvGraphicFramePr>
          <p:cNvPr id="6" name="Tableau 5"/>
          <p:cNvGraphicFramePr>
            <a:graphicFrameLocks noGrp="1"/>
          </p:cNvGraphicFramePr>
          <p:nvPr/>
        </p:nvGraphicFramePr>
        <p:xfrm>
          <a:off x="179388" y="908050"/>
          <a:ext cx="8712969" cy="5310903"/>
        </p:xfrm>
        <a:graphic>
          <a:graphicData uri="http://schemas.openxmlformats.org/drawingml/2006/table">
            <a:tbl>
              <a:tblPr firstRow="1" firstCol="1" bandRow="1">
                <a:tableStyleId>{5C22544A-7EE6-4342-B048-85BDC9FD1C3A}</a:tableStyleId>
              </a:tblPr>
              <a:tblGrid>
                <a:gridCol w="2448273"/>
                <a:gridCol w="4640245"/>
                <a:gridCol w="1624451"/>
              </a:tblGrid>
              <a:tr h="716043">
                <a:tc>
                  <a:txBody>
                    <a:bodyPr/>
                    <a:lstStyle/>
                    <a:p>
                      <a:pPr>
                        <a:lnSpc>
                          <a:spcPct val="115000"/>
                        </a:lnSpc>
                        <a:spcAft>
                          <a:spcPts val="0"/>
                        </a:spcAft>
                      </a:pPr>
                      <a:r>
                        <a:rPr lang="fr-FR" sz="2000" dirty="0">
                          <a:solidFill>
                            <a:schemeClr val="accent1">
                              <a:lumMod val="75000"/>
                            </a:schemeClr>
                          </a:solidFill>
                          <a:effectLst/>
                          <a:latin typeface="+mj-lt"/>
                        </a:rPr>
                        <a:t>Résultats attendus</a:t>
                      </a:r>
                      <a:endParaRPr lang="fr-FR" sz="20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nSpc>
                          <a:spcPct val="115000"/>
                        </a:lnSpc>
                        <a:spcAft>
                          <a:spcPts val="0"/>
                        </a:spcAft>
                      </a:pPr>
                      <a:r>
                        <a:rPr lang="fr-FR" sz="2000" dirty="0">
                          <a:solidFill>
                            <a:schemeClr val="accent1">
                              <a:lumMod val="75000"/>
                            </a:schemeClr>
                          </a:solidFill>
                          <a:effectLst/>
                          <a:latin typeface="+mj-lt"/>
                        </a:rPr>
                        <a:t>Activités clés</a:t>
                      </a:r>
                      <a:endParaRPr lang="fr-FR" sz="20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fr-FR" sz="2000" dirty="0" smtClean="0">
                          <a:solidFill>
                            <a:schemeClr val="accent1">
                              <a:lumMod val="75000"/>
                            </a:schemeClr>
                          </a:solidFill>
                          <a:effectLst/>
                          <a:latin typeface="+mj-lt"/>
                          <a:ea typeface="Calibri"/>
                          <a:cs typeface="Times New Roman"/>
                        </a:rPr>
                        <a:t>Budget</a:t>
                      </a:r>
                      <a:endParaRPr lang="fr-FR" sz="20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537018">
                <a:tc rowSpan="5">
                  <a:txBody>
                    <a:bodyPr/>
                    <a:lstStyle/>
                    <a:p>
                      <a:pPr>
                        <a:lnSpc>
                          <a:spcPct val="100000"/>
                        </a:lnSpc>
                        <a:spcAft>
                          <a:spcPts val="0"/>
                        </a:spcAft>
                      </a:pPr>
                      <a:endParaRPr lang="fr-FR" sz="1800" b="1" u="sng" dirty="0" smtClean="0">
                        <a:solidFill>
                          <a:schemeClr val="accent1">
                            <a:lumMod val="75000"/>
                          </a:schemeClr>
                        </a:solidFill>
                        <a:effectLst/>
                        <a:latin typeface="+mn-lt"/>
                        <a:ea typeface="Calibri"/>
                        <a:cs typeface="Calibri"/>
                      </a:endParaRPr>
                    </a:p>
                    <a:p>
                      <a:pPr>
                        <a:lnSpc>
                          <a:spcPct val="100000"/>
                        </a:lnSpc>
                        <a:spcAft>
                          <a:spcPts val="0"/>
                        </a:spcAft>
                      </a:pPr>
                      <a:r>
                        <a:rPr lang="fr-FR" sz="1800" b="1" u="sng" dirty="0" smtClean="0">
                          <a:solidFill>
                            <a:schemeClr val="accent1">
                              <a:lumMod val="75000"/>
                            </a:schemeClr>
                          </a:solidFill>
                          <a:effectLst/>
                          <a:latin typeface="+mn-lt"/>
                          <a:ea typeface="Calibri"/>
                          <a:cs typeface="Calibri"/>
                        </a:rPr>
                        <a:t>Résultat 3.1.</a:t>
                      </a:r>
                      <a:r>
                        <a:rPr lang="fr-FR" sz="1800" b="1" dirty="0" smtClean="0">
                          <a:solidFill>
                            <a:schemeClr val="accent1">
                              <a:lumMod val="75000"/>
                            </a:schemeClr>
                          </a:solidFill>
                          <a:effectLst/>
                          <a:latin typeface="+mn-lt"/>
                          <a:ea typeface="Calibri"/>
                          <a:cs typeface="Calibri"/>
                        </a:rPr>
                        <a:t> : </a:t>
                      </a:r>
                    </a:p>
                    <a:p>
                      <a:pPr>
                        <a:lnSpc>
                          <a:spcPct val="100000"/>
                        </a:lnSpc>
                        <a:spcAft>
                          <a:spcPts val="0"/>
                        </a:spcAft>
                      </a:pPr>
                      <a:endParaRPr lang="fr-FR" sz="1800" b="1" dirty="0" smtClean="0">
                        <a:solidFill>
                          <a:schemeClr val="accent1">
                            <a:lumMod val="75000"/>
                          </a:schemeClr>
                        </a:solidFill>
                        <a:effectLst/>
                        <a:latin typeface="+mn-lt"/>
                        <a:ea typeface="Calibri"/>
                        <a:cs typeface="Calibri"/>
                      </a:endParaRPr>
                    </a:p>
                    <a:p>
                      <a:pPr>
                        <a:lnSpc>
                          <a:spcPct val="100000"/>
                        </a:lnSpc>
                        <a:spcAft>
                          <a:spcPts val="0"/>
                        </a:spcAft>
                      </a:pPr>
                      <a:r>
                        <a:rPr lang="fr-FR" sz="1800" b="1" dirty="0" smtClean="0">
                          <a:solidFill>
                            <a:srgbClr val="002060"/>
                          </a:solidFill>
                          <a:effectLst/>
                          <a:latin typeface="+mn-lt"/>
                          <a:ea typeface="Calibri"/>
                          <a:cs typeface="Calibri"/>
                        </a:rPr>
                        <a:t>Les victimes de VBSG accèdent à la prise en charge médicale et psychosociale, et bénéficient de soins appropriés et de qualité.</a:t>
                      </a:r>
                    </a:p>
                    <a:p>
                      <a:pPr>
                        <a:lnSpc>
                          <a:spcPct val="100000"/>
                        </a:lnSpc>
                        <a:spcAft>
                          <a:spcPts val="0"/>
                        </a:spcAft>
                      </a:pPr>
                      <a:endParaRPr lang="fr-FR" sz="1800" b="1" dirty="0" smtClean="0">
                        <a:solidFill>
                          <a:schemeClr val="accent1">
                            <a:lumMod val="75000"/>
                          </a:schemeClr>
                        </a:solidFill>
                        <a:effectLst/>
                        <a:latin typeface="+mn-lt"/>
                        <a:ea typeface="Calibri"/>
                        <a:cs typeface="Times New Roman"/>
                      </a:endParaRPr>
                    </a:p>
                    <a:p>
                      <a:pPr>
                        <a:lnSpc>
                          <a:spcPct val="100000"/>
                        </a:lnSpc>
                        <a:spcAft>
                          <a:spcPts val="0"/>
                        </a:spcAft>
                      </a:pPr>
                      <a:r>
                        <a:rPr lang="fr-FR" sz="1800" b="1" dirty="0" smtClean="0">
                          <a:solidFill>
                            <a:schemeClr val="accent1">
                              <a:lumMod val="75000"/>
                            </a:schemeClr>
                          </a:solidFill>
                          <a:effectLst/>
                          <a:latin typeface="+mn-lt"/>
                          <a:ea typeface="Calibri"/>
                          <a:cs typeface="Times New Roman"/>
                        </a:rPr>
                        <a:t>Agence : UNFPA</a:t>
                      </a:r>
                      <a:endParaRPr lang="fr-FR" sz="1800" dirty="0">
                        <a:solidFill>
                          <a:schemeClr val="accent1">
                            <a:lumMod val="75000"/>
                          </a:schemeClr>
                        </a:solidFill>
                        <a:effectLst/>
                        <a:latin typeface="+mn-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lvl="0" indent="0" algn="l">
                        <a:lnSpc>
                          <a:spcPct val="100000"/>
                        </a:lnSpc>
                        <a:spcAft>
                          <a:spcPts val="0"/>
                        </a:spcAft>
                        <a:buFont typeface="Calibri"/>
                        <a:buNone/>
                      </a:pPr>
                      <a:r>
                        <a:rPr lang="fr-FR" sz="1600" dirty="0" smtClean="0">
                          <a:effectLst/>
                          <a:latin typeface="Arial Black" pitchFamily="34" charset="0"/>
                          <a:ea typeface="Calibri"/>
                          <a:cs typeface="Times New Roman"/>
                        </a:rPr>
                        <a:t>Doter les 3 districts sanitaires de l'Ituri de 2</a:t>
                      </a:r>
                      <a:r>
                        <a:rPr lang="fr-FR" sz="1600" baseline="0" dirty="0" smtClean="0">
                          <a:effectLst/>
                          <a:latin typeface="Arial Black" pitchFamily="34" charset="0"/>
                          <a:ea typeface="Calibri"/>
                          <a:cs typeface="Times New Roman"/>
                        </a:rPr>
                        <a:t> </a:t>
                      </a:r>
                      <a:r>
                        <a:rPr lang="fr-FR" sz="1600" dirty="0" smtClean="0">
                          <a:effectLst/>
                          <a:latin typeface="Arial Black" pitchFamily="34" charset="0"/>
                          <a:ea typeface="Calibri"/>
                          <a:cs typeface="Times New Roman"/>
                        </a:rPr>
                        <a:t>ambulances médicalisées</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fr-FR" sz="1800" b="1" dirty="0" smtClean="0">
                          <a:effectLst/>
                          <a:latin typeface="Calibri"/>
                          <a:ea typeface="Calibri"/>
                          <a:cs typeface="Times New Roman"/>
                        </a:rPr>
                        <a:t>110.000</a:t>
                      </a:r>
                      <a:r>
                        <a:rPr lang="fr-FR" sz="1800" b="1" dirty="0" smtClean="0">
                          <a:effectLst/>
                        </a:rPr>
                        <a:t>$</a:t>
                      </a:r>
                      <a:endParaRPr lang="fr-FR" sz="1800" b="1" dirty="0" smtClean="0">
                        <a:effectLst/>
                        <a:latin typeface="Calibri"/>
                        <a:ea typeface="Calibri"/>
                        <a:cs typeface="Times New Roman"/>
                      </a:endParaRPr>
                    </a:p>
                    <a:p>
                      <a:pPr algn="r">
                        <a:lnSpc>
                          <a:spcPct val="115000"/>
                        </a:lnSpc>
                        <a:spcAft>
                          <a:spcPts val="0"/>
                        </a:spcAft>
                      </a:pP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018">
                <a:tc vMerge="1">
                  <a:txBody>
                    <a:bodyPr/>
                    <a:lstStyle/>
                    <a:p>
                      <a:pPr>
                        <a:lnSpc>
                          <a:spcPct val="115000"/>
                        </a:lnSpc>
                        <a:spcAft>
                          <a:spcPts val="0"/>
                        </a:spcAft>
                      </a:pPr>
                      <a:endParaRPr lang="fr-FR" sz="1800" dirty="0">
                        <a:effectLst/>
                        <a:latin typeface="+mn-lt"/>
                        <a:ea typeface="Calibri"/>
                        <a:cs typeface="Times New Roman"/>
                      </a:endParaRPr>
                    </a:p>
                  </a:txBody>
                  <a:tcPr marL="68583" marR="68583" marT="0" marB="0"/>
                </a:tc>
                <a:tc>
                  <a:txBody>
                    <a:bodyPr/>
                    <a:lstStyle/>
                    <a:p>
                      <a:pPr marL="0" lvl="0" indent="0" algn="l">
                        <a:lnSpc>
                          <a:spcPct val="100000"/>
                        </a:lnSpc>
                        <a:spcAft>
                          <a:spcPts val="0"/>
                        </a:spcAft>
                        <a:buFont typeface="Calibri"/>
                        <a:buNone/>
                      </a:pPr>
                      <a:endParaRPr lang="fr-FR" sz="1600" dirty="0" smtClean="0">
                        <a:effectLst/>
                        <a:latin typeface="Arial Black" pitchFamily="34" charset="0"/>
                        <a:ea typeface="Calibri"/>
                        <a:cs typeface="Times New Roman"/>
                      </a:endParaRPr>
                    </a:p>
                    <a:p>
                      <a:pPr marL="0" lvl="0" indent="0" algn="l">
                        <a:lnSpc>
                          <a:spcPct val="100000"/>
                        </a:lnSpc>
                        <a:spcAft>
                          <a:spcPts val="0"/>
                        </a:spcAft>
                        <a:buFont typeface="Calibri"/>
                        <a:buNone/>
                      </a:pPr>
                      <a:r>
                        <a:rPr lang="fr-FR" sz="1600" dirty="0" smtClean="0">
                          <a:effectLst/>
                          <a:latin typeface="Arial Black" pitchFamily="34" charset="0"/>
                          <a:ea typeface="Calibri"/>
                          <a:cs typeface="Times New Roman"/>
                        </a:rPr>
                        <a:t>Maintenance de 6 ambulances au Nord-Kivu, Sud-Kivu et Ituri</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endParaRPr lang="fr-FR" sz="1800" b="1" dirty="0" smtClean="0">
                        <a:effectLst/>
                        <a:latin typeface="Calibri"/>
                        <a:ea typeface="Calibri"/>
                        <a:cs typeface="Times New Roman"/>
                      </a:endParaRPr>
                    </a:p>
                    <a:p>
                      <a:pPr marL="0" marR="0" indent="0" algn="r" defTabSz="914400" rtl="0" eaLnBrk="1" fontAlgn="auto" latinLnBrk="0" hangingPunct="1">
                        <a:lnSpc>
                          <a:spcPct val="115000"/>
                        </a:lnSpc>
                        <a:spcBef>
                          <a:spcPts val="0"/>
                        </a:spcBef>
                        <a:spcAft>
                          <a:spcPts val="0"/>
                        </a:spcAft>
                        <a:buClrTx/>
                        <a:buSzTx/>
                        <a:buFontTx/>
                        <a:buNone/>
                        <a:tabLst/>
                        <a:defRPr/>
                      </a:pPr>
                      <a:r>
                        <a:rPr lang="fr-FR" sz="1800" b="1" dirty="0" smtClean="0">
                          <a:effectLst/>
                          <a:latin typeface="Calibri"/>
                          <a:ea typeface="Calibri"/>
                          <a:cs typeface="Times New Roman"/>
                        </a:rPr>
                        <a:t>18.000</a:t>
                      </a:r>
                      <a:r>
                        <a:rPr lang="fr-FR" sz="1800" b="1" dirty="0" smtClean="0">
                          <a:effectLst/>
                        </a:rPr>
                        <a:t>$</a:t>
                      </a:r>
                      <a:endParaRPr lang="fr-FR" sz="1800" b="1" dirty="0" smtClean="0">
                        <a:effectLst/>
                        <a:latin typeface="Calibri"/>
                        <a:ea typeface="Calibri"/>
                        <a:cs typeface="Times New Roman"/>
                      </a:endParaRPr>
                    </a:p>
                    <a:p>
                      <a:pPr algn="r">
                        <a:lnSpc>
                          <a:spcPct val="115000"/>
                        </a:lnSpc>
                        <a:spcAft>
                          <a:spcPts val="0"/>
                        </a:spcAft>
                      </a:pP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018">
                <a:tc vMerge="1">
                  <a:txBody>
                    <a:bodyPr/>
                    <a:lstStyle/>
                    <a:p>
                      <a:pPr>
                        <a:lnSpc>
                          <a:spcPct val="115000"/>
                        </a:lnSpc>
                        <a:spcAft>
                          <a:spcPts val="0"/>
                        </a:spcAft>
                      </a:pPr>
                      <a:endParaRPr lang="fr-FR" sz="1800" dirty="0">
                        <a:effectLst/>
                        <a:latin typeface="+mn-lt"/>
                        <a:ea typeface="Calibri"/>
                        <a:cs typeface="Times New Roman"/>
                      </a:endParaRPr>
                    </a:p>
                  </a:txBody>
                  <a:tcPr marL="68583" marR="68583" marT="0" marB="0"/>
                </a:tc>
                <a:tc>
                  <a:txBody>
                    <a:bodyPr/>
                    <a:lstStyle/>
                    <a:p>
                      <a:pPr marL="0" lvl="0" indent="0" algn="l">
                        <a:lnSpc>
                          <a:spcPct val="100000"/>
                        </a:lnSpc>
                        <a:spcAft>
                          <a:spcPts val="0"/>
                        </a:spcAft>
                        <a:buFont typeface="Calibri"/>
                        <a:buNone/>
                      </a:pPr>
                      <a:endParaRPr lang="fr-FR" sz="1600" dirty="0" smtClean="0">
                        <a:effectLst/>
                        <a:latin typeface="Arial Black" pitchFamily="34" charset="0"/>
                        <a:ea typeface="Calibri"/>
                        <a:cs typeface="Times New Roman"/>
                      </a:endParaRPr>
                    </a:p>
                    <a:p>
                      <a:pPr marL="0" lvl="0" indent="0" algn="l">
                        <a:lnSpc>
                          <a:spcPct val="100000"/>
                        </a:lnSpc>
                        <a:spcAft>
                          <a:spcPts val="0"/>
                        </a:spcAft>
                        <a:buFont typeface="Calibri"/>
                        <a:buNone/>
                      </a:pPr>
                      <a:r>
                        <a:rPr lang="fr-FR" sz="1600" dirty="0" smtClean="0">
                          <a:effectLst/>
                          <a:latin typeface="Arial Black" pitchFamily="34" charset="0"/>
                          <a:ea typeface="Calibri"/>
                          <a:cs typeface="Times New Roman"/>
                        </a:rPr>
                        <a:t>Equiper/doter 30 maisons d'écoute au sein des structures médicales ciblées en équipement et matériels</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endParaRPr lang="fr-FR" sz="1800" b="1" dirty="0" smtClean="0">
                        <a:effectLst/>
                        <a:latin typeface="Calibri"/>
                        <a:ea typeface="Calibri"/>
                        <a:cs typeface="Times New Roman"/>
                      </a:endParaRPr>
                    </a:p>
                    <a:p>
                      <a:pPr marL="0" marR="0" indent="0" algn="r" defTabSz="914400" rtl="0" eaLnBrk="1" fontAlgn="auto" latinLnBrk="0" hangingPunct="1">
                        <a:lnSpc>
                          <a:spcPct val="115000"/>
                        </a:lnSpc>
                        <a:spcBef>
                          <a:spcPts val="0"/>
                        </a:spcBef>
                        <a:spcAft>
                          <a:spcPts val="0"/>
                        </a:spcAft>
                        <a:buClrTx/>
                        <a:buSzTx/>
                        <a:buFontTx/>
                        <a:buNone/>
                        <a:tabLst/>
                        <a:defRPr/>
                      </a:pPr>
                      <a:r>
                        <a:rPr lang="fr-FR" sz="1800" b="1" dirty="0" smtClean="0">
                          <a:effectLst/>
                          <a:latin typeface="Calibri"/>
                          <a:ea typeface="Calibri"/>
                          <a:cs typeface="Times New Roman"/>
                        </a:rPr>
                        <a:t>60.000</a:t>
                      </a:r>
                      <a:r>
                        <a:rPr lang="fr-FR" sz="1800" b="1" dirty="0" smtClean="0">
                          <a:effectLst/>
                        </a:rPr>
                        <a:t>$</a:t>
                      </a:r>
                      <a:endParaRPr lang="fr-FR" sz="1800" b="1" dirty="0" smtClean="0">
                        <a:effectLst/>
                        <a:latin typeface="Calibri"/>
                        <a:ea typeface="Calibri"/>
                        <a:cs typeface="Times New Roman"/>
                      </a:endParaRPr>
                    </a:p>
                    <a:p>
                      <a:pPr algn="r">
                        <a:lnSpc>
                          <a:spcPct val="115000"/>
                        </a:lnSpc>
                        <a:spcAft>
                          <a:spcPts val="0"/>
                        </a:spcAft>
                      </a:pP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018">
                <a:tc vMerge="1">
                  <a:txBody>
                    <a:bodyPr/>
                    <a:lstStyle/>
                    <a:p>
                      <a:pPr>
                        <a:lnSpc>
                          <a:spcPct val="100000"/>
                        </a:lnSpc>
                        <a:spcAft>
                          <a:spcPts val="0"/>
                        </a:spcAft>
                      </a:pPr>
                      <a:endParaRPr lang="fr-FR" sz="1800" dirty="0">
                        <a:solidFill>
                          <a:srgbClr val="FFFF00"/>
                        </a:solidFill>
                        <a:effectLst/>
                        <a:latin typeface="+mn-lt"/>
                        <a:ea typeface="Calibri"/>
                        <a:cs typeface="Times New Roman"/>
                      </a:endParaRPr>
                    </a:p>
                  </a:txBody>
                  <a:tcPr marL="68583" marR="68583" marT="0" marB="0"/>
                </a:tc>
                <a:tc>
                  <a:txBody>
                    <a:bodyPr/>
                    <a:lstStyle/>
                    <a:p>
                      <a:pPr marL="0" lvl="0" indent="0" algn="just">
                        <a:lnSpc>
                          <a:spcPct val="100000"/>
                        </a:lnSpc>
                        <a:spcBef>
                          <a:spcPts val="0"/>
                        </a:spcBef>
                        <a:spcAft>
                          <a:spcPts val="0"/>
                        </a:spcAft>
                        <a:buFont typeface="Calibri"/>
                        <a:buNone/>
                      </a:pPr>
                      <a:endParaRPr lang="fr-FR" sz="1600" dirty="0" smtClean="0">
                        <a:effectLst/>
                        <a:latin typeface="Arial Black" pitchFamily="34" charset="0"/>
                        <a:ea typeface="Calibri"/>
                        <a:cs typeface="Times New Roman"/>
                      </a:endParaRPr>
                    </a:p>
                    <a:p>
                      <a:pPr marL="0" lvl="0" indent="0" algn="just">
                        <a:lnSpc>
                          <a:spcPct val="100000"/>
                        </a:lnSpc>
                        <a:spcBef>
                          <a:spcPts val="0"/>
                        </a:spcBef>
                        <a:spcAft>
                          <a:spcPts val="0"/>
                        </a:spcAft>
                        <a:buFont typeface="Calibri"/>
                        <a:buNone/>
                      </a:pPr>
                      <a:r>
                        <a:rPr lang="fr-FR" sz="1600" dirty="0" smtClean="0">
                          <a:effectLst/>
                          <a:latin typeface="Arial Black" pitchFamily="34" charset="0"/>
                          <a:ea typeface="Calibri"/>
                          <a:cs typeface="Times New Roman"/>
                        </a:rPr>
                        <a:t>Installer/renforcer 30 Espaces Amis des Jeunes/ enfants</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endParaRPr lang="fr-FR" sz="1800" b="1" dirty="0" smtClean="0">
                        <a:effectLst/>
                        <a:latin typeface="Calibri"/>
                        <a:ea typeface="Calibri"/>
                        <a:cs typeface="Times New Roman"/>
                      </a:endParaRPr>
                    </a:p>
                    <a:p>
                      <a:pPr marL="0" marR="0" indent="0" algn="r" defTabSz="914400" rtl="0" eaLnBrk="1" fontAlgn="auto" latinLnBrk="0" hangingPunct="1">
                        <a:lnSpc>
                          <a:spcPct val="100000"/>
                        </a:lnSpc>
                        <a:spcBef>
                          <a:spcPts val="0"/>
                        </a:spcBef>
                        <a:spcAft>
                          <a:spcPts val="0"/>
                        </a:spcAft>
                        <a:buClrTx/>
                        <a:buSzTx/>
                        <a:buFontTx/>
                        <a:buNone/>
                        <a:tabLst/>
                        <a:defRPr/>
                      </a:pPr>
                      <a:r>
                        <a:rPr lang="fr-FR" sz="1800" b="1" dirty="0" smtClean="0">
                          <a:effectLst/>
                          <a:latin typeface="Calibri"/>
                          <a:ea typeface="Calibri"/>
                          <a:cs typeface="Times New Roman"/>
                        </a:rPr>
                        <a:t>36.000</a:t>
                      </a:r>
                      <a:r>
                        <a:rPr lang="fr-FR" sz="1800" b="1" dirty="0" smtClean="0">
                          <a:effectLst/>
                        </a:rPr>
                        <a:t>$</a:t>
                      </a:r>
                      <a:endParaRPr lang="fr-FR" sz="1800" b="1" dirty="0" smtClean="0">
                        <a:effectLst/>
                        <a:latin typeface="Calibri"/>
                        <a:ea typeface="Calibri"/>
                        <a:cs typeface="Times New Roman"/>
                      </a:endParaRPr>
                    </a:p>
                    <a:p>
                      <a:pPr algn="r">
                        <a:lnSpc>
                          <a:spcPct val="100000"/>
                        </a:lnSpc>
                        <a:spcBef>
                          <a:spcPts val="0"/>
                        </a:spcBef>
                        <a:spcAft>
                          <a:spcPts val="0"/>
                        </a:spcAft>
                      </a:pPr>
                      <a:r>
                        <a:rPr lang="fr-FR" sz="1800" b="1" baseline="0" dirty="0" smtClean="0">
                          <a:effectLst/>
                          <a:latin typeface="Calibri"/>
                          <a:ea typeface="Calibri"/>
                          <a:cs typeface="Times New Roman"/>
                        </a:rPr>
                        <a:t>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018">
                <a:tc vMerge="1">
                  <a:txBody>
                    <a:bodyPr/>
                    <a:lstStyle/>
                    <a:p>
                      <a:pPr>
                        <a:lnSpc>
                          <a:spcPct val="100000"/>
                        </a:lnSpc>
                        <a:spcAft>
                          <a:spcPts val="0"/>
                        </a:spcAft>
                      </a:pPr>
                      <a:endParaRPr lang="fr-FR" sz="1800" dirty="0">
                        <a:solidFill>
                          <a:srgbClr val="FFFF00"/>
                        </a:solidFill>
                        <a:effectLst/>
                        <a:latin typeface="+mn-lt"/>
                        <a:ea typeface="Calibri"/>
                        <a:cs typeface="Times New Roman"/>
                      </a:endParaRPr>
                    </a:p>
                  </a:txBody>
                  <a:tcPr marL="68583" marR="68583" marT="0" marB="0"/>
                </a:tc>
                <a:tc>
                  <a:txBody>
                    <a:bodyPr/>
                    <a:lstStyle/>
                    <a:p>
                      <a:pPr marL="0" lvl="0" indent="0" algn="l">
                        <a:lnSpc>
                          <a:spcPct val="100000"/>
                        </a:lnSpc>
                        <a:spcBef>
                          <a:spcPts val="0"/>
                        </a:spcBef>
                        <a:spcAft>
                          <a:spcPts val="0"/>
                        </a:spcAft>
                        <a:buFont typeface="Calibri"/>
                        <a:buNone/>
                      </a:pPr>
                      <a:endParaRPr lang="fr-FR" sz="1600" dirty="0" smtClean="0">
                        <a:effectLst/>
                        <a:latin typeface="Arial Black" pitchFamily="34" charset="0"/>
                        <a:ea typeface="Calibri"/>
                        <a:cs typeface="Times New Roman"/>
                      </a:endParaRPr>
                    </a:p>
                    <a:p>
                      <a:pPr marL="0" lvl="0" indent="0" algn="l">
                        <a:lnSpc>
                          <a:spcPct val="100000"/>
                        </a:lnSpc>
                        <a:spcBef>
                          <a:spcPts val="0"/>
                        </a:spcBef>
                        <a:spcAft>
                          <a:spcPts val="0"/>
                        </a:spcAft>
                        <a:buFont typeface="Calibri"/>
                        <a:buNone/>
                      </a:pPr>
                      <a:r>
                        <a:rPr lang="fr-FR" sz="1600" dirty="0" smtClean="0">
                          <a:effectLst/>
                          <a:latin typeface="Arial Black" pitchFamily="34" charset="0"/>
                          <a:ea typeface="Calibri"/>
                          <a:cs typeface="Times New Roman"/>
                        </a:rPr>
                        <a:t>Diffuser les protocoles nationaux relatifs  à la prise en charge médicale et psychosociale des cas de violences sexuelles</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endParaRPr lang="fr-FR" sz="1800" b="1" dirty="0" smtClean="0">
                        <a:effectLst/>
                        <a:latin typeface="Calibri"/>
                        <a:ea typeface="Calibri"/>
                        <a:cs typeface="Times New Roman"/>
                      </a:endParaRPr>
                    </a:p>
                    <a:p>
                      <a:pPr marL="0" marR="0" indent="0" algn="r" defTabSz="914400" rtl="0" eaLnBrk="1" fontAlgn="auto" latinLnBrk="0" hangingPunct="1">
                        <a:lnSpc>
                          <a:spcPct val="100000"/>
                        </a:lnSpc>
                        <a:spcBef>
                          <a:spcPts val="0"/>
                        </a:spcBef>
                        <a:spcAft>
                          <a:spcPts val="0"/>
                        </a:spcAft>
                        <a:buClrTx/>
                        <a:buSzTx/>
                        <a:buFontTx/>
                        <a:buNone/>
                        <a:tabLst/>
                        <a:defRPr/>
                      </a:pPr>
                      <a:r>
                        <a:rPr lang="fr-FR" sz="1800" b="1" dirty="0" smtClean="0">
                          <a:effectLst/>
                          <a:latin typeface="Calibri"/>
                          <a:ea typeface="Calibri"/>
                          <a:cs typeface="Times New Roman"/>
                        </a:rPr>
                        <a:t>20.000</a:t>
                      </a:r>
                      <a:r>
                        <a:rPr lang="fr-FR" sz="1800" b="1" dirty="0" smtClean="0">
                          <a:effectLst/>
                        </a:rPr>
                        <a:t>$</a:t>
                      </a:r>
                      <a:endParaRPr lang="fr-FR" sz="1800" b="1" dirty="0" smtClean="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re 1"/>
          <p:cNvSpPr>
            <a:spLocks noGrp="1"/>
          </p:cNvSpPr>
          <p:nvPr>
            <p:ph type="title"/>
          </p:nvPr>
        </p:nvSpPr>
        <p:spPr>
          <a:xfrm>
            <a:off x="395536" y="188640"/>
            <a:ext cx="8424936" cy="720080"/>
          </a:xfrm>
          <a:solidFill>
            <a:srgbClr val="FFFF99"/>
          </a:solidFill>
          <a:ln>
            <a:solidFill>
              <a:schemeClr val="tx2">
                <a:lumMod val="75000"/>
              </a:schemeClr>
            </a:solidFill>
          </a:ln>
        </p:spPr>
        <p:txBody>
          <a:bodyPr>
            <a:normAutofit/>
          </a:bodyPr>
          <a:lstStyle/>
          <a:p>
            <a:pPr algn="ctr" fontAlgn="auto">
              <a:spcAft>
                <a:spcPts val="0"/>
              </a:spcAft>
              <a:defRPr/>
            </a:pPr>
            <a:r>
              <a:rPr lang="fr-FR" sz="2000" dirty="0">
                <a:solidFill>
                  <a:srgbClr val="FF0000"/>
                </a:solidFill>
                <a:latin typeface="Arial Black" pitchFamily="34" charset="0"/>
              </a:rPr>
              <a:t>Composante 3 : Prise en charge médicale et </a:t>
            </a:r>
            <a:r>
              <a:rPr lang="fr-FR" sz="2000" dirty="0" smtClean="0">
                <a:solidFill>
                  <a:srgbClr val="FF0000"/>
                </a:solidFill>
                <a:latin typeface="Arial Black" pitchFamily="34" charset="0"/>
              </a:rPr>
              <a:t>psychosociale</a:t>
            </a:r>
            <a:br>
              <a:rPr lang="fr-FR" sz="2000" dirty="0" smtClean="0">
                <a:solidFill>
                  <a:srgbClr val="FF0000"/>
                </a:solidFill>
                <a:latin typeface="Arial Black" pitchFamily="34" charset="0"/>
              </a:rPr>
            </a:br>
            <a:r>
              <a:rPr lang="fr-FR" sz="2000" dirty="0" smtClean="0">
                <a:solidFill>
                  <a:srgbClr val="FF0000"/>
                </a:solidFill>
                <a:latin typeface="Arial Black" pitchFamily="34" charset="0"/>
              </a:rPr>
              <a:t>Budget année 1: 1.030.617 CAD $</a:t>
            </a:r>
          </a:p>
        </p:txBody>
      </p:sp>
      <p:graphicFrame>
        <p:nvGraphicFramePr>
          <p:cNvPr id="6" name="Tableau 5"/>
          <p:cNvGraphicFramePr>
            <a:graphicFrameLocks noGrp="1"/>
          </p:cNvGraphicFramePr>
          <p:nvPr/>
        </p:nvGraphicFramePr>
        <p:xfrm>
          <a:off x="395288" y="1125538"/>
          <a:ext cx="8496944" cy="4282203"/>
        </p:xfrm>
        <a:graphic>
          <a:graphicData uri="http://schemas.openxmlformats.org/drawingml/2006/table">
            <a:tbl>
              <a:tblPr firstRow="1" firstCol="1" bandRow="1">
                <a:tableStyleId>{6E25E649-3F16-4E02-A733-19D2CDBF48F0}</a:tableStyleId>
              </a:tblPr>
              <a:tblGrid>
                <a:gridCol w="2448272"/>
                <a:gridCol w="4536504"/>
                <a:gridCol w="1512168"/>
              </a:tblGrid>
              <a:tr h="716043">
                <a:tc>
                  <a:txBody>
                    <a:bodyPr/>
                    <a:lstStyle/>
                    <a:p>
                      <a:pPr>
                        <a:lnSpc>
                          <a:spcPct val="100000"/>
                        </a:lnSpc>
                        <a:spcBef>
                          <a:spcPts val="0"/>
                        </a:spcBef>
                        <a:spcAft>
                          <a:spcPts val="0"/>
                        </a:spcAft>
                      </a:pPr>
                      <a:r>
                        <a:rPr lang="fr-FR" sz="2000" dirty="0">
                          <a:solidFill>
                            <a:schemeClr val="accent1">
                              <a:lumMod val="75000"/>
                            </a:schemeClr>
                          </a:solidFill>
                          <a:effectLst/>
                        </a:rPr>
                        <a:t>Résultats attendus</a:t>
                      </a:r>
                      <a:endParaRPr lang="fr-FR" sz="20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nSpc>
                          <a:spcPct val="100000"/>
                        </a:lnSpc>
                        <a:spcBef>
                          <a:spcPts val="0"/>
                        </a:spcBef>
                        <a:spcAft>
                          <a:spcPts val="0"/>
                        </a:spcAft>
                      </a:pPr>
                      <a:r>
                        <a:rPr lang="fr-FR" sz="2000" dirty="0">
                          <a:solidFill>
                            <a:schemeClr val="accent1">
                              <a:lumMod val="75000"/>
                            </a:schemeClr>
                          </a:solidFill>
                          <a:effectLst/>
                        </a:rPr>
                        <a:t>Activités clés</a:t>
                      </a:r>
                      <a:endParaRPr lang="fr-FR" sz="20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0"/>
                        </a:spcBef>
                        <a:spcAft>
                          <a:spcPts val="0"/>
                        </a:spcAft>
                      </a:pPr>
                      <a:r>
                        <a:rPr lang="fr-FR" sz="2000" dirty="0" smtClean="0">
                          <a:solidFill>
                            <a:schemeClr val="accent1">
                              <a:lumMod val="75000"/>
                            </a:schemeClr>
                          </a:solidFill>
                          <a:effectLst/>
                        </a:rPr>
                        <a:t>Budget</a:t>
                      </a:r>
                      <a:endParaRPr lang="fr-FR" sz="20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470356">
                <a:tc rowSpan="5">
                  <a:txBody>
                    <a:bodyPr/>
                    <a:lstStyle/>
                    <a:p>
                      <a:pPr>
                        <a:lnSpc>
                          <a:spcPct val="100000"/>
                        </a:lnSpc>
                        <a:spcBef>
                          <a:spcPts val="0"/>
                        </a:spcBef>
                        <a:spcAft>
                          <a:spcPts val="0"/>
                        </a:spcAft>
                      </a:pPr>
                      <a:r>
                        <a:rPr lang="fr-FR" sz="1800" u="sng" dirty="0" smtClean="0">
                          <a:solidFill>
                            <a:schemeClr val="accent1">
                              <a:lumMod val="75000"/>
                            </a:schemeClr>
                          </a:solidFill>
                          <a:effectLst/>
                        </a:rPr>
                        <a:t>Résultat 3.1.</a:t>
                      </a:r>
                      <a:r>
                        <a:rPr lang="fr-FR" sz="1800" dirty="0" smtClean="0">
                          <a:solidFill>
                            <a:schemeClr val="accent1">
                              <a:lumMod val="75000"/>
                            </a:schemeClr>
                          </a:solidFill>
                          <a:effectLst/>
                        </a:rPr>
                        <a:t> : </a:t>
                      </a:r>
                    </a:p>
                    <a:p>
                      <a:pPr>
                        <a:lnSpc>
                          <a:spcPct val="100000"/>
                        </a:lnSpc>
                        <a:spcBef>
                          <a:spcPts val="0"/>
                        </a:spcBef>
                        <a:spcAft>
                          <a:spcPts val="0"/>
                        </a:spcAft>
                      </a:pPr>
                      <a:r>
                        <a:rPr lang="fr-FR" sz="1800" dirty="0" smtClean="0">
                          <a:solidFill>
                            <a:srgbClr val="002060"/>
                          </a:solidFill>
                          <a:effectLst/>
                        </a:rPr>
                        <a:t>Les victimes de VBSG accèdent à la prise en charge médicale et psychosociale, et bénéficient de soins appropriés et de qualité.</a:t>
                      </a:r>
                    </a:p>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solidFill>
                            <a:schemeClr val="accent1">
                              <a:lumMod val="75000"/>
                            </a:schemeClr>
                          </a:solidFill>
                          <a:effectLst/>
                        </a:rPr>
                        <a:t>Agence : UNFPA</a:t>
                      </a:r>
                    </a:p>
                    <a:p>
                      <a:pPr>
                        <a:lnSpc>
                          <a:spcPct val="100000"/>
                        </a:lnSpc>
                        <a:spcBef>
                          <a:spcPts val="0"/>
                        </a:spcBef>
                        <a:spcAft>
                          <a:spcPts val="0"/>
                        </a:spcAft>
                      </a:pPr>
                      <a:endParaRPr lang="fr-FR" sz="1800" dirty="0" smtClean="0">
                        <a:solidFill>
                          <a:schemeClr val="accent1">
                            <a:lumMod val="75000"/>
                          </a:schemeClr>
                        </a:solidFill>
                        <a:effectLst/>
                      </a:endParaRPr>
                    </a:p>
                    <a:p>
                      <a:pPr>
                        <a:lnSpc>
                          <a:spcPct val="100000"/>
                        </a:lnSpc>
                        <a:spcBef>
                          <a:spcPts val="0"/>
                        </a:spcBef>
                        <a:spcAft>
                          <a:spcPts val="0"/>
                        </a:spcAft>
                      </a:pPr>
                      <a:endParaRPr lang="fr-FR" sz="1800" dirty="0">
                        <a:solidFill>
                          <a:schemeClr val="accent1">
                            <a:lumMod val="75000"/>
                          </a:schemeClr>
                        </a:solidFill>
                        <a:effectLst/>
                        <a:latin typeface="+mn-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lvl="0" indent="0" algn="l">
                        <a:lnSpc>
                          <a:spcPct val="100000"/>
                        </a:lnSpc>
                        <a:spcBef>
                          <a:spcPts val="0"/>
                        </a:spcBef>
                        <a:spcAft>
                          <a:spcPts val="0"/>
                        </a:spcAft>
                        <a:buFont typeface="Calibri"/>
                        <a:buNone/>
                      </a:pPr>
                      <a:r>
                        <a:rPr lang="fr-FR" sz="1600" dirty="0" smtClean="0">
                          <a:effectLst/>
                          <a:latin typeface="Arial Black" pitchFamily="34" charset="0"/>
                        </a:rPr>
                        <a:t>Offre des services cliniques</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800" b="1" dirty="0" smtClean="0">
                          <a:effectLst/>
                        </a:rPr>
                        <a:t>30.000</a:t>
                      </a:r>
                      <a:r>
                        <a:rPr lang="fr-FR" sz="1800" b="1" baseline="0" dirty="0" smtClean="0">
                          <a:effectLst/>
                        </a:rPr>
                        <a:t> </a:t>
                      </a:r>
                      <a:r>
                        <a:rPr lang="fr-FR" sz="1800" b="1" dirty="0" smtClean="0">
                          <a:effectLst/>
                        </a:rPr>
                        <a:t>$</a:t>
                      </a:r>
                      <a:endParaRPr lang="fr-FR" sz="1800" b="1" dirty="0" smtClean="0">
                        <a:effectLst/>
                        <a:latin typeface="Calibri"/>
                        <a:ea typeface="Calibri"/>
                        <a:cs typeface="Times New Roman"/>
                      </a:endParaRPr>
                    </a:p>
                    <a:p>
                      <a:pPr algn="r">
                        <a:lnSpc>
                          <a:spcPct val="100000"/>
                        </a:lnSpc>
                        <a:spcBef>
                          <a:spcPts val="0"/>
                        </a:spcBef>
                        <a:spcAft>
                          <a:spcPts val="0"/>
                        </a:spcAft>
                      </a:pP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018">
                <a:tc vMerge="1">
                  <a:txBody>
                    <a:bodyPr/>
                    <a:lstStyle/>
                    <a:p>
                      <a:pPr>
                        <a:lnSpc>
                          <a:spcPct val="115000"/>
                        </a:lnSpc>
                        <a:spcAft>
                          <a:spcPts val="0"/>
                        </a:spcAft>
                      </a:pPr>
                      <a:endParaRPr lang="fr-FR" sz="1800" dirty="0">
                        <a:effectLst/>
                        <a:latin typeface="Calibri"/>
                        <a:ea typeface="Calibri"/>
                        <a:cs typeface="Times New Roman"/>
                      </a:endParaRPr>
                    </a:p>
                  </a:txBody>
                  <a:tcPr marL="68583" marR="68583" marT="0" marB="0"/>
                </a:tc>
                <a:tc>
                  <a:txBody>
                    <a:bodyPr/>
                    <a:lstStyle/>
                    <a:p>
                      <a:pPr marL="0" lvl="0" indent="0" algn="l">
                        <a:lnSpc>
                          <a:spcPct val="100000"/>
                        </a:lnSpc>
                        <a:spcBef>
                          <a:spcPts val="0"/>
                        </a:spcBef>
                        <a:spcAft>
                          <a:spcPts val="0"/>
                        </a:spcAft>
                        <a:buFont typeface="Calibri"/>
                        <a:buNone/>
                      </a:pPr>
                      <a:r>
                        <a:rPr lang="fr-FR" sz="1600" dirty="0" smtClean="0">
                          <a:effectLst/>
                          <a:latin typeface="Arial Black" pitchFamily="34" charset="0"/>
                        </a:rPr>
                        <a:t>Réparation de 150 fistules vésico-recto-vaginales</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800" b="1" dirty="0" smtClean="0">
                          <a:effectLst/>
                        </a:rPr>
                        <a:t>159.308</a:t>
                      </a:r>
                      <a:r>
                        <a:rPr lang="fr-FR" sz="1800" b="1" baseline="0" dirty="0" smtClean="0">
                          <a:effectLst/>
                        </a:rPr>
                        <a:t> </a:t>
                      </a:r>
                      <a:r>
                        <a:rPr lang="fr-FR" sz="1800" b="1" dirty="0" smtClean="0">
                          <a:effectLst/>
                        </a:rPr>
                        <a:t>$</a:t>
                      </a:r>
                      <a:endParaRPr lang="fr-FR" sz="1800" b="1" dirty="0" smtClean="0">
                        <a:effectLst/>
                        <a:latin typeface="Calibri"/>
                        <a:ea typeface="Calibri"/>
                        <a:cs typeface="Times New Roman"/>
                      </a:endParaRPr>
                    </a:p>
                    <a:p>
                      <a:pPr algn="r">
                        <a:lnSpc>
                          <a:spcPct val="100000"/>
                        </a:lnSpc>
                        <a:spcBef>
                          <a:spcPts val="0"/>
                        </a:spcBef>
                        <a:spcAft>
                          <a:spcPts val="0"/>
                        </a:spcAft>
                      </a:pP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9723">
                <a:tc vMerge="1">
                  <a:txBody>
                    <a:bodyPr/>
                    <a:lstStyle/>
                    <a:p>
                      <a:pPr>
                        <a:lnSpc>
                          <a:spcPct val="115000"/>
                        </a:lnSpc>
                        <a:spcAft>
                          <a:spcPts val="0"/>
                        </a:spcAft>
                      </a:pPr>
                      <a:endParaRPr lang="fr-FR" sz="1800" dirty="0">
                        <a:effectLst/>
                        <a:latin typeface="+mn-lt"/>
                        <a:ea typeface="Calibri"/>
                        <a:cs typeface="Times New Roman"/>
                      </a:endParaRPr>
                    </a:p>
                  </a:txBody>
                  <a:tcPr marL="68583" marR="68583" marT="0" marB="0"/>
                </a:tc>
                <a:tc>
                  <a:txBody>
                    <a:bodyPr/>
                    <a:lstStyle/>
                    <a:p>
                      <a:pPr marL="0" lvl="0" indent="0" algn="l">
                        <a:lnSpc>
                          <a:spcPct val="100000"/>
                        </a:lnSpc>
                        <a:spcBef>
                          <a:spcPts val="0"/>
                        </a:spcBef>
                        <a:spcAft>
                          <a:spcPts val="0"/>
                        </a:spcAft>
                        <a:buFont typeface="Calibri"/>
                        <a:buNone/>
                      </a:pPr>
                      <a:endParaRPr lang="fr-FR" sz="1600" dirty="0" smtClean="0">
                        <a:effectLst/>
                        <a:latin typeface="Arial Black" pitchFamily="34" charset="0"/>
                      </a:endParaRPr>
                    </a:p>
                    <a:p>
                      <a:pPr marL="0" lvl="0" indent="0" algn="l">
                        <a:lnSpc>
                          <a:spcPct val="100000"/>
                        </a:lnSpc>
                        <a:spcBef>
                          <a:spcPts val="0"/>
                        </a:spcBef>
                        <a:spcAft>
                          <a:spcPts val="0"/>
                        </a:spcAft>
                        <a:buFont typeface="Calibri"/>
                        <a:buNone/>
                      </a:pPr>
                      <a:r>
                        <a:rPr lang="fr-FR" sz="1600" dirty="0" smtClean="0">
                          <a:effectLst/>
                          <a:latin typeface="Arial Black" pitchFamily="34" charset="0"/>
                        </a:rPr>
                        <a:t>Offre des services de CDV du VIH</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endParaRPr lang="fr-FR" sz="1800" b="1" dirty="0" smtClean="0">
                        <a:effectLst/>
                      </a:endParaRPr>
                    </a:p>
                    <a:p>
                      <a:pPr marL="0" marR="0" indent="0" algn="r" defTabSz="914400" rtl="0" eaLnBrk="1" fontAlgn="auto" latinLnBrk="0" hangingPunct="1">
                        <a:lnSpc>
                          <a:spcPct val="100000"/>
                        </a:lnSpc>
                        <a:spcBef>
                          <a:spcPts val="0"/>
                        </a:spcBef>
                        <a:spcAft>
                          <a:spcPts val="0"/>
                        </a:spcAft>
                        <a:buClrTx/>
                        <a:buSzTx/>
                        <a:buFontTx/>
                        <a:buNone/>
                        <a:tabLst/>
                        <a:defRPr/>
                      </a:pPr>
                      <a:r>
                        <a:rPr lang="fr-FR" sz="1800" b="1" dirty="0" smtClean="0">
                          <a:effectLst/>
                        </a:rPr>
                        <a:t>2.309</a:t>
                      </a:r>
                      <a:r>
                        <a:rPr lang="fr-FR" sz="1800" b="1" baseline="0" dirty="0" smtClean="0">
                          <a:effectLst/>
                        </a:rPr>
                        <a:t> </a:t>
                      </a:r>
                      <a:r>
                        <a:rPr lang="fr-FR" sz="1800" b="1" dirty="0" smtClean="0">
                          <a:effectLst/>
                        </a:rPr>
                        <a:t>$</a:t>
                      </a:r>
                      <a:endParaRPr lang="fr-FR" sz="1800" b="1" dirty="0" smtClean="0">
                        <a:effectLst/>
                        <a:latin typeface="Calibri"/>
                        <a:ea typeface="Calibri"/>
                        <a:cs typeface="Times New Roman"/>
                      </a:endParaRPr>
                    </a:p>
                    <a:p>
                      <a:pPr algn="r">
                        <a:lnSpc>
                          <a:spcPct val="100000"/>
                        </a:lnSpc>
                        <a:spcBef>
                          <a:spcPts val="0"/>
                        </a:spcBef>
                        <a:spcAft>
                          <a:spcPts val="0"/>
                        </a:spcAft>
                      </a:pP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018">
                <a:tc vMerge="1">
                  <a:txBody>
                    <a:bodyPr/>
                    <a:lstStyle/>
                    <a:p>
                      <a:pPr>
                        <a:lnSpc>
                          <a:spcPct val="115000"/>
                        </a:lnSpc>
                        <a:spcAft>
                          <a:spcPts val="0"/>
                        </a:spcAft>
                      </a:pPr>
                      <a:endParaRPr lang="fr-FR" sz="1800" dirty="0">
                        <a:effectLst/>
                        <a:latin typeface="+mn-lt"/>
                        <a:ea typeface="Calibri"/>
                        <a:cs typeface="Times New Roman"/>
                      </a:endParaRPr>
                    </a:p>
                  </a:txBody>
                  <a:tcPr marL="68583" marR="68583" marT="0" marB="0"/>
                </a:tc>
                <a:tc>
                  <a:txBody>
                    <a:bodyPr/>
                    <a:lstStyle/>
                    <a:p>
                      <a:pPr marL="0" lvl="0" indent="0" algn="l">
                        <a:lnSpc>
                          <a:spcPct val="100000"/>
                        </a:lnSpc>
                        <a:spcBef>
                          <a:spcPts val="0"/>
                        </a:spcBef>
                        <a:spcAft>
                          <a:spcPts val="0"/>
                        </a:spcAft>
                        <a:buFont typeface="Calibri"/>
                        <a:buNone/>
                      </a:pPr>
                      <a:endParaRPr lang="fr-FR" sz="1600" dirty="0" smtClean="0">
                        <a:effectLst/>
                        <a:latin typeface="Arial Black" pitchFamily="34" charset="0"/>
                      </a:endParaRPr>
                    </a:p>
                    <a:p>
                      <a:pPr marL="0" lvl="0" indent="0" algn="l">
                        <a:lnSpc>
                          <a:spcPct val="100000"/>
                        </a:lnSpc>
                        <a:spcBef>
                          <a:spcPts val="0"/>
                        </a:spcBef>
                        <a:spcAft>
                          <a:spcPts val="0"/>
                        </a:spcAft>
                        <a:buFont typeface="Calibri"/>
                        <a:buNone/>
                      </a:pPr>
                      <a:r>
                        <a:rPr lang="fr-FR" sz="1600" dirty="0" smtClean="0">
                          <a:effectLst/>
                          <a:latin typeface="Arial Black" pitchFamily="34" charset="0"/>
                        </a:rPr>
                        <a:t>Offre</a:t>
                      </a:r>
                      <a:r>
                        <a:rPr lang="fr-FR" sz="1600" baseline="0" dirty="0" smtClean="0">
                          <a:effectLst/>
                          <a:latin typeface="Arial Black" pitchFamily="34" charset="0"/>
                        </a:rPr>
                        <a:t> </a:t>
                      </a:r>
                      <a:r>
                        <a:rPr lang="fr-FR" sz="1600" dirty="0" smtClean="0">
                          <a:effectLst/>
                          <a:latin typeface="Arial Black" pitchFamily="34" charset="0"/>
                        </a:rPr>
                        <a:t>des services psychosociaux de qualité</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endParaRPr lang="fr-FR" sz="1800" b="1" dirty="0" smtClean="0">
                        <a:effectLst/>
                      </a:endParaRPr>
                    </a:p>
                    <a:p>
                      <a:pPr marL="0" marR="0" indent="0" algn="r" defTabSz="914400" rtl="0" eaLnBrk="1" fontAlgn="auto" latinLnBrk="0" hangingPunct="1">
                        <a:lnSpc>
                          <a:spcPct val="100000"/>
                        </a:lnSpc>
                        <a:spcBef>
                          <a:spcPts val="0"/>
                        </a:spcBef>
                        <a:spcAft>
                          <a:spcPts val="0"/>
                        </a:spcAft>
                        <a:buClrTx/>
                        <a:buSzTx/>
                        <a:buFontTx/>
                        <a:buNone/>
                        <a:tabLst/>
                        <a:defRPr/>
                      </a:pPr>
                      <a:r>
                        <a:rPr lang="fr-FR" sz="1800" b="1" dirty="0" smtClean="0">
                          <a:effectLst/>
                        </a:rPr>
                        <a:t>105.000</a:t>
                      </a:r>
                      <a:r>
                        <a:rPr lang="fr-FR" sz="1800" b="1" baseline="0" dirty="0" smtClean="0">
                          <a:effectLst/>
                        </a:rPr>
                        <a:t> </a:t>
                      </a:r>
                      <a:r>
                        <a:rPr lang="fr-FR" sz="1800" b="1" dirty="0" smtClean="0">
                          <a:effectLst/>
                        </a:rPr>
                        <a:t>$</a:t>
                      </a:r>
                      <a:endParaRPr lang="fr-FR" sz="1800" b="1" dirty="0" smtClean="0">
                        <a:effectLst/>
                        <a:latin typeface="Calibri"/>
                        <a:ea typeface="Calibri"/>
                        <a:cs typeface="Times New Roman"/>
                      </a:endParaRPr>
                    </a:p>
                    <a:p>
                      <a:pPr algn="r">
                        <a:lnSpc>
                          <a:spcPct val="100000"/>
                        </a:lnSpc>
                        <a:spcBef>
                          <a:spcPts val="0"/>
                        </a:spcBef>
                        <a:spcAft>
                          <a:spcPts val="0"/>
                        </a:spcAft>
                      </a:pP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018">
                <a:tc vMerge="1">
                  <a:txBody>
                    <a:bodyPr/>
                    <a:lstStyle/>
                    <a:p>
                      <a:pPr>
                        <a:lnSpc>
                          <a:spcPct val="115000"/>
                        </a:lnSpc>
                        <a:spcAft>
                          <a:spcPts val="0"/>
                        </a:spcAft>
                      </a:pPr>
                      <a:endParaRPr lang="fr-FR" sz="1800" dirty="0">
                        <a:effectLst/>
                        <a:latin typeface="+mn-lt"/>
                        <a:ea typeface="Calibri"/>
                        <a:cs typeface="Times New Roman"/>
                      </a:endParaRPr>
                    </a:p>
                  </a:txBody>
                  <a:tcPr marL="68583" marR="68583" marT="0" marB="0"/>
                </a:tc>
                <a:tc>
                  <a:txBody>
                    <a:bodyPr/>
                    <a:lstStyle/>
                    <a:p>
                      <a:pPr marL="0" lvl="0" indent="0" algn="l">
                        <a:lnSpc>
                          <a:spcPct val="100000"/>
                        </a:lnSpc>
                        <a:spcBef>
                          <a:spcPts val="0"/>
                        </a:spcBef>
                        <a:spcAft>
                          <a:spcPts val="0"/>
                        </a:spcAft>
                        <a:buFont typeface="Calibri"/>
                        <a:buNone/>
                      </a:pPr>
                      <a:endParaRPr lang="fr-FR" sz="1600" dirty="0" smtClean="0">
                        <a:effectLst/>
                        <a:latin typeface="Arial Black" pitchFamily="34" charset="0"/>
                      </a:endParaRPr>
                    </a:p>
                    <a:p>
                      <a:pPr marL="0" lvl="0" indent="0" algn="l">
                        <a:lnSpc>
                          <a:spcPct val="100000"/>
                        </a:lnSpc>
                        <a:spcBef>
                          <a:spcPts val="0"/>
                        </a:spcBef>
                        <a:spcAft>
                          <a:spcPts val="0"/>
                        </a:spcAft>
                        <a:buFont typeface="Calibri"/>
                        <a:buNone/>
                      </a:pPr>
                      <a:r>
                        <a:rPr lang="fr-FR" sz="1600" dirty="0" smtClean="0">
                          <a:effectLst/>
                          <a:latin typeface="Arial Black" pitchFamily="34" charset="0"/>
                        </a:rPr>
                        <a:t>Distribuer des kits non alimentaires (NFI) à 1500 victimes démunies</a:t>
                      </a:r>
                      <a:endParaRPr lang="fr-FR" sz="16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endParaRPr lang="fr-FR" sz="1800" b="1" dirty="0" smtClean="0">
                        <a:effectLst/>
                      </a:endParaRPr>
                    </a:p>
                    <a:p>
                      <a:pPr marL="0" marR="0" indent="0" algn="r" defTabSz="914400" rtl="0" eaLnBrk="1" fontAlgn="auto" latinLnBrk="0" hangingPunct="1">
                        <a:lnSpc>
                          <a:spcPct val="100000"/>
                        </a:lnSpc>
                        <a:spcBef>
                          <a:spcPts val="0"/>
                        </a:spcBef>
                        <a:spcAft>
                          <a:spcPts val="0"/>
                        </a:spcAft>
                        <a:buClrTx/>
                        <a:buSzTx/>
                        <a:buFontTx/>
                        <a:buNone/>
                        <a:tabLst/>
                        <a:defRPr/>
                      </a:pPr>
                      <a:r>
                        <a:rPr lang="fr-FR" sz="1800" b="1" dirty="0" smtClean="0">
                          <a:effectLst/>
                        </a:rPr>
                        <a:t>30.000</a:t>
                      </a:r>
                      <a:r>
                        <a:rPr lang="fr-FR" sz="1800" b="1" baseline="0" dirty="0" smtClean="0">
                          <a:effectLst/>
                        </a:rPr>
                        <a:t> </a:t>
                      </a:r>
                      <a:r>
                        <a:rPr lang="fr-FR" sz="1800" b="1" dirty="0" smtClean="0">
                          <a:effectLst/>
                        </a:rPr>
                        <a:t>$</a:t>
                      </a:r>
                      <a:endParaRPr lang="fr-FR" sz="1800" b="1" dirty="0" smtClean="0">
                        <a:effectLst/>
                        <a:latin typeface="Calibri"/>
                        <a:ea typeface="Calibri"/>
                        <a:cs typeface="Times New Roman"/>
                      </a:endParaRPr>
                    </a:p>
                    <a:p>
                      <a:pPr algn="r">
                        <a:lnSpc>
                          <a:spcPct val="100000"/>
                        </a:lnSpc>
                        <a:spcBef>
                          <a:spcPts val="0"/>
                        </a:spcBef>
                        <a:spcAft>
                          <a:spcPts val="0"/>
                        </a:spcAft>
                      </a:pP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re 1"/>
          <p:cNvSpPr>
            <a:spLocks noGrp="1"/>
          </p:cNvSpPr>
          <p:nvPr>
            <p:ph type="title"/>
          </p:nvPr>
        </p:nvSpPr>
        <p:spPr>
          <a:xfrm>
            <a:off x="395536" y="116632"/>
            <a:ext cx="8496944" cy="1124744"/>
          </a:xfrm>
          <a:solidFill>
            <a:srgbClr val="FFFF99"/>
          </a:solidFill>
          <a:ln>
            <a:solidFill>
              <a:schemeClr val="tx2">
                <a:lumMod val="75000"/>
              </a:schemeClr>
            </a:solidFill>
          </a:ln>
        </p:spPr>
        <p:txBody>
          <a:bodyPr>
            <a:normAutofit/>
          </a:bodyPr>
          <a:lstStyle/>
          <a:p>
            <a:pPr algn="ctr" fontAlgn="auto">
              <a:spcAft>
                <a:spcPts val="0"/>
              </a:spcAft>
              <a:defRPr/>
            </a:pPr>
            <a:r>
              <a:rPr lang="fr-FR" sz="1800" dirty="0" smtClean="0">
                <a:solidFill>
                  <a:srgbClr val="FF0000"/>
                </a:solidFill>
                <a:latin typeface="Arial Black" pitchFamily="34" charset="0"/>
              </a:rPr>
              <a:t>Composante 4</a:t>
            </a:r>
            <a:r>
              <a:rPr lang="fr-FR" sz="1800" dirty="0">
                <a:solidFill>
                  <a:srgbClr val="FF0000"/>
                </a:solidFill>
                <a:latin typeface="Arial Black" pitchFamily="34" charset="0"/>
              </a:rPr>
              <a:t> </a:t>
            </a:r>
            <a:r>
              <a:rPr lang="fr-FR" sz="1800" dirty="0" smtClean="0">
                <a:solidFill>
                  <a:srgbClr val="FF0000"/>
                </a:solidFill>
                <a:latin typeface="Arial Black" pitchFamily="34" charset="0"/>
              </a:rPr>
              <a:t>: Réinsertion socio-économique et autonomisation des femmes(1)</a:t>
            </a:r>
            <a:br>
              <a:rPr lang="fr-FR" sz="1800" dirty="0" smtClean="0">
                <a:solidFill>
                  <a:srgbClr val="FF0000"/>
                </a:solidFill>
                <a:latin typeface="Arial Black" pitchFamily="34" charset="0"/>
              </a:rPr>
            </a:br>
            <a:r>
              <a:rPr lang="fr-FR" sz="1800" dirty="0">
                <a:solidFill>
                  <a:srgbClr val="FF0000"/>
                </a:solidFill>
                <a:latin typeface="Arial Black" pitchFamily="34" charset="0"/>
              </a:rPr>
              <a:t>Budget année </a:t>
            </a:r>
            <a:r>
              <a:rPr lang="fr-FR" sz="1800" dirty="0" smtClean="0">
                <a:solidFill>
                  <a:srgbClr val="FF0000"/>
                </a:solidFill>
                <a:latin typeface="Arial Black" pitchFamily="34" charset="0"/>
              </a:rPr>
              <a:t>1: 325.000  CAD $</a:t>
            </a:r>
          </a:p>
        </p:txBody>
      </p:sp>
      <p:graphicFrame>
        <p:nvGraphicFramePr>
          <p:cNvPr id="6" name="Tableau 5"/>
          <p:cNvGraphicFramePr>
            <a:graphicFrameLocks noGrp="1"/>
          </p:cNvGraphicFramePr>
          <p:nvPr/>
        </p:nvGraphicFramePr>
        <p:xfrm>
          <a:off x="395536" y="1387033"/>
          <a:ext cx="8496944" cy="5222895"/>
        </p:xfrm>
        <a:graphic>
          <a:graphicData uri="http://schemas.openxmlformats.org/drawingml/2006/table">
            <a:tbl>
              <a:tblPr firstRow="1" firstCol="1" bandRow="1">
                <a:tableStyleId>{6E25E649-3F16-4E02-A733-19D2CDBF48F0}</a:tableStyleId>
              </a:tblPr>
              <a:tblGrid>
                <a:gridCol w="2520280"/>
                <a:gridCol w="4464496"/>
                <a:gridCol w="1512168"/>
              </a:tblGrid>
              <a:tr h="650895">
                <a:tc>
                  <a:txBody>
                    <a:bodyPr/>
                    <a:lstStyle/>
                    <a:p>
                      <a:pPr>
                        <a:lnSpc>
                          <a:spcPct val="100000"/>
                        </a:lnSpc>
                        <a:spcBef>
                          <a:spcPts val="0"/>
                        </a:spcBef>
                        <a:spcAft>
                          <a:spcPts val="0"/>
                        </a:spcAft>
                      </a:pPr>
                      <a:r>
                        <a:rPr lang="fr-FR" sz="2000" dirty="0">
                          <a:solidFill>
                            <a:schemeClr val="accent1">
                              <a:lumMod val="75000"/>
                            </a:schemeClr>
                          </a:solidFill>
                          <a:effectLst/>
                        </a:rPr>
                        <a:t>Résultats attendus</a:t>
                      </a:r>
                      <a:endParaRPr lang="fr-FR" sz="20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nSpc>
                          <a:spcPct val="100000"/>
                        </a:lnSpc>
                        <a:spcBef>
                          <a:spcPts val="0"/>
                        </a:spcBef>
                        <a:spcAft>
                          <a:spcPts val="0"/>
                        </a:spcAft>
                      </a:pPr>
                      <a:r>
                        <a:rPr lang="fr-FR" sz="2000" dirty="0">
                          <a:solidFill>
                            <a:schemeClr val="accent1">
                              <a:lumMod val="75000"/>
                            </a:schemeClr>
                          </a:solidFill>
                          <a:effectLst/>
                        </a:rPr>
                        <a:t>Activités clés</a:t>
                      </a:r>
                      <a:endParaRPr lang="fr-FR" sz="20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0"/>
                        </a:spcBef>
                        <a:spcAft>
                          <a:spcPts val="0"/>
                        </a:spcAft>
                      </a:pPr>
                      <a:r>
                        <a:rPr lang="fr-FR" sz="2000" dirty="0" smtClean="0">
                          <a:solidFill>
                            <a:schemeClr val="accent1">
                              <a:lumMod val="75000"/>
                            </a:schemeClr>
                          </a:solidFill>
                          <a:effectLst/>
                        </a:rPr>
                        <a:t>Budget</a:t>
                      </a:r>
                      <a:endParaRPr lang="fr-FR" sz="2000" dirty="0">
                        <a:solidFill>
                          <a:schemeClr val="accent1">
                            <a:lumMod val="75000"/>
                          </a:schemeClr>
                        </a:solidFill>
                        <a:effectLst/>
                        <a:latin typeface="+mj-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9848">
                <a:tc rowSpan="4">
                  <a:txBody>
                    <a:bodyPr/>
                    <a:lstStyle/>
                    <a:p>
                      <a:pPr>
                        <a:lnSpc>
                          <a:spcPct val="100000"/>
                        </a:lnSpc>
                        <a:spcBef>
                          <a:spcPts val="0"/>
                        </a:spcBef>
                        <a:spcAft>
                          <a:spcPts val="0"/>
                        </a:spcAft>
                      </a:pPr>
                      <a:endParaRPr lang="fr-FR" sz="1800" u="sng" dirty="0" smtClean="0">
                        <a:solidFill>
                          <a:schemeClr val="accent1">
                            <a:lumMod val="75000"/>
                          </a:schemeClr>
                        </a:solidFill>
                        <a:effectLst/>
                      </a:endParaRPr>
                    </a:p>
                    <a:p>
                      <a:pPr>
                        <a:lnSpc>
                          <a:spcPct val="100000"/>
                        </a:lnSpc>
                        <a:spcBef>
                          <a:spcPts val="0"/>
                        </a:spcBef>
                        <a:spcAft>
                          <a:spcPts val="0"/>
                        </a:spcAft>
                      </a:pPr>
                      <a:r>
                        <a:rPr lang="fr-FR" sz="1800" u="sng" dirty="0" smtClean="0">
                          <a:solidFill>
                            <a:schemeClr val="accent1">
                              <a:lumMod val="75000"/>
                            </a:schemeClr>
                          </a:solidFill>
                          <a:effectLst/>
                        </a:rPr>
                        <a:t>Résultat 4.1.</a:t>
                      </a:r>
                      <a:r>
                        <a:rPr lang="fr-FR" sz="1800" dirty="0" smtClean="0">
                          <a:solidFill>
                            <a:schemeClr val="accent1">
                              <a:lumMod val="75000"/>
                            </a:schemeClr>
                          </a:solidFill>
                          <a:effectLst/>
                        </a:rPr>
                        <a:t> : </a:t>
                      </a:r>
                      <a:r>
                        <a:rPr lang="fr-FR" sz="1800" dirty="0" smtClean="0">
                          <a:solidFill>
                            <a:srgbClr val="002060"/>
                          </a:solidFill>
                          <a:effectLst/>
                        </a:rPr>
                        <a:t>Les femmes, et notamment les victimes de VBSG, ont accès à une source de revenu régulière et à des moyens de subsistance durables </a:t>
                      </a:r>
                      <a:r>
                        <a:rPr lang="fr-FR" sz="2400" dirty="0" smtClean="0">
                          <a:solidFill>
                            <a:srgbClr val="002060"/>
                          </a:solidFill>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solidFill>
                            <a:schemeClr val="accent1">
                              <a:lumMod val="75000"/>
                            </a:schemeClr>
                          </a:solidFill>
                          <a:effectLst/>
                        </a:rPr>
                        <a:t>Agence : PNUD</a:t>
                      </a:r>
                    </a:p>
                    <a:p>
                      <a:pPr>
                        <a:lnSpc>
                          <a:spcPct val="100000"/>
                        </a:lnSpc>
                        <a:spcBef>
                          <a:spcPts val="0"/>
                        </a:spcBef>
                        <a:spcAft>
                          <a:spcPts val="0"/>
                        </a:spcAft>
                      </a:pPr>
                      <a:endParaRPr lang="fr-FR" sz="1800" dirty="0" smtClean="0">
                        <a:effectLst/>
                      </a:endParaRPr>
                    </a:p>
                    <a:p>
                      <a:pPr>
                        <a:lnSpc>
                          <a:spcPct val="100000"/>
                        </a:lnSpc>
                        <a:spcBef>
                          <a:spcPts val="0"/>
                        </a:spcBef>
                        <a:spcAft>
                          <a:spcPts val="0"/>
                        </a:spcAft>
                      </a:pPr>
                      <a:endParaRPr lang="fr-FR" sz="1800" dirty="0">
                        <a:effectLst/>
                        <a:latin typeface="+mn-lt"/>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lvl="0" indent="0" algn="just">
                        <a:lnSpc>
                          <a:spcPct val="100000"/>
                        </a:lnSpc>
                        <a:spcBef>
                          <a:spcPts val="0"/>
                        </a:spcBef>
                        <a:spcAft>
                          <a:spcPts val="0"/>
                        </a:spcAft>
                        <a:buFont typeface="Arial" pitchFamily="34" charset="0"/>
                        <a:buNone/>
                      </a:pPr>
                      <a:r>
                        <a:rPr lang="fr-FR" sz="1500" dirty="0" smtClean="0">
                          <a:effectLst/>
                          <a:latin typeface="Arial Black" pitchFamily="34" charset="0"/>
                        </a:rPr>
                        <a:t>Renforcement</a:t>
                      </a:r>
                      <a:r>
                        <a:rPr lang="fr-FR" sz="1500" baseline="0" dirty="0" smtClean="0">
                          <a:effectLst/>
                          <a:latin typeface="Arial Black" pitchFamily="34" charset="0"/>
                        </a:rPr>
                        <a:t> des capacités des structures de dynamisation socioéconomique (Maisons de la Femme, CCP, OP, etc.) dans les zones ciblées, notamment, appui à la réhabilitation et au fonctionnement de la MF au NK (Goma)</a:t>
                      </a:r>
                      <a:endParaRPr lang="fr-FR" sz="1500" dirty="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r>
                        <a:rPr lang="fr-FR" sz="1800" b="1" dirty="0" smtClean="0">
                          <a:effectLst/>
                        </a:rPr>
                        <a:t>110 000 $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0552">
                <a:tc vMerge="1">
                  <a:txBody>
                    <a:bodyPr/>
                    <a:lstStyle/>
                    <a:p>
                      <a:pPr>
                        <a:lnSpc>
                          <a:spcPct val="115000"/>
                        </a:lnSpc>
                        <a:spcAft>
                          <a:spcPts val="0"/>
                        </a:spcAft>
                      </a:pPr>
                      <a:endParaRPr lang="fr-FR" sz="1600" dirty="0">
                        <a:effectLst/>
                        <a:latin typeface="Calibri"/>
                        <a:ea typeface="Calibri"/>
                        <a:cs typeface="Times New Roman"/>
                      </a:endParaRPr>
                    </a:p>
                  </a:txBody>
                  <a:tcPr marL="68583" marR="68583" marT="0" marB="0"/>
                </a:tc>
                <a:tc>
                  <a:txBody>
                    <a:bodyPr/>
                    <a:lstStyle/>
                    <a:p>
                      <a:pPr marL="0" marR="0" lvl="0" indent="0" algn="l" defTabSz="914400" rtl="0" eaLnBrk="1" fontAlgn="auto" latinLnBrk="0" hangingPunct="1">
                        <a:lnSpc>
                          <a:spcPct val="100000"/>
                        </a:lnSpc>
                        <a:spcBef>
                          <a:spcPts val="0"/>
                        </a:spcBef>
                        <a:spcAft>
                          <a:spcPts val="0"/>
                        </a:spcAft>
                        <a:buClrTx/>
                        <a:buSzTx/>
                        <a:buFont typeface="Calibri"/>
                        <a:buNone/>
                        <a:tabLst/>
                        <a:defRPr/>
                      </a:pPr>
                      <a:r>
                        <a:rPr lang="fr-FR" sz="1500" dirty="0" smtClean="0">
                          <a:effectLst/>
                          <a:latin typeface="Arial Black" pitchFamily="34" charset="0"/>
                        </a:rPr>
                        <a:t>Renforcement des capacités</a:t>
                      </a:r>
                      <a:r>
                        <a:rPr lang="fr-FR" sz="1500" baseline="0" dirty="0" smtClean="0">
                          <a:effectLst/>
                          <a:latin typeface="Arial Black" pitchFamily="34" charset="0"/>
                        </a:rPr>
                        <a:t> des leaders locaux, territoriaux et provinciaux en matière de genre, de promotion de la femme et du leadership transformationnel</a:t>
                      </a:r>
                      <a:endParaRPr lang="fr-FR" sz="1500" dirty="0" smtClean="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r>
                        <a:rPr lang="fr-FR" sz="1800" b="1" dirty="0" smtClean="0">
                          <a:effectLst/>
                        </a:rPr>
                        <a:t>40 000 $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9083">
                <a:tc vMerge="1">
                  <a:txBody>
                    <a:bodyPr/>
                    <a:lstStyle/>
                    <a:p>
                      <a:pPr>
                        <a:spcAft>
                          <a:spcPts val="0"/>
                        </a:spcAft>
                      </a:pPr>
                      <a:endParaRPr lang="fr-FR" sz="2400" dirty="0">
                        <a:effectLst/>
                        <a:latin typeface="+mn-lt"/>
                      </a:endParaRPr>
                    </a:p>
                  </a:txBody>
                  <a:tcPr marL="68583" marR="68583" marT="0" marB="0"/>
                </a:tc>
                <a:tc>
                  <a:txBody>
                    <a:bodyPr/>
                    <a:lstStyle/>
                    <a:p>
                      <a:pPr marL="0" marR="0" lvl="0" indent="0" algn="l" defTabSz="914400" rtl="0" eaLnBrk="1" fontAlgn="auto" latinLnBrk="0" hangingPunct="1">
                        <a:lnSpc>
                          <a:spcPct val="100000"/>
                        </a:lnSpc>
                        <a:spcBef>
                          <a:spcPts val="0"/>
                        </a:spcBef>
                        <a:spcAft>
                          <a:spcPts val="0"/>
                        </a:spcAft>
                        <a:buClrTx/>
                        <a:buSzTx/>
                        <a:buFont typeface="Calibri"/>
                        <a:buNone/>
                        <a:tabLst/>
                        <a:defRPr/>
                      </a:pPr>
                      <a:r>
                        <a:rPr lang="fr-FR" sz="1500" dirty="0" smtClean="0">
                          <a:effectLst/>
                          <a:latin typeface="Arial Black" pitchFamily="34" charset="0"/>
                        </a:rPr>
                        <a:t>Identifier</a:t>
                      </a:r>
                      <a:r>
                        <a:rPr lang="fr-FR" sz="1500" baseline="0" dirty="0" smtClean="0">
                          <a:effectLst/>
                          <a:latin typeface="Arial Black" pitchFamily="34" charset="0"/>
                        </a:rPr>
                        <a:t> les filières économiques porteuses, soutien à la formation professionnelle et appui/</a:t>
                      </a:r>
                      <a:r>
                        <a:rPr lang="fr-FR" sz="1500" baseline="0" dirty="0" err="1" smtClean="0">
                          <a:effectLst/>
                          <a:latin typeface="Arial Black" pitchFamily="34" charset="0"/>
                        </a:rPr>
                        <a:t>accom</a:t>
                      </a:r>
                      <a:r>
                        <a:rPr lang="fr-FR" sz="1500" baseline="0" dirty="0" smtClean="0">
                          <a:effectLst/>
                          <a:latin typeface="Arial Black" pitchFamily="34" charset="0"/>
                        </a:rPr>
                        <a:t>. des bénéficiaires dans la gestion d’AGR</a:t>
                      </a:r>
                      <a:endParaRPr lang="fr-FR" sz="1500" dirty="0" smtClean="0">
                        <a:effectLst/>
                        <a:latin typeface="Arial Black" pitchFamily="34" charset="0"/>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r>
                        <a:rPr lang="fr-FR" sz="1800" b="1" dirty="0" smtClean="0">
                          <a:effectLst/>
                        </a:rPr>
                        <a:t>85 000 $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140">
                <a:tc vMerge="1">
                  <a:txBody>
                    <a:bodyPr/>
                    <a:lstStyle/>
                    <a:p>
                      <a:pPr>
                        <a:lnSpc>
                          <a:spcPct val="115000"/>
                        </a:lnSpc>
                        <a:spcAft>
                          <a:spcPts val="0"/>
                        </a:spcAft>
                      </a:pPr>
                      <a:endParaRPr lang="fr-FR" sz="1800" dirty="0">
                        <a:effectLst/>
                        <a:latin typeface="Calibri"/>
                        <a:ea typeface="Calibri"/>
                        <a:cs typeface="Times New Roman"/>
                      </a:endParaRPr>
                    </a:p>
                  </a:txBody>
                  <a:tcPr marL="68583" marR="68583" marT="0" marB="0"/>
                </a:tc>
                <a:tc>
                  <a:txBody>
                    <a:bodyPr/>
                    <a:lstStyle/>
                    <a:p>
                      <a:r>
                        <a:rPr lang="fr-CA" sz="1500" dirty="0" smtClean="0">
                          <a:latin typeface="Arial Black" pitchFamily="34" charset="0"/>
                        </a:rPr>
                        <a:t>Sensibilisation à la</a:t>
                      </a:r>
                      <a:r>
                        <a:rPr lang="fr-CA" sz="1500" baseline="0" dirty="0" smtClean="0">
                          <a:latin typeface="Arial Black" pitchFamily="34" charset="0"/>
                        </a:rPr>
                        <a:t> culture de l’épargne et favoriser partenariats entre structures communautaires (MUSO) et les IMF.</a:t>
                      </a:r>
                    </a:p>
                    <a:p>
                      <a:endParaRPr lang="fr-CA" sz="1500" dirty="0">
                        <a:latin typeface="Arial Black" pitchFamily="34" charset="0"/>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spcBef>
                          <a:spcPts val="0"/>
                        </a:spcBef>
                        <a:spcAft>
                          <a:spcPts val="0"/>
                        </a:spcAft>
                      </a:pPr>
                      <a:r>
                        <a:rPr lang="fr-FR" sz="1800" b="1" dirty="0" smtClean="0">
                          <a:effectLst/>
                        </a:rPr>
                        <a:t>40 000 $</a:t>
                      </a:r>
                      <a:endParaRPr lang="fr-FR" sz="1800" b="1" dirty="0">
                        <a:effectLst/>
                        <a:latin typeface="Calibri"/>
                        <a:ea typeface="Calibri"/>
                        <a:cs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3432</TotalTime>
  <Words>1261</Words>
  <Application>Microsoft Office PowerPoint</Application>
  <PresentationFormat>On-screen Show (4:3)</PresentationFormat>
  <Paragraphs>270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Rotonde</vt:lpstr>
      <vt:lpstr>PowerPoint Presentation</vt:lpstr>
      <vt:lpstr>  PTA de l’An 1 Plan de la présentation  </vt:lpstr>
      <vt:lpstr>Composante 1: Lutte contre l’impunité et renforcement de l’accès à la justice pour les victimes de violences sexuelles Budget année 1: 1.004.039 CAD $</vt:lpstr>
      <vt:lpstr>Composante  2 : Communication pour le changement de comportements Budget année 1:    721.091 CAD $</vt:lpstr>
      <vt:lpstr>Composante  2 : Communication pour le changement de comportements Budget Année 1: 721.091  CAD $</vt:lpstr>
      <vt:lpstr>Composante 3 : Prise en charge médicale et psychosociale  Budget année 1 : 1.030.617,00 CAD $ </vt:lpstr>
      <vt:lpstr>Composante 3 : Prise en charge médicale et psychosociale  Budget année 1:  1.030.617,00 CAD $</vt:lpstr>
      <vt:lpstr>Composante 3 : Prise en charge médicale et psychosociale Budget année 1: 1.030.617 CAD $</vt:lpstr>
      <vt:lpstr>Composante 4 : Réinsertion socio-économique et autonomisation des femmes(1) Budget année 1: 325.000  CAD $</vt:lpstr>
      <vt:lpstr>Composante 4 : Réinsertion socio-économique et autonomisation des femmes(2) Budget année 1: 325 000  CAD $</vt:lpstr>
      <vt:lpstr>Composante 5 : Coordination, Suivi et Evaluation des interventions en matière de  lutte contre les violences sexuelles Budget Année 1 : 256.370 CAD $</vt:lpstr>
      <vt:lpstr>Composante 5: Coordination, Suivi et Evaluation des interventions en matière de lutte contre les violences sexuelles Budget année  1:  256.370 CAD $</vt:lpstr>
      <vt:lpstr>Prochaines étapes(1)</vt:lpstr>
      <vt:lpstr>Prochaines étapes(2)</vt:lpstr>
      <vt:lpstr>Prochaines étapes(3)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Note</dc:title>
  <dc:creator>User</dc:creator>
  <cp:lastModifiedBy>Mitsy Jean-Louis</cp:lastModifiedBy>
  <cp:revision>87</cp:revision>
  <cp:lastPrinted>2013-10-04T15:51:36Z</cp:lastPrinted>
  <dcterms:created xsi:type="dcterms:W3CDTF">2013-08-01T16:46:06Z</dcterms:created>
  <dcterms:modified xsi:type="dcterms:W3CDTF">2013-10-04T18:32:49Z</dcterms:modified>
</cp:coreProperties>
</file>