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2.xml" ContentType="application/vnd.openxmlformats-officedocument.themeOverr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notesMasterIdLst>
    <p:notesMasterId r:id="rId22"/>
  </p:notesMasterIdLst>
  <p:sldIdLst>
    <p:sldId id="273" r:id="rId6"/>
    <p:sldId id="275" r:id="rId7"/>
    <p:sldId id="276" r:id="rId8"/>
    <p:sldId id="284" r:id="rId9"/>
    <p:sldId id="285" r:id="rId10"/>
    <p:sldId id="286" r:id="rId11"/>
    <p:sldId id="287" r:id="rId12"/>
    <p:sldId id="291" r:id="rId13"/>
    <p:sldId id="288" r:id="rId14"/>
    <p:sldId id="281" r:id="rId15"/>
    <p:sldId id="298" r:id="rId16"/>
    <p:sldId id="296" r:id="rId17"/>
    <p:sldId id="300" r:id="rId18"/>
    <p:sldId id="299" r:id="rId19"/>
    <p:sldId id="297" r:id="rId20"/>
    <p:sldId id="279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hakib Alkhayyat" initials="SA" lastIdx="2" clrIdx="0">
    <p:extLst>
      <p:ext uri="{19B8F6BF-5375-455C-9EA6-DF929625EA0E}">
        <p15:presenceInfo xmlns:p15="http://schemas.microsoft.com/office/powerpoint/2012/main" userId="S-1-5-21-4091341851-4000959544-1622169152-10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99"/>
    <a:srgbClr val="008000"/>
    <a:srgbClr val="FF00FF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15" autoAdjust="0"/>
    <p:restoredTop sz="86413" autoAdjust="0"/>
  </p:normalViewPr>
  <p:slideViewPr>
    <p:cSldViewPr>
      <p:cViewPr varScale="1">
        <p:scale>
          <a:sx n="64" d="100"/>
          <a:sy n="64" d="100"/>
        </p:scale>
        <p:origin x="76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commentAuthors" Target="commentAuthors.xml"/><Relationship Id="rId28" Type="http://schemas.microsoft.com/office/2015/10/relationships/revisionInfo" Target="revisionInfo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pattFill prst="ltUpDiag">
              <a:fgClr>
                <a:schemeClr val="accent1"/>
              </a:fgClr>
              <a:bgClr>
                <a:schemeClr val="lt1"/>
              </a:bgClr>
            </a:pattFill>
            <a:ln>
              <a:noFill/>
            </a:ln>
            <a:effectLst/>
          </c:spPr>
          <c:invertIfNegative val="0"/>
          <c:dLbls>
            <c:spPr>
              <a:solidFill>
                <a:schemeClr val="bg2">
                  <a:lumMod val="75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Sheet1!$A$3:$A$6</c:f>
              <c:strCache>
                <c:ptCount val="4"/>
                <c:pt idx="0">
                  <c:v>18-26 Years</c:v>
                </c:pt>
                <c:pt idx="1">
                  <c:v>26-36 years</c:v>
                </c:pt>
                <c:pt idx="2">
                  <c:v>37-47 years</c:v>
                </c:pt>
                <c:pt idx="3">
                  <c:v>48+ years</c:v>
                </c:pt>
              </c:strCache>
            </c:strRef>
          </c:cat>
          <c:val>
            <c:numRef>
              <c:f>Sheet1!$B$3:$B$6</c:f>
              <c:numCache>
                <c:formatCode>0%</c:formatCode>
                <c:ptCount val="4"/>
                <c:pt idx="0">
                  <c:v>0.51160000000000005</c:v>
                </c:pt>
                <c:pt idx="1">
                  <c:v>0.37209999999999999</c:v>
                </c:pt>
                <c:pt idx="2">
                  <c:v>9.2999999999999999E-2</c:v>
                </c:pt>
                <c:pt idx="3">
                  <c:v>2.3300000000000001E-2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52-40EA-A10F-0860AB51287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69"/>
        <c:overlap val="-20"/>
        <c:axId val="2010735679"/>
        <c:axId val="3423359"/>
      </c:barChart>
      <c:catAx>
        <c:axId val="201073567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3175" cap="flat" cmpd="sng" algn="ctr">
            <a:solidFill>
              <a:schemeClr val="accent1">
                <a:lumMod val="60000"/>
                <a:lumOff val="4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cap="all" spc="150" normalizeH="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23359"/>
        <c:crosses val="autoZero"/>
        <c:auto val="1"/>
        <c:lblAlgn val="ctr"/>
        <c:lblOffset val="100"/>
        <c:noMultiLvlLbl val="0"/>
      </c:catAx>
      <c:valAx>
        <c:axId val="342335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lt1">
                  <a:alpha val="2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1073567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2">
        <a:lumMod val="75000"/>
      </a:schemeClr>
    </a:solidFill>
    <a:ln w="9525" cap="flat" cmpd="sng" algn="ctr">
      <a:solidFill>
        <a:schemeClr val="accent1"/>
      </a:solidFill>
      <a:round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5368217054263566E-2"/>
          <c:y val="0.15124747495568289"/>
          <c:w val="0.92974806201550386"/>
          <c:h val="0.84749206414643208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3D1D-4E85-A6CA-7BD303AFE7B7}"/>
              </c:ext>
            </c:extLst>
          </c:dPt>
          <c:dPt>
            <c:idx val="1"/>
            <c:bubble3D val="0"/>
            <c:spPr>
              <a:solidFill>
                <a:schemeClr val="tx1">
                  <a:lumMod val="40000"/>
                  <a:lumOff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D1D-4E85-A6CA-7BD303AFE7B7}"/>
              </c:ext>
            </c:extLst>
          </c:dPt>
          <c:dPt>
            <c:idx val="2"/>
            <c:bubble3D val="0"/>
            <c:spPr>
              <a:solidFill>
                <a:schemeClr val="accent4">
                  <a:lumMod val="20000"/>
                  <a:lumOff val="8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D1D-4E85-A6CA-7BD303AFE7B7}"/>
              </c:ext>
            </c:extLst>
          </c:dPt>
          <c:dLbls>
            <c:dLbl>
              <c:idx val="0"/>
              <c:layout>
                <c:manualLayout>
                  <c:x val="-0.17294573643410852"/>
                  <c:y val="4.7484643608030674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D1D-4E85-A6CA-7BD303AFE7B7}"/>
                </c:ext>
              </c:extLst>
            </c:dLbl>
            <c:dLbl>
              <c:idx val="1"/>
              <c:layout>
                <c:manualLayout>
                  <c:x val="0.14631782945736435"/>
                  <c:y val="-0.24192604196726719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8856589147286824"/>
                      <c:h val="8.442408376963350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3D1D-4E85-A6CA-7BD303AFE7B7}"/>
                </c:ext>
              </c:extLst>
            </c:dLbl>
            <c:dLbl>
              <c:idx val="2"/>
              <c:layout>
                <c:manualLayout>
                  <c:x val="0.16666666666666663"/>
                  <c:y val="0.1287883909799233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accent5">
                          <a:lumMod val="1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930232558139536"/>
                      <c:h val="8.442408376963350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3D1D-4E85-A6CA-7BD303AFE7B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accent5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Married</c:v>
                </c:pt>
                <c:pt idx="1">
                  <c:v>Divorced/Widowed</c:v>
                </c:pt>
                <c:pt idx="2">
                  <c:v>Single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0.42</c:v>
                </c:pt>
                <c:pt idx="1">
                  <c:v>0.44</c:v>
                </c:pt>
                <c:pt idx="2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D1D-4E85-A6CA-7BD303AFE7B7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1809192455594213E-2"/>
          <c:y val="0.19056888722243057"/>
          <c:w val="0.88687297808704146"/>
          <c:h val="0.702127859017622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 Education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5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9FAA-4F84-A0AA-DBE535D3DAA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accent5">
                        <a:lumMod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1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0.0%</c:formatCode>
                <c:ptCount val="1"/>
                <c:pt idx="0">
                  <c:v>0.32500000000000001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AA-4F84-A0AA-DBE535D3DAA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Basic Education</c:v>
                </c:pt>
              </c:strCache>
            </c:strRef>
          </c:tx>
          <c:spPr>
            <a:solidFill>
              <a:schemeClr val="accent5">
                <a:lumMod val="9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accent5">
                          <a:lumMod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2-CE11-4113-BFBC-9BF27DFFDD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accent5">
                        <a:lumMod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1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0.0%</c:formatCode>
                <c:ptCount val="1"/>
                <c:pt idx="0">
                  <c:v>0.42499999999999999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FAA-4F84-A0AA-DBE535D3DAA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Secondary Education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7.0333834675159988E-3"/>
                  <c:y val="2.948728043609933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accent5">
                            <a:lumMod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25230ED3-C129-4F3F-9E2F-8E29371CACFE}" type="SERIESNAME">
                      <a:rPr lang="en-US" sz="1800" b="1" smtClean="0">
                        <a:solidFill>
                          <a:schemeClr val="accent5">
                            <a:lumMod val="25000"/>
                          </a:schemeClr>
                        </a:solidFill>
                      </a:rPr>
                      <a:pPr>
                        <a:defRPr sz="1800" b="1" i="0" u="none" strike="noStrike" kern="1200" baseline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[SERIES NAME]</a:t>
                    </a:fld>
                    <a:r>
                      <a:rPr lang="en-US" sz="1800" b="1" baseline="0" dirty="0">
                        <a:solidFill>
                          <a:schemeClr val="accent5">
                            <a:lumMod val="25000"/>
                          </a:schemeClr>
                        </a:solidFill>
                      </a:rPr>
                      <a:t> </a:t>
                    </a:r>
                    <a:fld id="{F85934DC-CE7F-46EA-8CFE-BD403BE67907}" type="VALUE">
                      <a:rPr lang="en-US" sz="1800" b="1" baseline="0">
                        <a:solidFill>
                          <a:schemeClr val="accent5">
                            <a:lumMod val="25000"/>
                          </a:schemeClr>
                        </a:solidFill>
                      </a:rPr>
                      <a:pPr>
                        <a:defRPr sz="1800" b="1" i="0" u="none" strike="noStrike" kern="1200" baseline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[VALUE]</a:t>
                    </a:fld>
                    <a:endParaRPr lang="en-US" sz="1800" b="1" baseline="0" dirty="0">
                      <a:solidFill>
                        <a:schemeClr val="accent5">
                          <a:lumMod val="25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outEnd"/>
              <c:showLegendKey val="0"/>
              <c:showVal val="1"/>
              <c:showCatName val="1"/>
              <c:showSerName val="1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987245274116017"/>
                      <c:h val="0.2099164142943670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9FAA-4F84-A0AA-DBE535D3DAA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accent5">
                        <a:lumMod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1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Sheet1!$D$2</c:f>
              <c:numCache>
                <c:formatCode>0.0%</c:formatCode>
                <c:ptCount val="1"/>
                <c:pt idx="0">
                  <c:v>0.17499999999999999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FAA-4F84-A0AA-DBE535D3DAA6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University Education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2847235795943601E-3"/>
                  <c:y val="6.48105525270879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accent5">
                          <a:lumMod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1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7902931375151138"/>
                      <c:h val="0.2635099939430647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9FAA-4F84-A0AA-DBE535D3DAA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accent5">
                        <a:lumMod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Sheet1!$E$2</c:f>
              <c:numCache>
                <c:formatCode>0.0%</c:formatCode>
                <c:ptCount val="1"/>
                <c:pt idx="0">
                  <c:v>7.4999999999999997E-2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FAA-4F84-A0AA-DBE535D3DAA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85470528"/>
        <c:axId val="151821200"/>
      </c:barChart>
      <c:catAx>
        <c:axId val="38547052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51821200"/>
        <c:crosses val="autoZero"/>
        <c:auto val="1"/>
        <c:lblAlgn val="ctr"/>
        <c:lblOffset val="100"/>
        <c:noMultiLvlLbl val="0"/>
      </c:catAx>
      <c:valAx>
        <c:axId val="15182120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out"/>
        <c:minorTickMark val="none"/>
        <c:tickLblPos val="nextTo"/>
        <c:crossAx val="3854705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1809192455594213E-2"/>
          <c:y val="0.19056888722243057"/>
          <c:w val="0.88687297808704146"/>
          <c:h val="0.702127859017622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Less than 1 year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9FAA-4F84-A0AA-DBE535D3DAA6}"/>
              </c:ext>
            </c:extLst>
          </c:dPt>
          <c:dLbls>
            <c:dLbl>
              <c:idx val="0"/>
              <c:layout>
                <c:manualLayout>
                  <c:x val="-3.7453183520599251E-3"/>
                  <c:y val="-1.2437810945273632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accent5">
                          <a:lumMod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1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948494499985256"/>
                      <c:h val="0.1954975124378109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9FAA-4F84-A0AA-DBE535D3DAA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accent5">
                        <a:lumMod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1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0%</c:formatCode>
                <c:ptCount val="1"/>
                <c:pt idx="0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AA-4F84-A0AA-DBE535D3DAA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1-5 years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accent5">
                        <a:lumMod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1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0%</c:formatCode>
                <c:ptCount val="1"/>
                <c:pt idx="0">
                  <c:v>0.48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FAA-4F84-A0AA-DBE535D3DAA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6 years +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4.7900262467191599E-4"/>
                  <c:y val="2.8607063109648608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accent5">
                            <a:lumMod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25230ED3-C129-4F3F-9E2F-8E29371CACFE}" type="SERIESNAME">
                      <a:rPr lang="en-US" sz="1800" b="1" smtClean="0">
                        <a:solidFill>
                          <a:schemeClr val="accent5">
                            <a:lumMod val="25000"/>
                          </a:schemeClr>
                        </a:solidFill>
                      </a:rPr>
                      <a:pPr>
                        <a:defRPr sz="1800" b="1">
                          <a:solidFill>
                            <a:schemeClr val="accent5">
                              <a:lumMod val="25000"/>
                            </a:schemeClr>
                          </a:solidFill>
                        </a:defRPr>
                      </a:pPr>
                      <a:t>[SERIES NAME]</a:t>
                    </a:fld>
                    <a:r>
                      <a:rPr lang="en-US" sz="1800" b="1" baseline="0" dirty="0">
                        <a:solidFill>
                          <a:schemeClr val="accent5">
                            <a:lumMod val="25000"/>
                          </a:schemeClr>
                        </a:solidFill>
                      </a:rPr>
                      <a:t> </a:t>
                    </a:r>
                    <a:fld id="{F85934DC-CE7F-46EA-8CFE-BD403BE67907}" type="VALUE">
                      <a:rPr lang="en-US" sz="1800" b="1" baseline="0">
                        <a:solidFill>
                          <a:schemeClr val="accent5">
                            <a:lumMod val="25000"/>
                          </a:schemeClr>
                        </a:solidFill>
                      </a:rPr>
                      <a:pPr>
                        <a:defRPr sz="1800" b="1">
                          <a:solidFill>
                            <a:schemeClr val="accent5">
                              <a:lumMod val="25000"/>
                            </a:schemeClr>
                          </a:solidFill>
                        </a:defRPr>
                      </a:pPr>
                      <a:t>[VALUE]</a:t>
                    </a:fld>
                    <a:endParaRPr lang="en-US" sz="1800" b="1" baseline="0" dirty="0">
                      <a:solidFill>
                        <a:schemeClr val="accent5">
                          <a:lumMod val="25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accent5">
                          <a:lumMod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1"/>
              <c:showSerName val="1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054661004453091"/>
                      <c:h val="0.1620021937556312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9FAA-4F84-A0AA-DBE535D3DAA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accent5">
                        <a:lumMod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1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Sheet1!$D$2</c:f>
              <c:numCache>
                <c:formatCode>0%</c:formatCode>
                <c:ptCount val="1"/>
                <c:pt idx="0">
                  <c:v>0.22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FAA-4F84-A0AA-DBE535D3DAA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85470528"/>
        <c:axId val="151821200"/>
      </c:barChart>
      <c:catAx>
        <c:axId val="38547052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51821200"/>
        <c:crosses val="autoZero"/>
        <c:auto val="1"/>
        <c:lblAlgn val="ctr"/>
        <c:lblOffset val="100"/>
        <c:noMultiLvlLbl val="0"/>
      </c:catAx>
      <c:valAx>
        <c:axId val="15182120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crossAx val="3854705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Percentage of Respondents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Healthier Food</c:v>
                </c:pt>
                <c:pt idx="1">
                  <c:v>Cleaner Water</c:v>
                </c:pt>
                <c:pt idx="2">
                  <c:v>Clothing and bedding</c:v>
                </c:pt>
                <c:pt idx="3">
                  <c:v>Healthcare</c:v>
                </c:pt>
                <c:pt idx="4">
                  <c:v>Hygiene products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0.52</c:v>
                </c:pt>
                <c:pt idx="1">
                  <c:v>0.52</c:v>
                </c:pt>
                <c:pt idx="2">
                  <c:v>0.7</c:v>
                </c:pt>
                <c:pt idx="3">
                  <c:v>0.71</c:v>
                </c:pt>
                <c:pt idx="4">
                  <c:v>0.79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8B5-4E53-B054-7E912EB67F0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20224800"/>
        <c:axId val="2071742848"/>
      </c:barChart>
      <c:catAx>
        <c:axId val="202248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71742848"/>
        <c:crosses val="autoZero"/>
        <c:auto val="1"/>
        <c:lblAlgn val="ctr"/>
        <c:lblOffset val="100"/>
        <c:noMultiLvlLbl val="0"/>
      </c:catAx>
      <c:valAx>
        <c:axId val="2071742848"/>
        <c:scaling>
          <c:orientation val="minMax"/>
        </c:scaling>
        <c:delete val="1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202248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56186434198097E-2"/>
          <c:y val="2.7450980392156862E-2"/>
          <c:w val="0.900591145034632"/>
          <c:h val="0.83849683495445426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accent3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5E5B-4E63-BCB8-B001E6BC4856}"/>
              </c:ext>
            </c:extLst>
          </c:dPt>
          <c:dPt>
            <c:idx val="1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5E5B-4E63-BCB8-B001E6BC4856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5E5B-4E63-BCB8-B001E6BC485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Sheet4!$B$3:$B$6</c:f>
              <c:strCache>
                <c:ptCount val="4"/>
                <c:pt idx="0">
                  <c:v>Abandonment by Family</c:v>
                </c:pt>
                <c:pt idx="1">
                  <c:v>No support from prisoners</c:v>
                </c:pt>
                <c:pt idx="2">
                  <c:v>Receive no visitors</c:v>
                </c:pt>
                <c:pt idx="3">
                  <c:v>Feel social stigma</c:v>
                </c:pt>
              </c:strCache>
            </c:strRef>
          </c:cat>
          <c:val>
            <c:numRef>
              <c:f>Sheet4!$C$3:$C$6</c:f>
              <c:numCache>
                <c:formatCode>0%</c:formatCode>
                <c:ptCount val="4"/>
                <c:pt idx="0">
                  <c:v>0.37</c:v>
                </c:pt>
                <c:pt idx="1">
                  <c:v>0.51</c:v>
                </c:pt>
                <c:pt idx="2">
                  <c:v>0.53</c:v>
                </c:pt>
                <c:pt idx="3">
                  <c:v>0.98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E5B-4E63-BCB8-B001E6BC485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1639775984"/>
        <c:axId val="1668746528"/>
      </c:barChart>
      <c:catAx>
        <c:axId val="163977598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8746528"/>
        <c:crossesAt val="0"/>
        <c:auto val="1"/>
        <c:lblAlgn val="ctr"/>
        <c:lblOffset val="100"/>
        <c:noMultiLvlLbl val="0"/>
      </c:catAx>
      <c:valAx>
        <c:axId val="1668746528"/>
        <c:scaling>
          <c:orientation val="minMax"/>
          <c:max val="1"/>
        </c:scaling>
        <c:delete val="1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0%" sourceLinked="0"/>
        <c:majorTickMark val="in"/>
        <c:minorTickMark val="none"/>
        <c:tickLblPos val="nextTo"/>
        <c:crossAx val="16397759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5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6">
  <cs:axisTitle>
    <cs:lnRef idx="0"/>
    <cs:fillRef idx="0"/>
    <cs:effectRef idx="0"/>
    <cs:fontRef idx="minor">
      <a:schemeClr val="lt1"/>
    </cs:fontRef>
    <cs:defRPr sz="900" b="1" kern="1200"/>
  </cs:axisTitle>
  <cs:categoryAxis>
    <cs:lnRef idx="0">
      <cs:styleClr val="0"/>
    </cs:lnRef>
    <cs:fillRef idx="0"/>
    <cs:effectRef idx="0"/>
    <cs:fontRef idx="minor">
      <a:schemeClr val="lt1"/>
    </cs:fontRef>
    <cs:spPr>
      <a:ln w="3175" cap="flat" cmpd="sng" algn="ctr">
        <a:solidFill>
          <a:schemeClr val="phClr">
            <a:lumMod val="60000"/>
            <a:lumOff val="40000"/>
          </a:schemeClr>
        </a:solidFill>
        <a:round/>
      </a:ln>
    </cs:spPr>
    <cs:defRPr sz="800" kern="1200" cap="all" spc="150" normalizeH="0" baseline="0"/>
  </cs:categoryAxis>
  <cs:chartArea>
    <cs:lnRef idx="0">
      <cs:styleClr val="0"/>
    </cs:lnRef>
    <cs:fillRef idx="0">
      <cs:styleClr val="0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  <cs:defRPr sz="1000" kern="1200"/>
  </cs:chartArea>
  <cs:dataLabel>
    <cs:lnRef idx="0"/>
    <cs:fillRef idx="0">
      <cs:styleClr val="auto"/>
    </cs:fillRef>
    <cs:effectRef idx="0"/>
    <cs:fontRef idx="minor">
      <a:schemeClr val="lt1"/>
    </cs:fontRef>
    <cs:spPr>
      <a:solidFill>
        <a:schemeClr val="phClr">
          <a:alpha val="70000"/>
        </a:schemeClr>
      </a:solidFill>
    </cs:spPr>
    <cs:defRPr sz="900" kern="120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lt1"/>
        </a:bgClr>
      </a:patt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lt1"/>
        </a:bgClr>
      </a:pattFill>
    </cs:spPr>
  </cs:dataPoint3D>
  <cs:dataPointLine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34925" cap="rnd">
        <a:solidFill>
          <a:schemeClr val="lt1"/>
        </a:solidFill>
        <a:round/>
      </a:ln>
      <a:effectLst>
        <a:outerShdw dist="25400" dir="2700000" algn="tl" rotWithShape="0">
          <a:schemeClr val="phClr"/>
        </a:outerShdw>
      </a:effectLst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22225">
        <a:solidFill>
          <a:schemeClr val="lt1"/>
        </a:solidFill>
        <a:round/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>
      <cs:styleClr val="0"/>
    </cs:lnRef>
    <cs:fillRef idx="0"/>
    <cs:effectRef idx="0"/>
    <cs:fontRef idx="minor">
      <a:schemeClr val="lt1"/>
    </cs:fontRef>
    <cs:spPr>
      <a:ln w="9525">
        <a:solidFill>
          <a:schemeClr val="phClr">
            <a:lumMod val="60000"/>
            <a:lumOff val="40000"/>
          </a:schemeClr>
        </a:solidFill>
      </a:ln>
    </cs:spPr>
    <cs:defRPr sz="900" kern="1200"/>
  </cs:dataTable>
  <cs:downBar>
    <cs:lnRef idx="0">
      <cs:styleClr val="0"/>
    </cs:lnRef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downBar>
  <cs:drop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dropLine>
  <cs:errorBar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round/>
      </a:ln>
      <a:effectLst>
        <a:glow rad="25400">
          <a:schemeClr val="lt1"/>
        </a:glow>
      </a:effectLst>
    </cs:spPr>
  </cs:errorBar>
  <cs:floor>
    <cs:lnRef idx="0"/>
    <cs:fillRef idx="0"/>
    <cs:effectRef idx="0"/>
    <cs:fontRef idx="minor">
      <a:schemeClr val="dk1"/>
    </cs:fontRef>
  </cs:floor>
  <cs:gridlineMajor>
    <cs:lnRef idx="0">
      <cs:styleClr val="0"/>
    </cs:lnRef>
    <cs:fillRef idx="0"/>
    <cs:effectRef idx="0"/>
    <cs:fontRef idx="minor">
      <a:schemeClr val="dk1"/>
    </cs:fontRef>
    <cs:spPr>
      <a:ln w="9525" cap="flat" cmpd="sng" algn="ctr">
        <a:solidFill>
          <a:schemeClr val="lt1">
            <a:alpha val="25000"/>
          </a:schemeClr>
        </a:solidFill>
        <a:round/>
      </a:ln>
    </cs:spPr>
  </cs:gridlineMajor>
  <cs:gridlineMinor>
    <cs:lnRef idx="0">
      <cs:styleClr val="0"/>
    </cs:lnRef>
    <cs:fillRef idx="0"/>
    <cs:effectRef idx="0"/>
    <cs:fontRef idx="minor">
      <a:schemeClr val="dk1"/>
    </cs:fontRef>
    <cs:spPr>
      <a:ln>
        <a:solidFill>
          <a:schemeClr val="lt1">
            <a:alpha val="10000"/>
          </a:schemeClr>
        </a:solidFill>
      </a:ln>
    </cs:spPr>
  </cs:gridlineMinor>
  <cs:hiLo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hiLoLine>
  <cs:leader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</a:ln>
    </cs:spPr>
  </cs:leaderLine>
  <cs:legend>
    <cs:lnRef idx="0"/>
    <cs:fillRef idx="0"/>
    <cs:effectRef idx="0"/>
    <cs:fontRef idx="minor">
      <a:schemeClr val="lt1"/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>
      <cs:styleClr val="0"/>
    </cs:lnRef>
    <cs:fillRef idx="0"/>
    <cs:effectRef idx="0"/>
    <cs:fontRef idx="minor">
      <a:schemeClr val="lt1"/>
    </cs:fontRef>
    <cs:spPr>
      <a:ln w="3175" cap="flat" cmpd="sng" algn="ctr">
        <a:solidFill>
          <a:schemeClr val="phClr">
            <a:lumMod val="60000"/>
            <a:lumOff val="40000"/>
          </a:schemeClr>
        </a:solidFill>
        <a:round/>
      </a:ln>
    </cs:spPr>
    <cs:defRPr sz="900" kern="1200"/>
  </cs:seriesAxis>
  <cs:series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  <a:tint val="5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lt1"/>
    </cs:fontRef>
    <cs:defRPr sz="1500" b="1" kern="1200" cap="all" spc="100" normalizeH="0" baseline="0"/>
  </cs:title>
  <cs:trendline>
    <cs:lnRef idx="0"/>
    <cs:fillRef idx="0"/>
    <cs:effectRef idx="0"/>
    <cs:fontRef idx="minor">
      <a:schemeClr val="dk1"/>
    </cs:fontRef>
    <cs:spPr>
      <a:ln w="28575" cap="rnd">
        <a:solidFill>
          <a:schemeClr val="lt1">
            <a:alpha val="50000"/>
          </a:schemeClr>
        </a:solidFill>
        <a:round/>
      </a:ln>
    </cs:spPr>
  </cs:trendline>
  <cs:trendlineLabel>
    <cs:lnRef idx="0"/>
    <cs:fillRef idx="0"/>
    <cs:effectRef idx="0"/>
    <cs:fontRef idx="minor">
      <a:schemeClr val="lt1"/>
    </cs:fontRef>
    <cs:defRPr sz="900" kern="1200"/>
  </cs:trendlineLabel>
  <cs:upBar>
    <cs:lnRef idx="0">
      <cs:styleClr val="0"/>
    </cs:lnRef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upBar>
  <cs:valueAxis>
    <cs:lnRef idx="0"/>
    <cs:fillRef idx="0"/>
    <cs:effectRef idx="0"/>
    <cs:fontRef idx="minor">
      <a:schemeClr val="lt1"/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28F316-1C98-49A0-9462-15A4A03A693E}" type="datetimeFigureOut">
              <a:rPr lang="en-US" smtClean="0"/>
              <a:t>11/4/2018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F0CA84-45A9-46BC-BAC5-894565568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2904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F0CA84-45A9-46BC-BAC5-894565568B4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22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F0CA84-45A9-46BC-BAC5-894565568B4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0518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F0CA84-45A9-46BC-BAC5-894565568B4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2503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F0CA84-45A9-46BC-BAC5-894565568B4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3767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3962400" y="0"/>
            <a:ext cx="5181600" cy="6858000"/>
          </a:xfrm>
          <a:prstGeom prst="rect">
            <a:avLst/>
          </a:prstGeom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3962400" y="2286000"/>
            <a:ext cx="5181600" cy="22098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11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181600" y="265907"/>
            <a:ext cx="3591101" cy="1645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1981200" y="0"/>
            <a:ext cx="1905000" cy="2209800"/>
          </a:xfrm>
          <a:effectLst/>
        </p:spPr>
        <p:txBody>
          <a:bodyPr/>
          <a:lstStyle>
            <a:lvl1pPr>
              <a:defRPr>
                <a:ln>
                  <a:noFill/>
                </a:ln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4800" y="2603500"/>
            <a:ext cx="4762500" cy="1701800"/>
          </a:xfrm>
        </p:spPr>
        <p:txBody>
          <a:bodyPr>
            <a:normAutofit/>
          </a:bodyPr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Picture Placeholder 11"/>
          <p:cNvSpPr>
            <a:spLocks noGrp="1"/>
          </p:cNvSpPr>
          <p:nvPr>
            <p:ph type="pic" sz="quarter" idx="15"/>
          </p:nvPr>
        </p:nvSpPr>
        <p:spPr>
          <a:xfrm>
            <a:off x="1981200" y="2286000"/>
            <a:ext cx="1905000" cy="2209800"/>
          </a:xfrm>
          <a:effectLst/>
        </p:spPr>
        <p:txBody>
          <a:bodyPr/>
          <a:lstStyle>
            <a:lvl1pPr>
              <a:defRPr>
                <a:ln>
                  <a:noFill/>
                </a:ln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7" name="Picture Placeholder 11"/>
          <p:cNvSpPr>
            <a:spLocks noGrp="1"/>
          </p:cNvSpPr>
          <p:nvPr>
            <p:ph type="pic" sz="quarter" idx="16"/>
          </p:nvPr>
        </p:nvSpPr>
        <p:spPr>
          <a:xfrm>
            <a:off x="1981200" y="4572000"/>
            <a:ext cx="1905000" cy="2286000"/>
          </a:xfrm>
          <a:effectLst/>
        </p:spPr>
        <p:txBody>
          <a:bodyPr/>
          <a:lstStyle>
            <a:lvl1pPr>
              <a:defRPr>
                <a:ln>
                  <a:noFill/>
                </a:ln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21" name="Picture Placeholder 11"/>
          <p:cNvSpPr>
            <a:spLocks noGrp="1"/>
          </p:cNvSpPr>
          <p:nvPr>
            <p:ph type="pic" sz="quarter" idx="17"/>
          </p:nvPr>
        </p:nvSpPr>
        <p:spPr>
          <a:xfrm>
            <a:off x="0" y="0"/>
            <a:ext cx="1905000" cy="2209800"/>
          </a:xfrm>
          <a:effectLst/>
        </p:spPr>
        <p:txBody>
          <a:bodyPr/>
          <a:lstStyle>
            <a:lvl1pPr>
              <a:defRPr>
                <a:ln>
                  <a:noFill/>
                </a:ln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22" name="Picture Placeholder 11"/>
          <p:cNvSpPr>
            <a:spLocks noGrp="1"/>
          </p:cNvSpPr>
          <p:nvPr>
            <p:ph type="pic" sz="quarter" idx="18"/>
          </p:nvPr>
        </p:nvSpPr>
        <p:spPr>
          <a:xfrm>
            <a:off x="0" y="2286000"/>
            <a:ext cx="1905000" cy="2209800"/>
          </a:xfrm>
          <a:effectLst/>
        </p:spPr>
        <p:txBody>
          <a:bodyPr/>
          <a:lstStyle>
            <a:lvl1pPr>
              <a:defRPr>
                <a:ln>
                  <a:noFill/>
                </a:ln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23" name="Picture Placeholder 11"/>
          <p:cNvSpPr>
            <a:spLocks noGrp="1"/>
          </p:cNvSpPr>
          <p:nvPr>
            <p:ph type="pic" sz="quarter" idx="19"/>
          </p:nvPr>
        </p:nvSpPr>
        <p:spPr>
          <a:xfrm>
            <a:off x="0" y="4572000"/>
            <a:ext cx="1905000" cy="2286000"/>
          </a:xfrm>
          <a:effectLst/>
        </p:spPr>
        <p:txBody>
          <a:bodyPr/>
          <a:lstStyle>
            <a:lvl1pPr>
              <a:defRPr>
                <a:ln>
                  <a:noFill/>
                </a:ln>
              </a:defRPr>
            </a:lvl1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126665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13620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3886200" y="0"/>
            <a:ext cx="52578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886200" y="381000"/>
            <a:ext cx="5257800" cy="685800"/>
          </a:xfrm>
          <a:prstGeom prst="rect">
            <a:avLst/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3886200" cy="6858000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14800" y="1587500"/>
            <a:ext cx="4864100" cy="4318000"/>
          </a:xfrm>
        </p:spPr>
        <p:txBody>
          <a:bodyPr/>
          <a:lstStyle>
            <a:lvl1pPr marL="0" indent="0">
              <a:buNone/>
              <a:defRPr sz="4800">
                <a:solidFill>
                  <a:schemeClr val="bg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4800" y="419100"/>
            <a:ext cx="4876800" cy="596900"/>
          </a:xfrm>
        </p:spPr>
        <p:txBody>
          <a:bodyPr>
            <a:normAutofit/>
          </a:bodyPr>
          <a:lstStyle>
            <a:lvl1pPr algn="l">
              <a:buNone/>
              <a:defRPr sz="3600" b="0" cap="none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81782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Picture-Righ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3886200" y="0"/>
            <a:ext cx="990600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100000">
                <a:srgbClr val="000000">
                  <a:alpha val="0"/>
                </a:srgb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886200" y="381000"/>
            <a:ext cx="5257800" cy="685800"/>
          </a:xfrm>
          <a:prstGeom prst="rect">
            <a:avLst/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3886200" cy="6858000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4800" y="419100"/>
            <a:ext cx="4876800" cy="596900"/>
          </a:xfrm>
        </p:spPr>
        <p:txBody>
          <a:bodyPr>
            <a:noAutofit/>
          </a:bodyPr>
          <a:lstStyle>
            <a:lvl1pPr algn="l">
              <a:buNone/>
              <a:defRPr sz="4000" b="0" cap="none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4152900" y="1409700"/>
            <a:ext cx="4724400" cy="4394200"/>
          </a:xfrm>
        </p:spPr>
        <p:txBody>
          <a:bodyPr/>
          <a:lstStyle>
            <a:lvl1pPr>
              <a:defRPr b="0"/>
            </a:lvl1pPr>
            <a:lvl2pPr marL="228600" indent="-228600">
              <a:buFont typeface="Arial"/>
              <a:buChar char="•"/>
              <a:defRPr/>
            </a:lvl2pPr>
            <a:lvl3pPr marL="457200" indent="-228600">
              <a:buSzPct val="120000"/>
              <a:buFont typeface="Arial"/>
              <a:buChar char="•"/>
              <a:defRPr/>
            </a:lvl3pPr>
            <a:lvl4pPr marL="749300" indent="-228600">
              <a:buSzPct val="120000"/>
              <a:buFont typeface="Arial"/>
              <a:buChar char="•"/>
              <a:defRPr/>
            </a:lvl4pPr>
            <a:lvl5pPr marL="1028700" indent="-228600">
              <a:buSzPct val="120000"/>
              <a:buFont typeface="Arial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25870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Left Pictures-Righ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3886200" y="0"/>
            <a:ext cx="990600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100000">
                <a:srgbClr val="000000">
                  <a:alpha val="0"/>
                </a:srgb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3886200" y="381000"/>
            <a:ext cx="5257800" cy="685800"/>
          </a:xfrm>
          <a:prstGeom prst="rect">
            <a:avLst/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3886200" cy="2286000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ln>
                  <a:noFill/>
                </a:ln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4800" y="419100"/>
            <a:ext cx="4876800" cy="596900"/>
          </a:xfrm>
        </p:spPr>
        <p:txBody>
          <a:bodyPr>
            <a:noAutofit/>
          </a:bodyPr>
          <a:lstStyle>
            <a:lvl1pPr algn="l">
              <a:buNone/>
              <a:defRPr sz="4000" b="0" cap="none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4152900" y="1409700"/>
            <a:ext cx="4724400" cy="4394200"/>
          </a:xfrm>
        </p:spPr>
        <p:txBody>
          <a:bodyPr/>
          <a:lstStyle>
            <a:lvl1pPr>
              <a:defRPr b="0"/>
            </a:lvl1pPr>
            <a:lvl2pPr marL="228600" indent="-228600">
              <a:buFont typeface="Arial"/>
              <a:buChar char="•"/>
              <a:defRPr/>
            </a:lvl2pPr>
            <a:lvl3pPr marL="457200" indent="-228600">
              <a:buSzPct val="120000"/>
              <a:buFont typeface="Arial"/>
              <a:buChar char="•"/>
              <a:defRPr/>
            </a:lvl3pPr>
            <a:lvl4pPr marL="749300" indent="-228600">
              <a:buSzPct val="120000"/>
              <a:buFont typeface="Arial"/>
              <a:buChar char="•"/>
              <a:defRPr/>
            </a:lvl4pPr>
            <a:lvl5pPr marL="1028700" indent="-228600">
              <a:buSzPct val="120000"/>
              <a:buFont typeface="Arial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Picture Placeholder 11"/>
          <p:cNvSpPr>
            <a:spLocks noGrp="1"/>
          </p:cNvSpPr>
          <p:nvPr>
            <p:ph type="pic" sz="quarter" idx="15"/>
          </p:nvPr>
        </p:nvSpPr>
        <p:spPr>
          <a:xfrm>
            <a:off x="0" y="2286000"/>
            <a:ext cx="3886200" cy="2273300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ln>
                  <a:noFill/>
                </a:ln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7" name="Picture Placeholder 11"/>
          <p:cNvSpPr>
            <a:spLocks noGrp="1"/>
          </p:cNvSpPr>
          <p:nvPr>
            <p:ph type="pic" sz="quarter" idx="16"/>
          </p:nvPr>
        </p:nvSpPr>
        <p:spPr>
          <a:xfrm>
            <a:off x="0" y="4546600"/>
            <a:ext cx="3886200" cy="2311400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ln>
                  <a:noFill/>
                </a:ln>
              </a:defRPr>
            </a:lvl1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174429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de-No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90600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100000">
                <a:srgbClr val="000000">
                  <a:alpha val="0"/>
                </a:srgb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886200" y="381000"/>
            <a:ext cx="5257800" cy="685800"/>
          </a:xfrm>
          <a:prstGeom prst="rect">
            <a:avLst/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grpSp>
        <p:nvGrpSpPr>
          <p:cNvPr id="7" name="Group 5"/>
          <p:cNvGrpSpPr>
            <a:grpSpLocks/>
          </p:cNvGrpSpPr>
          <p:nvPr userDrawn="1"/>
        </p:nvGrpSpPr>
        <p:grpSpPr bwMode="auto">
          <a:xfrm>
            <a:off x="0" y="381000"/>
            <a:ext cx="3886200" cy="685800"/>
            <a:chOff x="0" y="381000"/>
            <a:chExt cx="3886200" cy="685800"/>
          </a:xfrm>
        </p:grpSpPr>
        <p:sp>
          <p:nvSpPr>
            <p:cNvPr id="8" name="Rectangle 7"/>
            <p:cNvSpPr/>
            <p:nvPr/>
          </p:nvSpPr>
          <p:spPr bwMode="auto">
            <a:xfrm>
              <a:off x="0" y="381000"/>
              <a:ext cx="3886200" cy="685800"/>
            </a:xfrm>
            <a:prstGeom prst="rect">
              <a:avLst/>
            </a:prstGeom>
            <a:solidFill>
              <a:schemeClr val="tx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ea typeface="ＭＳ Ｐゴシック" charset="-128"/>
                <a:cs typeface="ＭＳ Ｐゴシック" charset="-128"/>
              </a:endParaRPr>
            </a:p>
          </p:txBody>
        </p:sp>
        <p:pic>
          <p:nvPicPr>
            <p:cNvPr id="9" name="Picture 4" descr="UN_Women_English_White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8111"/>
            <a:stretch>
              <a:fillRect/>
            </a:stretch>
          </p:blipFill>
          <p:spPr bwMode="auto">
            <a:xfrm>
              <a:off x="268288" y="493713"/>
              <a:ext cx="1560512" cy="496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393700" y="1409700"/>
            <a:ext cx="8483600" cy="4394200"/>
          </a:xfrm>
        </p:spPr>
        <p:txBody>
          <a:bodyPr/>
          <a:lstStyle>
            <a:lvl1pPr>
              <a:defRPr b="0"/>
            </a:lvl1pPr>
            <a:lvl2pPr marL="228600" indent="-228600">
              <a:buFont typeface="Arial"/>
              <a:buChar char="•"/>
              <a:defRPr/>
            </a:lvl2pPr>
            <a:lvl3pPr marL="457200" indent="-228600">
              <a:buSzPct val="120000"/>
              <a:buFont typeface="Arial"/>
              <a:buChar char="•"/>
              <a:defRPr/>
            </a:lvl3pPr>
            <a:lvl4pPr marL="749300" indent="-228600">
              <a:buSzPct val="120000"/>
              <a:buFont typeface="Arial"/>
              <a:buChar char="•"/>
              <a:defRPr/>
            </a:lvl4pPr>
            <a:lvl5pPr marL="1028700" indent="-228600">
              <a:buSzPct val="120000"/>
              <a:buFont typeface="Arial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1400" y="419100"/>
            <a:ext cx="6680200" cy="596900"/>
          </a:xfrm>
        </p:spPr>
        <p:txBody>
          <a:bodyPr>
            <a:noAutofit/>
          </a:bodyPr>
          <a:lstStyle>
            <a:lvl1pPr algn="l">
              <a:buNone/>
              <a:defRPr sz="4000" b="0" cap="none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06467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Left Pictures on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 userDrawn="1"/>
        </p:nvSpPr>
        <p:spPr bwMode="auto">
          <a:xfrm>
            <a:off x="0" y="0"/>
            <a:ext cx="38862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50800" dist="38100" algn="l" rotWithShape="0">
              <a:srgbClr val="808080">
                <a:alpha val="39999"/>
              </a:srgbClr>
            </a:outerShdw>
          </a:effectLst>
          <a:extLst>
            <a:ext uri="{91240B29-F687-4F45-9708-019B960494DF}">
              <a14:hiddenLine xmlns:a14="http://schemas.microsoft.com/office/drawing/2010/main" w="100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ea typeface="ＭＳ Ｐゴシック" pitchFamily="34" charset="-128"/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3886200" y="0"/>
            <a:ext cx="990600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100000">
                <a:srgbClr val="000000">
                  <a:alpha val="0"/>
                </a:srgb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3886200" y="381000"/>
            <a:ext cx="5257800" cy="685800"/>
          </a:xfrm>
          <a:prstGeom prst="rect">
            <a:avLst/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4801" y="363607"/>
            <a:ext cx="4762500" cy="707886"/>
          </a:xfrm>
        </p:spPr>
        <p:txBody>
          <a:bodyPr wrap="none">
            <a:normAutofit/>
          </a:bodyPr>
          <a:lstStyle>
            <a:lvl1pPr algn="l">
              <a:buNone/>
              <a:defRPr sz="4000" b="0" cap="none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4152900" y="1409700"/>
            <a:ext cx="4724400" cy="4394200"/>
          </a:xfrm>
        </p:spPr>
        <p:txBody>
          <a:bodyPr/>
          <a:lstStyle>
            <a:lvl1pPr>
              <a:defRPr b="0"/>
            </a:lvl1pPr>
            <a:lvl2pPr marL="228600" indent="-228600">
              <a:buFont typeface="Arial"/>
              <a:buChar char="•"/>
              <a:defRPr/>
            </a:lvl2pPr>
            <a:lvl3pPr marL="457200" indent="-228600">
              <a:buSzPct val="120000"/>
              <a:buFont typeface="Arial"/>
              <a:buChar char="•"/>
              <a:defRPr/>
            </a:lvl3pPr>
            <a:lvl4pPr marL="749300" indent="-228600">
              <a:buSzPct val="120000"/>
              <a:buFont typeface="Arial"/>
              <a:buChar char="•"/>
              <a:defRPr/>
            </a:lvl4pPr>
            <a:lvl5pPr marL="1028700" indent="-228600">
              <a:buSzPct val="120000"/>
              <a:buFont typeface="Arial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Picture Placeholder 11"/>
          <p:cNvSpPr>
            <a:spLocks noGrp="1"/>
          </p:cNvSpPr>
          <p:nvPr>
            <p:ph type="pic" sz="quarter" idx="16"/>
          </p:nvPr>
        </p:nvSpPr>
        <p:spPr>
          <a:xfrm>
            <a:off x="0" y="1066800"/>
            <a:ext cx="3886200" cy="2603500"/>
          </a:xfrm>
          <a:effectLst/>
        </p:spPr>
        <p:txBody>
          <a:bodyPr/>
          <a:lstStyle>
            <a:lvl1pPr>
              <a:defRPr>
                <a:ln>
                  <a:noFill/>
                </a:ln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1" name="Picture Placeholder 11"/>
          <p:cNvSpPr>
            <a:spLocks noGrp="1"/>
          </p:cNvSpPr>
          <p:nvPr>
            <p:ph type="pic" sz="quarter" idx="17"/>
          </p:nvPr>
        </p:nvSpPr>
        <p:spPr>
          <a:xfrm>
            <a:off x="0" y="3683000"/>
            <a:ext cx="3886200" cy="2628900"/>
          </a:xfrm>
          <a:effectLst/>
        </p:spPr>
        <p:txBody>
          <a:bodyPr/>
          <a:lstStyle>
            <a:lvl1pPr>
              <a:defRPr>
                <a:ln>
                  <a:noFill/>
                </a:ln>
              </a:defRPr>
            </a:lvl1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254853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Text-Right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90600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100000">
                <a:srgbClr val="000000">
                  <a:alpha val="0"/>
                </a:srgb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381000"/>
            <a:ext cx="5257800" cy="685800"/>
          </a:xfrm>
          <a:prstGeom prst="rect">
            <a:avLst/>
          </a:prstGeom>
          <a:solidFill>
            <a:schemeClr val="tx1">
              <a:alpha val="79999"/>
            </a:schemeClr>
          </a:solidFill>
          <a:ln>
            <a:noFill/>
          </a:ln>
          <a:effectLst>
            <a:outerShdw blurRad="50800" dist="38100" algn="l" rotWithShape="0">
              <a:srgbClr val="808080">
                <a:alpha val="39999"/>
              </a:srgbClr>
            </a:outerShdw>
          </a:effectLst>
          <a:extLst>
            <a:ext uri="{91240B29-F687-4F45-9708-019B960494DF}">
              <a14:hiddenLine xmlns:a14="http://schemas.microsoft.com/office/drawing/2010/main" w="100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5257800" y="0"/>
            <a:ext cx="3886200" cy="6858000"/>
          </a:xfrm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19100"/>
            <a:ext cx="4876800" cy="596900"/>
          </a:xfrm>
        </p:spPr>
        <p:txBody>
          <a:bodyPr>
            <a:normAutofit/>
          </a:bodyPr>
          <a:lstStyle>
            <a:lvl1pPr algn="l">
              <a:buNone/>
              <a:defRPr sz="4000" b="0" cap="none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266700" y="1409700"/>
            <a:ext cx="4724400" cy="4394200"/>
          </a:xfrm>
        </p:spPr>
        <p:txBody>
          <a:bodyPr/>
          <a:lstStyle>
            <a:lvl1pPr>
              <a:defRPr b="0"/>
            </a:lvl1pPr>
            <a:lvl2pPr marL="228600" indent="-228600">
              <a:buFont typeface="Arial"/>
              <a:buChar char="•"/>
              <a:defRPr/>
            </a:lvl2pPr>
            <a:lvl3pPr marL="457200" indent="-228600">
              <a:buSzPct val="120000"/>
              <a:buFont typeface="Arial"/>
              <a:buChar char="•"/>
              <a:defRPr/>
            </a:lvl3pPr>
            <a:lvl4pPr marL="749300" indent="-228600">
              <a:buSzPct val="120000"/>
              <a:buFont typeface="Arial"/>
              <a:buChar char="•"/>
              <a:defRPr/>
            </a:lvl4pPr>
            <a:lvl5pPr marL="1028700" indent="-228600">
              <a:buSzPct val="120000"/>
              <a:buFont typeface="Arial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46303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B278F80-A27E-4AA7-8D7A-2ED6D37E4E50}" type="datetime1">
              <a:rPr lang="en-US">
                <a:solidFill>
                  <a:srgbClr val="009DDC"/>
                </a:solidFill>
                <a:latin typeface="Arial" pitchFamily="34" charset="0"/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11/4/2018</a:t>
            </a:fld>
            <a:endParaRPr lang="en-US">
              <a:solidFill>
                <a:srgbClr val="009DDC"/>
              </a:solidFill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9DDC"/>
              </a:solidFill>
            </a:endParaRP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665FE2C-7301-41BB-B5E8-B63A8DE943D9}" type="slidenum">
              <a:rPr lang="en-US">
                <a:solidFill>
                  <a:srgbClr val="009DDC"/>
                </a:solidFill>
                <a:latin typeface="Arial" pitchFamily="34" charset="0"/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9DDC"/>
              </a:solidFill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22941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55F209A-5EAB-4CE7-AB15-C0D8BE679B86}" type="datetime1">
              <a:rPr lang="en-US">
                <a:solidFill>
                  <a:srgbClr val="009DDC"/>
                </a:solidFill>
                <a:latin typeface="Arial" pitchFamily="34" charset="0"/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11/4/2018</a:t>
            </a:fld>
            <a:endParaRPr lang="en-US">
              <a:solidFill>
                <a:srgbClr val="009DDC"/>
              </a:solidFill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9DDC"/>
              </a:solidFill>
            </a:endParaRPr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1257361-9736-458F-AECF-C9DE84F509DA}" type="slidenum">
              <a:rPr lang="en-US">
                <a:solidFill>
                  <a:srgbClr val="009DDC"/>
                </a:solidFill>
                <a:latin typeface="Arial" pitchFamily="34" charset="0"/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9DDC"/>
              </a:solidFill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9401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178300" y="228600"/>
            <a:ext cx="45847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241800" y="1600200"/>
            <a:ext cx="4524375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34213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6C6C6C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6C6C6C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6C6C6C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6C6C6C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6C6C6C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ts val="1200"/>
        </a:spcAft>
        <a:buClr>
          <a:schemeClr val="bg2"/>
        </a:buClr>
        <a:buSzPct val="60000"/>
        <a:defRPr sz="2400" kern="1200">
          <a:solidFill>
            <a:srgbClr val="6C6C6C"/>
          </a:solidFill>
          <a:latin typeface="+mn-lt"/>
          <a:ea typeface="ＭＳ Ｐゴシック" charset="0"/>
          <a:cs typeface="ＭＳ Ｐゴシック" charset="0"/>
        </a:defRPr>
      </a:lvl1pPr>
      <a:lvl2pPr marL="639763" indent="-273050" algn="l" rtl="0" eaLnBrk="0" fontAlgn="base" hangingPunct="0">
        <a:spcBef>
          <a:spcPct val="0"/>
        </a:spcBef>
        <a:spcAft>
          <a:spcPts val="1200"/>
        </a:spcAft>
        <a:buClr>
          <a:schemeClr val="bg2"/>
        </a:buClr>
        <a:buSzPct val="100000"/>
        <a:buFont typeface="Arial" pitchFamily="34" charset="0"/>
        <a:buChar char="•"/>
        <a:defRPr sz="2400" kern="1200">
          <a:solidFill>
            <a:srgbClr val="6C6C6C"/>
          </a:solidFill>
          <a:latin typeface="+mn-lt"/>
          <a:ea typeface="ＭＳ Ｐゴシック" charset="0"/>
          <a:cs typeface="+mn-cs"/>
        </a:defRPr>
      </a:lvl2pPr>
      <a:lvl3pPr marL="914400" indent="-228600" algn="l" rtl="0" eaLnBrk="0" fontAlgn="base" hangingPunct="0">
        <a:spcBef>
          <a:spcPct val="0"/>
        </a:spcBef>
        <a:spcAft>
          <a:spcPts val="1200"/>
        </a:spcAft>
        <a:buClr>
          <a:schemeClr val="bg2"/>
        </a:buClr>
        <a:buSzPct val="75000"/>
        <a:buFont typeface="Arial" pitchFamily="34" charset="0"/>
        <a:buChar char="•"/>
        <a:defRPr sz="2000" kern="1200">
          <a:solidFill>
            <a:srgbClr val="6C6C6C"/>
          </a:solidFill>
          <a:latin typeface="+mn-lt"/>
          <a:ea typeface="ＭＳ Ｐゴシック" charset="0"/>
          <a:cs typeface="Geneva" charset="0"/>
        </a:defRPr>
      </a:lvl3pPr>
      <a:lvl4pPr marL="1371600" indent="-228600" algn="l" rtl="0" eaLnBrk="0" fontAlgn="base" hangingPunct="0">
        <a:spcBef>
          <a:spcPct val="0"/>
        </a:spcBef>
        <a:spcAft>
          <a:spcPts val="1200"/>
        </a:spcAft>
        <a:buClr>
          <a:schemeClr val="bg2"/>
        </a:buClr>
        <a:buSzPct val="75000"/>
        <a:buFont typeface="Arial" pitchFamily="34" charset="0"/>
        <a:buChar char="•"/>
        <a:defRPr sz="2000" kern="1200">
          <a:solidFill>
            <a:srgbClr val="6C6C6C"/>
          </a:solidFill>
          <a:latin typeface="+mn-lt"/>
          <a:ea typeface="Geneva" pitchFamily="-109" charset="-128"/>
          <a:cs typeface="Geneva" charset="0"/>
        </a:defRPr>
      </a:lvl4pPr>
      <a:lvl5pPr marL="1828800" indent="-228600" algn="l" rtl="0" eaLnBrk="0" fontAlgn="base" hangingPunct="0">
        <a:spcBef>
          <a:spcPct val="0"/>
        </a:spcBef>
        <a:spcAft>
          <a:spcPts val="1200"/>
        </a:spcAft>
        <a:buClr>
          <a:schemeClr val="bg2"/>
        </a:buClr>
        <a:buSzPct val="65000"/>
        <a:buFont typeface="Arial" pitchFamily="34" charset="0"/>
        <a:buChar char="•"/>
        <a:defRPr sz="2000" kern="1200">
          <a:solidFill>
            <a:srgbClr val="6C6C6C"/>
          </a:solidFill>
          <a:latin typeface="+mn-lt"/>
          <a:ea typeface="Geneva" pitchFamily="-109" charset="-128"/>
          <a:cs typeface="Geneva" charset="0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4800" y="2438400"/>
            <a:ext cx="4762500" cy="186690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sz="3600" b="1" dirty="0"/>
              <a:t>Psycho-Social &amp; Life Needs Assessment </a:t>
            </a:r>
            <a:r>
              <a:rPr lang="en-US" sz="3600" b="1"/>
              <a:t>of Yemeni Female </a:t>
            </a:r>
            <a:r>
              <a:rPr lang="en-US" sz="3600" b="1" dirty="0"/>
              <a:t>Inmates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483AF84-ACDC-4C87-ADD0-6E63E8DCA4EE}"/>
              </a:ext>
            </a:extLst>
          </p:cNvPr>
          <p:cNvSpPr txBox="1"/>
          <p:nvPr/>
        </p:nvSpPr>
        <p:spPr>
          <a:xfrm>
            <a:off x="0" y="0"/>
            <a:ext cx="3886200" cy="6586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sz="14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B94283E-F5E0-4D18-BE12-D808A9136C1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114800" cy="68580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F13D64F-D7D6-4518-A486-7779BF503866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5092CE"/>
              </a:clrFrom>
              <a:clrTo>
                <a:srgbClr val="5092C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0" y="4518128"/>
            <a:ext cx="2286000" cy="2339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43866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3200" b="1" dirty="0">
                <a:ea typeface="ＭＳ Ｐゴシック" pitchFamily="34" charset="-128"/>
              </a:rPr>
              <a:t>Safety and Security Needs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914400" y="1219200"/>
            <a:ext cx="7962900" cy="5029200"/>
          </a:xfrm>
        </p:spPr>
        <p:txBody>
          <a:bodyPr/>
          <a:lstStyle/>
          <a:p>
            <a:pPr marL="0" lvl="0" indent="0">
              <a:buClr>
                <a:srgbClr val="67B7E6"/>
              </a:buClr>
              <a:buSzPct val="100000"/>
            </a:pPr>
            <a:endParaRPr lang="en-US" sz="2800" dirty="0"/>
          </a:p>
          <a:p>
            <a:pPr marL="0" lvl="0" indent="0">
              <a:buClr>
                <a:srgbClr val="67B7E6"/>
              </a:buClr>
              <a:buSzPct val="100000"/>
            </a:pPr>
            <a:r>
              <a:rPr lang="en-US" sz="2800" dirty="0"/>
              <a:t>  </a:t>
            </a:r>
            <a:endParaRPr lang="en-US" dirty="0">
              <a:ea typeface="ＭＳ Ｐゴシック" pitchFamily="34" charset="-128"/>
              <a:cs typeface="ＭＳ Ｐゴシック" pitchFamily="34" charset="-128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DAEB8EC-98F9-47ED-AD83-150ABD07B6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3779484"/>
              </p:ext>
            </p:extLst>
          </p:nvPr>
        </p:nvGraphicFramePr>
        <p:xfrm>
          <a:off x="533400" y="1447800"/>
          <a:ext cx="8232775" cy="4689008"/>
        </p:xfrm>
        <a:graphic>
          <a:graphicData uri="http://schemas.openxmlformats.org/drawingml/2006/table">
            <a:tbl>
              <a:tblPr/>
              <a:tblGrid>
                <a:gridCol w="6391803">
                  <a:extLst>
                    <a:ext uri="{9D8B030D-6E8A-4147-A177-3AD203B41FA5}">
                      <a16:colId xmlns:a16="http://schemas.microsoft.com/office/drawing/2014/main" val="884084402"/>
                    </a:ext>
                  </a:extLst>
                </a:gridCol>
                <a:gridCol w="1840972">
                  <a:extLst>
                    <a:ext uri="{9D8B030D-6E8A-4147-A177-3AD203B41FA5}">
                      <a16:colId xmlns:a16="http://schemas.microsoft.com/office/drawing/2014/main" val="810842147"/>
                    </a:ext>
                  </a:extLst>
                </a:gridCol>
              </a:tblGrid>
              <a:tr h="69478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Survey Statement</a:t>
                      </a:r>
                    </a:p>
                  </a:txBody>
                  <a:tcPr marL="6147" marR="6147" marT="6147" marB="0" anchor="ctr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Percentage of Respondents</a:t>
                      </a:r>
                    </a:p>
                  </a:txBody>
                  <a:tcPr marL="6147" marR="6147" marT="6147" marB="0" anchor="ctr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9826289"/>
                  </a:ext>
                </a:extLst>
              </a:tr>
              <a:tr h="48867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Lack of money is something I worry about.</a:t>
                      </a:r>
                    </a:p>
                  </a:txBody>
                  <a:tcPr marL="6147" marR="6147" marT="614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75%</a:t>
                      </a:r>
                    </a:p>
                  </a:txBody>
                  <a:tcPr marL="6147" marR="6147" marT="6147" marB="0" anchor="b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0148779"/>
                  </a:ext>
                </a:extLst>
              </a:tr>
              <a:tr h="48867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 have a 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fear of the future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</a:p>
                  </a:txBody>
                  <a:tcPr marL="6147" marR="6147" marT="614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74%</a:t>
                      </a:r>
                    </a:p>
                  </a:txBody>
                  <a:tcPr marL="6147" marR="6147" marT="6147" marB="0" anchor="b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1780599"/>
                  </a:ext>
                </a:extLst>
              </a:tr>
              <a:tr h="48867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 one to go to when I need any help.</a:t>
                      </a:r>
                    </a:p>
                  </a:txBody>
                  <a:tcPr marL="6147" marR="6147" marT="614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74%</a:t>
                      </a:r>
                    </a:p>
                  </a:txBody>
                  <a:tcPr marL="6147" marR="6147" marT="6147" marB="0" anchor="b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6995972"/>
                  </a:ext>
                </a:extLst>
              </a:tr>
              <a:tr h="48867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 need my 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family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to make me feel safe.</a:t>
                      </a:r>
                    </a:p>
                  </a:txBody>
                  <a:tcPr marL="6147" marR="6147" marT="614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72%</a:t>
                      </a:r>
                    </a:p>
                  </a:txBody>
                  <a:tcPr marL="6147" marR="6147" marT="6147" marB="0" anchor="b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3520573"/>
                  </a:ext>
                </a:extLst>
              </a:tr>
              <a:tr h="57350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 fear for the safety of my children in prison.</a:t>
                      </a:r>
                    </a:p>
                  </a:txBody>
                  <a:tcPr marL="6147" marR="6147" marT="614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30%</a:t>
                      </a:r>
                    </a:p>
                  </a:txBody>
                  <a:tcPr marL="6147" marR="6147" marT="6147" marB="0" anchor="b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4064396"/>
                  </a:ext>
                </a:extLst>
              </a:tr>
              <a:tr h="48867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 do not feel secure in prison.</a:t>
                      </a:r>
                    </a:p>
                  </a:txBody>
                  <a:tcPr marL="6147" marR="6147" marT="614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21%</a:t>
                      </a:r>
                    </a:p>
                  </a:txBody>
                  <a:tcPr marL="6147" marR="6147" marT="6147" marB="0" anchor="b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9881451"/>
                  </a:ext>
                </a:extLst>
              </a:tr>
              <a:tr h="48867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I'm being blackmailed and exploited.</a:t>
                      </a:r>
                    </a:p>
                  </a:txBody>
                  <a:tcPr marL="6147" marR="6147" marT="614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17%</a:t>
                      </a:r>
                    </a:p>
                  </a:txBody>
                  <a:tcPr marL="6147" marR="6147" marT="6147" marB="0" anchor="b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7257829"/>
                  </a:ext>
                </a:extLst>
              </a:tr>
              <a:tr h="48867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There is a threat to my safety.</a:t>
                      </a:r>
                    </a:p>
                  </a:txBody>
                  <a:tcPr marL="6147" marR="6147" marT="6147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16%</a:t>
                      </a:r>
                    </a:p>
                  </a:txBody>
                  <a:tcPr marL="6147" marR="6147" marT="6147" marB="0" anchor="b">
                    <a:lnL>
                      <a:noFill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72641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57465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3200" b="1" dirty="0">
                <a:ea typeface="ＭＳ Ｐゴシック" pitchFamily="34" charset="-128"/>
              </a:rPr>
              <a:t>Education and Training Needs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914400" y="1371600"/>
            <a:ext cx="7962900" cy="4876800"/>
          </a:xfrm>
        </p:spPr>
        <p:txBody>
          <a:bodyPr/>
          <a:lstStyle/>
          <a:p>
            <a:pPr marL="457200" lvl="0" indent="-457200">
              <a:buClr>
                <a:srgbClr val="67B7E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accent5">
                    <a:lumMod val="10000"/>
                  </a:schemeClr>
                </a:solidFill>
              </a:rPr>
              <a:t>81% of respondents do not have skill or craft to enable them to work after release. </a:t>
            </a:r>
          </a:p>
          <a:p>
            <a:pPr marL="457200" lvl="0" indent="-457200">
              <a:buClr>
                <a:srgbClr val="67B7E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accent5">
                    <a:lumMod val="10000"/>
                  </a:schemeClr>
                </a:solidFill>
              </a:rPr>
              <a:t>74% do not know how to take good care of their health.</a:t>
            </a:r>
          </a:p>
          <a:p>
            <a:pPr marL="457200" lvl="0" indent="-457200">
              <a:buClr>
                <a:srgbClr val="67B7E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accent5">
                    <a:lumMod val="10000"/>
                  </a:schemeClr>
                </a:solidFill>
              </a:rPr>
              <a:t>72% indicated they need some level of help to improve their reading and writing skills. </a:t>
            </a:r>
          </a:p>
          <a:p>
            <a:pPr marL="457200" lvl="0" indent="-457200">
              <a:buClr>
                <a:srgbClr val="67B7E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accent5">
                    <a:lumMod val="10000"/>
                  </a:schemeClr>
                </a:solidFill>
              </a:rPr>
              <a:t>72% showed interest in continuing their interrupted education. </a:t>
            </a:r>
            <a:endParaRPr lang="en-US" sz="2800" dirty="0">
              <a:solidFill>
                <a:schemeClr val="accent5">
                  <a:lumMod val="10000"/>
                </a:schemeClr>
              </a:solidFill>
              <a:ea typeface="ＭＳ Ｐゴシック" pitchFamily="34" charset="-128"/>
              <a:cs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138195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3200" b="1" dirty="0">
                <a:ea typeface="ＭＳ Ｐゴシック" pitchFamily="34" charset="-128"/>
              </a:rPr>
              <a:t>Need for Community Support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914400" y="1143000"/>
            <a:ext cx="7962900" cy="5105400"/>
          </a:xfrm>
        </p:spPr>
        <p:txBody>
          <a:bodyPr/>
          <a:lstStyle/>
          <a:p>
            <a:pPr marL="0" lvl="0" indent="0">
              <a:buClr>
                <a:srgbClr val="67B7E6"/>
              </a:buClr>
              <a:buSzPct val="100000"/>
            </a:pPr>
            <a:endParaRPr lang="en-US" dirty="0">
              <a:ea typeface="ＭＳ Ｐゴシック" pitchFamily="34" charset="-128"/>
              <a:cs typeface="ＭＳ Ｐゴシック" pitchFamily="34" charset="-128"/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91C465AD-3F92-4663-869D-EC787D01697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9618910"/>
              </p:ext>
            </p:extLst>
          </p:nvPr>
        </p:nvGraphicFramePr>
        <p:xfrm>
          <a:off x="457200" y="1143000"/>
          <a:ext cx="8420100" cy="546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937593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3200" b="1" dirty="0">
                <a:ea typeface="ＭＳ Ｐゴシック" pitchFamily="34" charset="-128"/>
              </a:rPr>
              <a:t>Need for Psychotherapy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1028700" y="1219200"/>
            <a:ext cx="7962900" cy="4876800"/>
          </a:xfrm>
        </p:spPr>
        <p:txBody>
          <a:bodyPr/>
          <a:lstStyle/>
          <a:p>
            <a:pPr marL="0" lvl="0" indent="0">
              <a:buClr>
                <a:srgbClr val="67B7E6"/>
              </a:buClr>
              <a:buSzPct val="100000"/>
            </a:pPr>
            <a:r>
              <a:rPr lang="en-US" sz="2800" dirty="0">
                <a:solidFill>
                  <a:schemeClr val="accent5">
                    <a:lumMod val="10000"/>
                  </a:schemeClr>
                </a:solidFill>
              </a:rPr>
              <a:t>Analysis of results indicate signs of the following symptoms among female prisoners:</a:t>
            </a:r>
          </a:p>
          <a:p>
            <a:pPr lvl="0">
              <a:buClr>
                <a:srgbClr val="67B7E6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5">
                    <a:lumMod val="10000"/>
                  </a:schemeClr>
                </a:solidFill>
                <a:ea typeface="ＭＳ Ｐゴシック" pitchFamily="34" charset="-128"/>
                <a:cs typeface="ＭＳ Ｐゴシック" pitchFamily="34" charset="-128"/>
              </a:rPr>
              <a:t>Depression</a:t>
            </a:r>
          </a:p>
          <a:p>
            <a:pPr lvl="0">
              <a:buClr>
                <a:srgbClr val="67B7E6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5">
                    <a:lumMod val="10000"/>
                  </a:schemeClr>
                </a:solidFill>
                <a:ea typeface="ＭＳ Ｐゴシック" pitchFamily="34" charset="-128"/>
                <a:cs typeface="ＭＳ Ｐゴシック" pitchFamily="34" charset="-128"/>
              </a:rPr>
              <a:t>Hypomania</a:t>
            </a:r>
          </a:p>
          <a:p>
            <a:pPr lvl="0">
              <a:buClr>
                <a:srgbClr val="67B7E6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5">
                    <a:lumMod val="10000"/>
                  </a:schemeClr>
                </a:solidFill>
                <a:ea typeface="ＭＳ Ｐゴシック" pitchFamily="34" charset="-128"/>
                <a:cs typeface="ＭＳ Ｐゴシック" pitchFamily="34" charset="-128"/>
              </a:rPr>
              <a:t>Panic attacks and anxiety</a:t>
            </a:r>
          </a:p>
          <a:p>
            <a:pPr lvl="0">
              <a:buClr>
                <a:srgbClr val="67B7E6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5">
                    <a:lumMod val="10000"/>
                  </a:schemeClr>
                </a:solidFill>
                <a:ea typeface="ＭＳ Ｐゴシック" pitchFamily="34" charset="-128"/>
                <a:cs typeface="ＭＳ Ｐゴシック" pitchFamily="34" charset="-128"/>
              </a:rPr>
              <a:t>Suicidal thoughts</a:t>
            </a:r>
          </a:p>
          <a:p>
            <a:pPr lvl="0">
              <a:buClr>
                <a:srgbClr val="67B7E6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5">
                    <a:lumMod val="10000"/>
                  </a:schemeClr>
                </a:solidFill>
                <a:ea typeface="ＭＳ Ｐゴシック" pitchFamily="34" charset="-128"/>
                <a:cs typeface="ＭＳ Ｐゴシック" pitchFamily="34" charset="-128"/>
              </a:rPr>
              <a:t>Early signs of Schizophrenia</a:t>
            </a:r>
          </a:p>
          <a:p>
            <a:pPr lvl="0">
              <a:buClr>
                <a:srgbClr val="67B7E6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5">
                    <a:lumMod val="10000"/>
                  </a:schemeClr>
                </a:solidFill>
                <a:ea typeface="ＭＳ Ｐゴシック" pitchFamily="34" charset="-128"/>
                <a:cs typeface="ＭＳ Ｐゴシック" pitchFamily="34" charset="-128"/>
              </a:rPr>
              <a:t>Early symptoms of Dementia</a:t>
            </a:r>
          </a:p>
          <a:p>
            <a:pPr lvl="0">
              <a:buClr>
                <a:srgbClr val="67B7E6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5">
                    <a:lumMod val="10000"/>
                  </a:schemeClr>
                </a:solidFill>
                <a:ea typeface="ＭＳ Ｐゴシック" pitchFamily="34" charset="-128"/>
                <a:cs typeface="ＭＳ Ｐゴシック" pitchFamily="34" charset="-128"/>
              </a:rPr>
              <a:t>Obsessive compulsive disorder</a:t>
            </a:r>
          </a:p>
          <a:p>
            <a:pPr lvl="0">
              <a:buClr>
                <a:srgbClr val="67B7E6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5">
                    <a:lumMod val="10000"/>
                  </a:schemeClr>
                </a:solidFill>
                <a:ea typeface="ＭＳ Ｐゴシック" pitchFamily="34" charset="-128"/>
                <a:cs typeface="ＭＳ Ｐゴシック" pitchFamily="34" charset="-128"/>
              </a:rPr>
              <a:t>Dissociative disorder</a:t>
            </a:r>
          </a:p>
        </p:txBody>
      </p:sp>
    </p:spTree>
    <p:extLst>
      <p:ext uri="{BB962C8B-B14F-4D97-AF65-F5344CB8AC3E}">
        <p14:creationId xmlns:p14="http://schemas.microsoft.com/office/powerpoint/2010/main" val="1429464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3200" b="1" dirty="0">
                <a:ea typeface="ＭＳ Ｐゴシック" pitchFamily="34" charset="-128"/>
              </a:rPr>
              <a:t>Need for Life Skills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914400" y="1371600"/>
            <a:ext cx="7962900" cy="4876800"/>
          </a:xfrm>
        </p:spPr>
        <p:txBody>
          <a:bodyPr/>
          <a:lstStyle/>
          <a:p>
            <a:pPr marL="0" lvl="0" indent="0">
              <a:buClr>
                <a:srgbClr val="67B7E6"/>
              </a:buClr>
              <a:buSzPct val="100000"/>
            </a:pPr>
            <a:r>
              <a:rPr lang="en-US" sz="2800" dirty="0">
                <a:solidFill>
                  <a:schemeClr val="accent5">
                    <a:lumMod val="10000"/>
                  </a:schemeClr>
                </a:solidFill>
              </a:rPr>
              <a:t>Results indicate that female inmates would benefit from trainings to improve: </a:t>
            </a:r>
          </a:p>
          <a:p>
            <a:pPr marL="0" lvl="0" indent="0">
              <a:buClr>
                <a:srgbClr val="67B7E6"/>
              </a:buClr>
              <a:buSzPct val="100000"/>
              <a:buFontTx/>
              <a:buChar char="•"/>
            </a:pPr>
            <a:r>
              <a:rPr lang="en-US" sz="2800" dirty="0">
                <a:solidFill>
                  <a:schemeClr val="accent5">
                    <a:lumMod val="10000"/>
                  </a:schemeClr>
                </a:solidFill>
              </a:rPr>
              <a:t> Self-confidence</a:t>
            </a:r>
          </a:p>
          <a:p>
            <a:pPr marL="0" lvl="0" indent="0">
              <a:buClr>
                <a:srgbClr val="67B7E6"/>
              </a:buClr>
              <a:buSzPct val="100000"/>
              <a:buFontTx/>
              <a:buChar char="•"/>
            </a:pPr>
            <a:r>
              <a:rPr lang="en-US" sz="2800" dirty="0">
                <a:solidFill>
                  <a:schemeClr val="accent5">
                    <a:lumMod val="10000"/>
                  </a:schemeClr>
                </a:solidFill>
              </a:rPr>
              <a:t> Communication skills</a:t>
            </a:r>
          </a:p>
          <a:p>
            <a:pPr marL="0" lvl="0" indent="0">
              <a:buClr>
                <a:srgbClr val="67B7E6"/>
              </a:buClr>
              <a:buSzPct val="100000"/>
              <a:buFontTx/>
              <a:buChar char="•"/>
            </a:pPr>
            <a:r>
              <a:rPr lang="en-US" sz="2800" dirty="0">
                <a:solidFill>
                  <a:schemeClr val="accent5">
                    <a:lumMod val="10000"/>
                  </a:schemeClr>
                </a:solidFill>
              </a:rPr>
              <a:t> Problem solving skills</a:t>
            </a:r>
          </a:p>
          <a:p>
            <a:pPr marL="0" lvl="0" indent="0">
              <a:buClr>
                <a:srgbClr val="67B7E6"/>
              </a:buClr>
              <a:buSzPct val="100000"/>
              <a:buFontTx/>
              <a:buChar char="•"/>
            </a:pPr>
            <a:r>
              <a:rPr lang="en-US" sz="2800" dirty="0">
                <a:solidFill>
                  <a:schemeClr val="accent5">
                    <a:lumMod val="10000"/>
                  </a:schemeClr>
                </a:solidFill>
              </a:rPr>
              <a:t> Self-defense skills </a:t>
            </a:r>
          </a:p>
          <a:p>
            <a:pPr marL="0" lvl="0" indent="0">
              <a:buClr>
                <a:srgbClr val="67B7E6"/>
              </a:buClr>
              <a:buSzPct val="100000"/>
              <a:buFontTx/>
              <a:buChar char="•"/>
            </a:pPr>
            <a:r>
              <a:rPr lang="en-US" sz="2800" dirty="0">
                <a:solidFill>
                  <a:schemeClr val="accent5">
                    <a:lumMod val="10000"/>
                  </a:schemeClr>
                </a:solidFill>
              </a:rPr>
              <a:t> Dealing with life pressures</a:t>
            </a:r>
          </a:p>
          <a:p>
            <a:pPr marL="0" lvl="0" indent="0">
              <a:buClr>
                <a:srgbClr val="67B7E6"/>
              </a:buClr>
              <a:buSzPct val="100000"/>
            </a:pPr>
            <a:endParaRPr lang="en-US" sz="2000" dirty="0"/>
          </a:p>
          <a:p>
            <a:pPr marL="0" lvl="0" indent="0">
              <a:buClr>
                <a:srgbClr val="67B7E6"/>
              </a:buClr>
              <a:buSzPct val="100000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017084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3200" b="1" dirty="0">
                <a:ea typeface="ＭＳ Ｐゴシック" pitchFamily="34" charset="-128"/>
              </a:rPr>
              <a:t>Other Indicators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914400" y="1371600"/>
            <a:ext cx="7962900" cy="4876800"/>
          </a:xfrm>
        </p:spPr>
        <p:txBody>
          <a:bodyPr/>
          <a:lstStyle/>
          <a:p>
            <a:pPr marL="0" lvl="0" indent="0">
              <a:buClr>
                <a:srgbClr val="67B7E6"/>
              </a:buClr>
              <a:buSzPct val="100000"/>
            </a:pPr>
            <a:r>
              <a:rPr lang="en-US" sz="2800" dirty="0">
                <a:solidFill>
                  <a:schemeClr val="accent5">
                    <a:lumMod val="10000"/>
                  </a:schemeClr>
                </a:solidFill>
              </a:rPr>
              <a:t>Results also indicate that the majority of female prisoners have:</a:t>
            </a:r>
          </a:p>
          <a:p>
            <a:pPr lvl="0">
              <a:buClr>
                <a:srgbClr val="67B7E6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5">
                    <a:lumMod val="10000"/>
                  </a:schemeClr>
                </a:solidFill>
              </a:rPr>
              <a:t>Low levels of self-respect, self-esteem, and self-confidence</a:t>
            </a:r>
          </a:p>
          <a:p>
            <a:pPr lvl="0">
              <a:buClr>
                <a:srgbClr val="67B7E6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5">
                    <a:lumMod val="10000"/>
                  </a:schemeClr>
                </a:solidFill>
                <a:ea typeface="ＭＳ Ｐゴシック" pitchFamily="34" charset="-128"/>
                <a:cs typeface="ＭＳ Ｐゴシック" pitchFamily="34" charset="-128"/>
              </a:rPr>
              <a:t>Lacking self-assertiveness</a:t>
            </a:r>
          </a:p>
          <a:p>
            <a:pPr lvl="0">
              <a:buClr>
                <a:srgbClr val="67B7E6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5">
                    <a:lumMod val="10000"/>
                  </a:schemeClr>
                </a:solidFill>
                <a:ea typeface="ＭＳ Ｐゴシック" pitchFamily="34" charset="-128"/>
                <a:cs typeface="ＭＳ Ｐゴシック" pitchFamily="34" charset="-128"/>
              </a:rPr>
              <a:t>Absence of feeling of belonging to a group, community or family</a:t>
            </a:r>
          </a:p>
          <a:p>
            <a:pPr lvl="0">
              <a:buClr>
                <a:srgbClr val="67B7E6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5">
                    <a:lumMod val="10000"/>
                  </a:schemeClr>
                </a:solidFill>
                <a:ea typeface="ＭＳ Ｐゴシック" pitchFamily="34" charset="-128"/>
                <a:cs typeface="ＭＳ Ｐゴシック" pitchFamily="34" charset="-128"/>
              </a:rPr>
              <a:t>Strong need to occupy time with activities</a:t>
            </a:r>
          </a:p>
          <a:p>
            <a:pPr lvl="0">
              <a:buClr>
                <a:srgbClr val="67B7E6"/>
              </a:buClr>
              <a:buSzPct val="100000"/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accent5">
                  <a:lumMod val="10000"/>
                </a:schemeClr>
              </a:solidFill>
              <a:ea typeface="ＭＳ Ｐゴシック" pitchFamily="34" charset="-128"/>
              <a:cs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531138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3200" b="1" dirty="0">
                <a:ea typeface="ＭＳ Ｐゴシック" pitchFamily="34" charset="-128"/>
              </a:rPr>
              <a:t>Recommendations &amp; Priorities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495300" y="1143000"/>
            <a:ext cx="8648700" cy="4876800"/>
          </a:xfrm>
        </p:spPr>
        <p:txBody>
          <a:bodyPr/>
          <a:lstStyle/>
          <a:p>
            <a:pPr marL="457200" lvl="0" indent="-457200">
              <a:buClr>
                <a:srgbClr val="67B7E6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5">
                    <a:lumMod val="10000"/>
                  </a:schemeClr>
                </a:solidFill>
              </a:rPr>
              <a:t>Essentials – hygiene products, food, water, healthcare, clothing, bedding. </a:t>
            </a:r>
          </a:p>
          <a:p>
            <a:pPr marL="457200" lvl="0" indent="-457200">
              <a:buClr>
                <a:srgbClr val="67B7E6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5">
                    <a:lumMod val="10000"/>
                  </a:schemeClr>
                </a:solidFill>
              </a:rPr>
              <a:t>Education and vocational training programs. </a:t>
            </a:r>
          </a:p>
          <a:p>
            <a:pPr marL="457200" lvl="0" indent="-457200">
              <a:buClr>
                <a:srgbClr val="67B7E6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5">
                    <a:lumMod val="10000"/>
                  </a:schemeClr>
                </a:solidFill>
              </a:rPr>
              <a:t>Mentoring program to raise self-confidence &amp; life skills. </a:t>
            </a:r>
          </a:p>
          <a:p>
            <a:pPr marL="457200" lvl="0" indent="-457200">
              <a:buClr>
                <a:srgbClr val="67B7E6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5">
                    <a:lumMod val="10000"/>
                  </a:schemeClr>
                </a:solidFill>
              </a:rPr>
              <a:t>Work with families to raise detainee social support. </a:t>
            </a:r>
          </a:p>
          <a:p>
            <a:pPr marL="457200" lvl="0" indent="-457200">
              <a:buClr>
                <a:srgbClr val="67B7E6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5">
                    <a:lumMod val="10000"/>
                  </a:schemeClr>
                </a:solidFill>
              </a:rPr>
              <a:t>Re-integration support including small grants for income generating projects. </a:t>
            </a:r>
          </a:p>
          <a:p>
            <a:pPr marL="457200" lvl="0" indent="-457200">
              <a:buClr>
                <a:srgbClr val="67B7E6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5">
                    <a:lumMod val="10000"/>
                  </a:schemeClr>
                </a:solidFill>
              </a:rPr>
              <a:t>Counseling and psychotherapy programs.</a:t>
            </a:r>
            <a:endParaRPr lang="en-US" sz="2800" dirty="0">
              <a:solidFill>
                <a:schemeClr val="accent5">
                  <a:lumMod val="10000"/>
                </a:schemeClr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buClr>
                <a:srgbClr val="67B7E6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5">
                    <a:lumMod val="10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Entertainment activities – sports, reading materials, and channels to communicate with their families.</a:t>
            </a:r>
          </a:p>
          <a:p>
            <a:pPr marL="457200" lvl="0" indent="-457200">
              <a:buClr>
                <a:srgbClr val="67B7E6"/>
              </a:buClr>
              <a:buSzPct val="100000"/>
              <a:buFont typeface="Arial" panose="020B0604020202020204" pitchFamily="34" charset="0"/>
              <a:buChar char="•"/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buClr>
                <a:srgbClr val="67B7E6"/>
              </a:buClr>
              <a:buSzPct val="100000"/>
              <a:buFont typeface="Arial" panose="020B0604020202020204" pitchFamily="34" charset="0"/>
              <a:buChar char="•"/>
            </a:pPr>
            <a:endParaRPr lang="en-US" dirty="0">
              <a:ea typeface="ＭＳ Ｐゴシック" pitchFamily="34" charset="-128"/>
              <a:cs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4015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3200" b="1" dirty="0">
                <a:ea typeface="ＭＳ Ｐゴシック" pitchFamily="34" charset="-128"/>
              </a:rPr>
              <a:t>1.  Assessment  &amp; Detainee Profiles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914400" y="1371600"/>
            <a:ext cx="7962900" cy="4876800"/>
          </a:xfrm>
        </p:spPr>
        <p:txBody>
          <a:bodyPr/>
          <a:lstStyle/>
          <a:p>
            <a:pPr marL="0" lvl="0" indent="0">
              <a:buClr>
                <a:srgbClr val="67B7E6"/>
              </a:buClr>
              <a:buSzPct val="100000"/>
            </a:pPr>
            <a:r>
              <a:rPr lang="en-US" sz="2800" dirty="0">
                <a:solidFill>
                  <a:schemeClr val="accent5">
                    <a:lumMod val="10000"/>
                  </a:schemeClr>
                </a:solidFill>
                <a:ea typeface="ＭＳ Ｐゴシック" pitchFamily="34" charset="-128"/>
                <a:cs typeface="ＭＳ Ｐゴシック" pitchFamily="34" charset="-128"/>
              </a:rPr>
              <a:t>In partnership with Family Counseling and Development Foundation (FCDF), the psycho-social assessment survey was designed to identify the needs of women in detention including:</a:t>
            </a:r>
          </a:p>
          <a:p>
            <a:pPr marL="0" lvl="0" indent="0">
              <a:buClr>
                <a:srgbClr val="67B7E6"/>
              </a:buClr>
              <a:buSzPct val="100000"/>
              <a:buFontTx/>
              <a:buChar char="•"/>
            </a:pPr>
            <a:r>
              <a:rPr lang="en-US" sz="2800" dirty="0">
                <a:solidFill>
                  <a:schemeClr val="accent5">
                    <a:lumMod val="10000"/>
                  </a:schemeClr>
                </a:solidFill>
                <a:ea typeface="ＭＳ Ｐゴシック" pitchFamily="34" charset="-128"/>
                <a:cs typeface="ＭＳ Ｐゴシック" pitchFamily="34" charset="-128"/>
              </a:rPr>
              <a:t>  </a:t>
            </a:r>
            <a:r>
              <a:rPr lang="en-US" sz="2800" dirty="0">
                <a:solidFill>
                  <a:schemeClr val="accent5">
                    <a:lumMod val="10000"/>
                  </a:schemeClr>
                </a:solidFill>
              </a:rPr>
              <a:t>Physiological needs</a:t>
            </a:r>
          </a:p>
          <a:p>
            <a:pPr marL="0" lvl="0" indent="0">
              <a:buClr>
                <a:srgbClr val="67B7E6"/>
              </a:buClr>
              <a:buSzPct val="100000"/>
              <a:buFontTx/>
              <a:buChar char="•"/>
            </a:pPr>
            <a:r>
              <a:rPr lang="en-US" sz="2800" dirty="0">
                <a:solidFill>
                  <a:schemeClr val="accent5">
                    <a:lumMod val="10000"/>
                  </a:schemeClr>
                </a:solidFill>
              </a:rPr>
              <a:t>  Safety needs</a:t>
            </a:r>
          </a:p>
          <a:p>
            <a:pPr marL="0" lvl="0" indent="0">
              <a:buClr>
                <a:srgbClr val="67B7E6"/>
              </a:buClr>
              <a:buSzPct val="100000"/>
              <a:buFontTx/>
              <a:buChar char="•"/>
            </a:pPr>
            <a:r>
              <a:rPr lang="en-US" sz="2800" dirty="0">
                <a:solidFill>
                  <a:schemeClr val="accent5">
                    <a:lumMod val="10000"/>
                  </a:schemeClr>
                </a:solidFill>
              </a:rPr>
              <a:t>  Social belonging</a:t>
            </a:r>
          </a:p>
          <a:p>
            <a:pPr marL="0" lvl="0" indent="0">
              <a:buClr>
                <a:srgbClr val="67B7E6"/>
              </a:buClr>
              <a:buSzPct val="100000"/>
              <a:buFontTx/>
              <a:buChar char="•"/>
            </a:pPr>
            <a:r>
              <a:rPr lang="en-US" sz="2800" dirty="0">
                <a:solidFill>
                  <a:schemeClr val="accent5">
                    <a:lumMod val="10000"/>
                  </a:schemeClr>
                </a:solidFill>
              </a:rPr>
              <a:t>  Self esteem</a:t>
            </a:r>
          </a:p>
          <a:p>
            <a:pPr marL="0" lvl="0" indent="0">
              <a:buClr>
                <a:srgbClr val="67B7E6"/>
              </a:buClr>
              <a:buSzPct val="100000"/>
              <a:buFontTx/>
              <a:buChar char="•"/>
            </a:pPr>
            <a:r>
              <a:rPr lang="en-US" sz="2800" dirty="0">
                <a:solidFill>
                  <a:schemeClr val="accent5">
                    <a:lumMod val="10000"/>
                  </a:schemeClr>
                </a:solidFill>
              </a:rPr>
              <a:t>  Psychological disorders</a:t>
            </a:r>
            <a:endParaRPr lang="en-US" sz="2800" dirty="0">
              <a:solidFill>
                <a:schemeClr val="accent5">
                  <a:lumMod val="10000"/>
                </a:schemeClr>
              </a:solidFill>
              <a:ea typeface="ＭＳ Ｐゴシック" pitchFamily="34" charset="-128"/>
              <a:cs typeface="ＭＳ Ｐゴシック" pitchFamily="34" charset="-128"/>
            </a:endParaRPr>
          </a:p>
          <a:p>
            <a:pPr marL="0" indent="0">
              <a:buSzPct val="100000"/>
            </a:pPr>
            <a:endParaRPr lang="en-US" dirty="0">
              <a:ea typeface="ＭＳ Ｐゴシック" pitchFamily="34" charset="-128"/>
              <a:cs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71954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3200" b="1" dirty="0">
                <a:ea typeface="ＭＳ Ｐゴシック" pitchFamily="34" charset="-128"/>
              </a:rPr>
              <a:t>Target Population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914400" y="1295400"/>
            <a:ext cx="7962900" cy="5029200"/>
          </a:xfrm>
        </p:spPr>
        <p:txBody>
          <a:bodyPr/>
          <a:lstStyle/>
          <a:p>
            <a:pPr marL="0" lvl="0" indent="0">
              <a:buClr>
                <a:srgbClr val="67B7E6"/>
              </a:buClr>
              <a:buSzPct val="100000"/>
            </a:pPr>
            <a:r>
              <a:rPr lang="en-US" sz="2800" b="1" dirty="0">
                <a:solidFill>
                  <a:schemeClr val="accent5">
                    <a:lumMod val="10000"/>
                  </a:schemeClr>
                </a:solidFill>
              </a:rPr>
              <a:t>Female prisoners in: </a:t>
            </a:r>
          </a:p>
          <a:p>
            <a:pPr marL="850900" lvl="2" indent="-457200">
              <a:buClr>
                <a:srgbClr val="67B7E6"/>
              </a:buClr>
            </a:pPr>
            <a:r>
              <a:rPr lang="en-US" sz="2800" dirty="0">
                <a:solidFill>
                  <a:schemeClr val="accent5">
                    <a:lumMod val="10000"/>
                  </a:schemeClr>
                </a:solidFill>
              </a:rPr>
              <a:t>Al-Amanah Central Prison – Sana’a </a:t>
            </a:r>
          </a:p>
          <a:p>
            <a:pPr marL="850900" lvl="2" indent="-457200">
              <a:buClr>
                <a:srgbClr val="67B7E6"/>
              </a:buClr>
            </a:pPr>
            <a:r>
              <a:rPr lang="en-US" sz="2800" dirty="0">
                <a:solidFill>
                  <a:schemeClr val="accent5">
                    <a:lumMod val="10000"/>
                  </a:schemeClr>
                </a:solidFill>
              </a:rPr>
              <a:t>Ibb Central Prison</a:t>
            </a:r>
          </a:p>
          <a:p>
            <a:pPr marL="850900" lvl="2" indent="-457200">
              <a:buClr>
                <a:srgbClr val="67B7E6"/>
              </a:buClr>
            </a:pPr>
            <a:r>
              <a:rPr lang="en-US" sz="2800" dirty="0" err="1">
                <a:solidFill>
                  <a:schemeClr val="accent5">
                    <a:lumMod val="10000"/>
                  </a:schemeClr>
                </a:solidFill>
              </a:rPr>
              <a:t>Dhamar</a:t>
            </a:r>
            <a:r>
              <a:rPr lang="en-US" sz="2800" dirty="0">
                <a:solidFill>
                  <a:schemeClr val="accent5">
                    <a:lumMod val="10000"/>
                  </a:schemeClr>
                </a:solidFill>
              </a:rPr>
              <a:t> Prison </a:t>
            </a:r>
          </a:p>
          <a:p>
            <a:pPr marL="850900" lvl="2" indent="-457200">
              <a:buClr>
                <a:srgbClr val="67B7E6"/>
              </a:buClr>
            </a:pPr>
            <a:r>
              <a:rPr lang="en-US" sz="2800" dirty="0">
                <a:solidFill>
                  <a:schemeClr val="accent5">
                    <a:lumMod val="10000"/>
                  </a:schemeClr>
                </a:solidFill>
              </a:rPr>
              <a:t>Al-Mansoura Rehabilitation Centre - Aden </a:t>
            </a:r>
          </a:p>
          <a:p>
            <a:pPr marL="850900" lvl="2" indent="-457200">
              <a:buClr>
                <a:srgbClr val="67B7E6"/>
              </a:buClr>
            </a:pPr>
            <a:r>
              <a:rPr lang="en-US" sz="2800" dirty="0">
                <a:solidFill>
                  <a:schemeClr val="accent5">
                    <a:lumMod val="10000"/>
                  </a:schemeClr>
                </a:solidFill>
              </a:rPr>
              <a:t>Mukalla Rehabilitation Centre</a:t>
            </a:r>
          </a:p>
          <a:p>
            <a:pPr marL="457200" lvl="0" indent="-457200">
              <a:buClr>
                <a:srgbClr val="67B7E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accent5">
                    <a:lumMod val="10000"/>
                  </a:schemeClr>
                </a:solidFill>
              </a:rPr>
              <a:t>Only 43 women agreed to participate in the psychological and life needs assessment.  </a:t>
            </a:r>
          </a:p>
          <a:p>
            <a:pPr marL="457200" lvl="0" indent="-457200">
              <a:buClr>
                <a:srgbClr val="67B7E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accent5">
                    <a:lumMod val="10000"/>
                  </a:schemeClr>
                </a:solidFill>
              </a:rPr>
              <a:t>A sample of 29% from the total of 148 female prisoners in the five facilities. </a:t>
            </a:r>
          </a:p>
          <a:p>
            <a:pPr marL="0" lvl="0" indent="0">
              <a:buClr>
                <a:srgbClr val="67B7E6"/>
              </a:buClr>
              <a:buSzPct val="100000"/>
            </a:pPr>
            <a:endParaRPr lang="en-US" dirty="0">
              <a:ea typeface="ＭＳ Ｐゴシック" pitchFamily="34" charset="-128"/>
              <a:cs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03121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3200" b="1" dirty="0">
                <a:ea typeface="ＭＳ Ｐゴシック" pitchFamily="34" charset="-128"/>
              </a:rPr>
              <a:t>Detainee Ages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914400" y="1371600"/>
            <a:ext cx="7962900" cy="4876800"/>
          </a:xfrm>
        </p:spPr>
        <p:txBody>
          <a:bodyPr/>
          <a:lstStyle/>
          <a:p>
            <a:pPr marL="0" lvl="0" indent="0">
              <a:buClr>
                <a:srgbClr val="67B7E6"/>
              </a:buClr>
              <a:buSzPct val="100000"/>
            </a:pPr>
            <a:endParaRPr lang="en-US" dirty="0">
              <a:ea typeface="ＭＳ Ｐゴシック" pitchFamily="34" charset="-128"/>
              <a:cs typeface="ＭＳ Ｐゴシック" pitchFamily="34" charset="-128"/>
            </a:endParaRPr>
          </a:p>
        </p:txBody>
      </p:sp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9A268312-F9D3-4513-A2F8-39804150682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2054980"/>
              </p:ext>
            </p:extLst>
          </p:nvPr>
        </p:nvGraphicFramePr>
        <p:xfrm>
          <a:off x="883920" y="1371600"/>
          <a:ext cx="799338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13745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3200" b="1" dirty="0">
                <a:ea typeface="ＭＳ Ｐゴシック" pitchFamily="34" charset="-128"/>
              </a:rPr>
              <a:t>Detainee Marital Status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914400" y="1371600"/>
            <a:ext cx="7962900" cy="4876800"/>
          </a:xfrm>
        </p:spPr>
        <p:txBody>
          <a:bodyPr/>
          <a:lstStyle/>
          <a:p>
            <a:pPr marL="0" lvl="0" indent="0">
              <a:buClr>
                <a:srgbClr val="67B7E6"/>
              </a:buClr>
              <a:buSzPct val="100000"/>
            </a:pPr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 </a:t>
            </a:r>
          </a:p>
          <a:p>
            <a:pPr marL="0" lvl="0" indent="0">
              <a:buClr>
                <a:srgbClr val="67B7E6"/>
              </a:buClr>
              <a:buSzPct val="100000"/>
            </a:pPr>
            <a:endParaRPr lang="en-US" dirty="0">
              <a:ea typeface="ＭＳ Ｐゴシック" pitchFamily="34" charset="-128"/>
              <a:cs typeface="ＭＳ Ｐゴシック" pitchFamily="34" charset="-128"/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B2E7AF94-AD48-4ECC-B741-11A8DE5584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83523730"/>
              </p:ext>
            </p:extLst>
          </p:nvPr>
        </p:nvGraphicFramePr>
        <p:xfrm>
          <a:off x="1524000" y="1397000"/>
          <a:ext cx="6553200" cy="485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03938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3200" b="1" dirty="0">
                <a:ea typeface="ＭＳ Ｐゴシック" pitchFamily="34" charset="-128"/>
              </a:rPr>
              <a:t>Detainee Education</a:t>
            </a:r>
          </a:p>
        </p:txBody>
      </p:sp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BBAA2BD9-EB3A-4309-B288-232347BF92C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44327259"/>
              </p:ext>
            </p:extLst>
          </p:nvPr>
        </p:nvGraphicFramePr>
        <p:xfrm>
          <a:off x="1524000" y="1371600"/>
          <a:ext cx="67818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908381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3200" b="1" dirty="0">
                <a:ea typeface="ＭＳ Ｐゴシック" pitchFamily="34" charset="-128"/>
              </a:rPr>
              <a:t>Duration of Sentence</a:t>
            </a:r>
          </a:p>
        </p:txBody>
      </p:sp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BBAA2BD9-EB3A-4309-B288-232347BF92C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98819592"/>
              </p:ext>
            </p:extLst>
          </p:nvPr>
        </p:nvGraphicFramePr>
        <p:xfrm>
          <a:off x="1524000" y="1219200"/>
          <a:ext cx="67818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240130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itle 4"/>
          <p:cNvSpPr>
            <a:spLocks noGrp="1"/>
          </p:cNvSpPr>
          <p:nvPr>
            <p:ph type="title"/>
          </p:nvPr>
        </p:nvSpPr>
        <p:spPr>
          <a:xfrm>
            <a:off x="4114800" y="363538"/>
            <a:ext cx="4762500" cy="708025"/>
          </a:xfrm>
        </p:spPr>
        <p:txBody>
          <a:bodyPr>
            <a:normAutofit/>
          </a:bodyPr>
          <a:lstStyle/>
          <a:p>
            <a:pPr algn="r"/>
            <a:r>
              <a:rPr lang="en-US" sz="3200" b="1" dirty="0">
                <a:ea typeface="ＭＳ Ｐゴシック" pitchFamily="34" charset="-128"/>
              </a:rPr>
              <a:t>2.  Survey Results</a:t>
            </a:r>
          </a:p>
        </p:txBody>
      </p:sp>
      <p:sp>
        <p:nvSpPr>
          <p:cNvPr id="52226" name="Text Placeholder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Clr>
                <a:srgbClr val="67B7E6"/>
              </a:buClr>
              <a:buSzPct val="100000"/>
            </a:pPr>
            <a:endParaRPr lang="en-US" b="1" dirty="0">
              <a:solidFill>
                <a:schemeClr val="accent5">
                  <a:lumMod val="50000"/>
                </a:schemeClr>
              </a:solidFill>
              <a:ea typeface="ＭＳ Ｐゴシック" pitchFamily="34" charset="-128"/>
              <a:cs typeface="ＭＳ Ｐゴシック" pitchFamily="34" charset="-128"/>
            </a:endParaRPr>
          </a:p>
          <a:p>
            <a:pPr marL="0" indent="0">
              <a:buClr>
                <a:srgbClr val="67B7E6"/>
              </a:buClr>
              <a:buSzPct val="100000"/>
            </a:pP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  <a:ea typeface="ＭＳ Ｐゴシック" pitchFamily="34" charset="-128"/>
                <a:cs typeface="ＭＳ Ｐゴシック" pitchFamily="34" charset="-128"/>
              </a:rPr>
              <a:t>The survey data was collected and analyzed by a team of psychologists. </a:t>
            </a:r>
          </a:p>
          <a:p>
            <a:pPr marL="0" indent="0">
              <a:buClr>
                <a:srgbClr val="67B7E6"/>
              </a:buClr>
              <a:buSzPct val="100000"/>
            </a:pPr>
            <a:endParaRPr lang="en-US" sz="2800" b="1" dirty="0">
              <a:solidFill>
                <a:schemeClr val="accent5">
                  <a:lumMod val="50000"/>
                </a:schemeClr>
              </a:solidFill>
              <a:ea typeface="ＭＳ Ｐゴシック" pitchFamily="34" charset="-128"/>
              <a:cs typeface="ＭＳ Ｐゴシック" pitchFamily="34" charset="-128"/>
            </a:endParaRPr>
          </a:p>
          <a:p>
            <a:pPr marL="0" indent="0">
              <a:buClr>
                <a:srgbClr val="67B7E6"/>
              </a:buClr>
              <a:buSzPct val="100000"/>
            </a:pP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  <a:ea typeface="ＭＳ Ｐゴシック" pitchFamily="34" charset="-128"/>
                <a:cs typeface="ＭＳ Ｐゴシック" pitchFamily="34" charset="-128"/>
              </a:rPr>
              <a:t>This section presents highlights and key indicators to showcase priority interventions and services needed by female prisoners. </a:t>
            </a:r>
          </a:p>
        </p:txBody>
      </p:sp>
      <p:grpSp>
        <p:nvGrpSpPr>
          <p:cNvPr id="52229" name="Group 12"/>
          <p:cNvGrpSpPr>
            <a:grpSpLocks/>
          </p:cNvGrpSpPr>
          <p:nvPr/>
        </p:nvGrpSpPr>
        <p:grpSpPr bwMode="auto">
          <a:xfrm>
            <a:off x="0" y="381000"/>
            <a:ext cx="3886200" cy="685800"/>
            <a:chOff x="0" y="381000"/>
            <a:chExt cx="3886200" cy="685800"/>
          </a:xfrm>
        </p:grpSpPr>
        <p:sp>
          <p:nvSpPr>
            <p:cNvPr id="14" name="Rectangle 13"/>
            <p:cNvSpPr/>
            <p:nvPr/>
          </p:nvSpPr>
          <p:spPr bwMode="auto">
            <a:xfrm>
              <a:off x="0" y="381000"/>
              <a:ext cx="3886200" cy="685800"/>
            </a:xfrm>
            <a:prstGeom prst="rect">
              <a:avLst/>
            </a:prstGeom>
            <a:solidFill>
              <a:schemeClr val="tx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ea typeface="ＭＳ Ｐゴシック" charset="-128"/>
                <a:cs typeface="ＭＳ Ｐゴシック" charset="-128"/>
              </a:endParaRPr>
            </a:p>
          </p:txBody>
        </p:sp>
        <p:pic>
          <p:nvPicPr>
            <p:cNvPr id="52231" name="Picture 4" descr="UN_Women_English_White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8111"/>
            <a:stretch>
              <a:fillRect/>
            </a:stretch>
          </p:blipFill>
          <p:spPr bwMode="auto">
            <a:xfrm>
              <a:off x="268288" y="493713"/>
              <a:ext cx="1560512" cy="496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7" name="Picture Placeholder 6">
            <a:extLst>
              <a:ext uri="{FF2B5EF4-FFF2-40B4-BE49-F238E27FC236}">
                <a16:creationId xmlns:a16="http://schemas.microsoft.com/office/drawing/2014/main" id="{45C1F520-6612-41EF-A948-8BACD565BC98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69" b="7869"/>
          <a:stretch>
            <a:fillRect/>
          </a:stretch>
        </p:blipFill>
        <p:spPr>
          <a:xfrm>
            <a:off x="0" y="1066800"/>
            <a:ext cx="3886200" cy="2743200"/>
          </a:xfrm>
        </p:spPr>
      </p:pic>
      <p:pic>
        <p:nvPicPr>
          <p:cNvPr id="9" name="Picture Placeholder 8">
            <a:extLst>
              <a:ext uri="{FF2B5EF4-FFF2-40B4-BE49-F238E27FC236}">
                <a16:creationId xmlns:a16="http://schemas.microsoft.com/office/drawing/2014/main" id="{3EA647F7-5E41-40E6-AB8A-E6AF995EDDF5}"/>
              </a:ext>
            </a:extLst>
          </p:cNvPr>
          <p:cNvPicPr>
            <a:picLocks noGrp="1" noChangeAspect="1"/>
          </p:cNvPicPr>
          <p:nvPr>
            <p:ph type="pic" sz="quarter" idx="17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345" b="11345"/>
          <a:stretch>
            <a:fillRect/>
          </a:stretch>
        </p:blipFill>
        <p:spPr>
          <a:xfrm>
            <a:off x="0" y="3886200"/>
            <a:ext cx="3886200" cy="2971800"/>
          </a:xfrm>
        </p:spPr>
      </p:pic>
    </p:spTree>
    <p:extLst>
      <p:ext uri="{BB962C8B-B14F-4D97-AF65-F5344CB8AC3E}">
        <p14:creationId xmlns:p14="http://schemas.microsoft.com/office/powerpoint/2010/main" val="38690091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3200" b="1" dirty="0">
                <a:ea typeface="ＭＳ Ｐゴシック" pitchFamily="34" charset="-128"/>
              </a:rPr>
              <a:t>Physiological Needs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838200" y="1143000"/>
            <a:ext cx="8153400" cy="5715000"/>
          </a:xfrm>
        </p:spPr>
        <p:txBody>
          <a:bodyPr/>
          <a:lstStyle/>
          <a:p>
            <a:pPr marL="0" lvl="0" indent="0">
              <a:buClr>
                <a:srgbClr val="67B7E6"/>
              </a:buClr>
              <a:buSzPct val="100000"/>
            </a:pPr>
            <a:endParaRPr lang="en-US" sz="2000" dirty="0"/>
          </a:p>
          <a:p>
            <a:pPr marL="0" lvl="0" indent="0">
              <a:buClr>
                <a:srgbClr val="67B7E6"/>
              </a:buClr>
              <a:buSzPct val="100000"/>
            </a:pPr>
            <a:endParaRPr lang="en-US" dirty="0"/>
          </a:p>
          <a:p>
            <a:pPr marL="0" lvl="0" indent="0">
              <a:buClr>
                <a:srgbClr val="67B7E6"/>
              </a:buClr>
              <a:buSzPct val="100000"/>
              <a:buFontTx/>
              <a:buChar char="•"/>
            </a:pPr>
            <a:endParaRPr lang="en-US" dirty="0"/>
          </a:p>
          <a:p>
            <a:pPr marL="0" lvl="0" indent="0">
              <a:buClr>
                <a:srgbClr val="67B7E6"/>
              </a:buClr>
              <a:buSzPct val="100000"/>
              <a:buFontTx/>
              <a:buChar char="•"/>
            </a:pPr>
            <a:endParaRPr lang="en-US" dirty="0"/>
          </a:p>
          <a:p>
            <a:pPr marL="0" lvl="0" indent="0">
              <a:buClr>
                <a:srgbClr val="67B7E6"/>
              </a:buClr>
              <a:buSzPct val="100000"/>
              <a:buFontTx/>
              <a:buChar char="•"/>
            </a:pPr>
            <a:endParaRPr lang="en-US" dirty="0"/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30458BBE-0A72-41E1-9D6D-51E37D9B9A1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1376618"/>
              </p:ext>
            </p:extLst>
          </p:nvPr>
        </p:nvGraphicFramePr>
        <p:xfrm>
          <a:off x="838200" y="1295400"/>
          <a:ext cx="7620001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375478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_Median">
  <a:themeElements>
    <a:clrScheme name="UN Women">
      <a:dk1>
        <a:srgbClr val="009DDC"/>
      </a:dk1>
      <a:lt1>
        <a:sysClr val="window" lastClr="FFFFFF"/>
      </a:lt1>
      <a:dk2>
        <a:srgbClr val="009DDC"/>
      </a:dk2>
      <a:lt2>
        <a:srgbClr val="67B7E6"/>
      </a:lt2>
      <a:accent1>
        <a:srgbClr val="009DDC"/>
      </a:accent1>
      <a:accent2>
        <a:srgbClr val="67B7E6"/>
      </a:accent2>
      <a:accent3>
        <a:srgbClr val="009DDC"/>
      </a:accent3>
      <a:accent4>
        <a:srgbClr val="67B7E6"/>
      </a:accent4>
      <a:accent5>
        <a:srgbClr val="D8D8D8"/>
      </a:accent5>
      <a:accent6>
        <a:srgbClr val="BFBFBF"/>
      </a:accent6>
      <a:hlink>
        <a:srgbClr val="000000"/>
      </a:hlink>
      <a:folHlink>
        <a:srgbClr val="7F7F7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UN Women Resource Document Library Content Type" ma:contentTypeID="0x01010041200768A411F14EAB8D2A457F5B5CE5007EABBDDD7D134043B7D683007E88E5EE" ma:contentTypeVersion="52" ma:contentTypeDescription="UN Women Resource Document Library Content Type" ma:contentTypeScope="" ma:versionID="2449cb33f178366b752c116d486ffc0e">
  <xsd:schema xmlns:xsd="http://www.w3.org/2001/XMLSchema" xmlns:xs="http://www.w3.org/2001/XMLSchema" xmlns:p="http://schemas.microsoft.com/office/2006/metadata/properties" xmlns:ns1="http://schemas.microsoft.com/sharepoint/v3" xmlns:ns2="56adb953-e64c-42d5-ac56-00c87ad1b741" xmlns:ns3="ae2c6682-77dd-47b1-b3af-d00d9ff8ef0c" xmlns:ns4="http://schemas.microsoft.com/sharepoint/v4" targetNamespace="http://schemas.microsoft.com/office/2006/metadata/properties" ma:root="true" ma:fieldsID="8089d6205c7d762ca92f6b5b9988c097" ns1:_="" ns2:_="" ns3:_="" ns4:_="">
    <xsd:import namespace="http://schemas.microsoft.com/sharepoint/v3"/>
    <xsd:import namespace="56adb953-e64c-42d5-ac56-00c87ad1b741"/>
    <xsd:import namespace="ae2c6682-77dd-47b1-b3af-d00d9ff8ef0c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1:KpiDescription" minOccurs="0"/>
                <xsd:element ref="ns2:Partners" minOccurs="0"/>
                <xsd:element ref="ns2:Publication_x0020_Date" minOccurs="0"/>
                <xsd:element ref="ns2:_dlc_DocId" minOccurs="0"/>
                <xsd:element ref="ns2:_dlc_DocIdUrl" minOccurs="0"/>
                <xsd:element ref="ns2:_dlc_DocIdPersistId" minOccurs="0"/>
                <xsd:element ref="ns2:ThematicTaxHTField1" minOccurs="0"/>
                <xsd:element ref="ns2:TaxCatchAll" minOccurs="0"/>
                <xsd:element ref="ns2:TaxCatchAllLabel" minOccurs="0"/>
                <xsd:element ref="ns2:FunctionalTaxHTField1" minOccurs="0"/>
                <xsd:element ref="ns2:Resource_x0020_TypesTaxHTField1" minOccurs="0"/>
                <xsd:element ref="ns2:Geo_x0020_CoverageTaxHTField1" minOccurs="0"/>
                <xsd:element ref="ns3:Communications_x0020_Task" minOccurs="0"/>
                <xsd:element ref="ns3:Document_x0020_Type" minOccurs="0"/>
                <xsd:element ref="ns4:IconOverlay" minOccurs="0"/>
                <xsd:element ref="ns2:Websio_x0020_Document_x0020_Preview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KpiDescription" ma:index="2" nillable="true" ma:displayName="Description" ma:description="Long description of the document, if needed." ma:internalName="KpiDescription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adb953-e64c-42d5-ac56-00c87ad1b741" elementFormDefault="qualified">
    <xsd:import namespace="http://schemas.microsoft.com/office/2006/documentManagement/types"/>
    <xsd:import namespace="http://schemas.microsoft.com/office/infopath/2007/PartnerControls"/>
    <xsd:element name="Partners" ma:index="7" nillable="true" ma:displayName="Partners" ma:default="No" ma:description="Should this document be accessible to partners?" ma:format="RadioButtons" ma:internalName="Partners">
      <xsd:simpleType>
        <xsd:restriction base="dms:Choice">
          <xsd:enumeration value="Yes"/>
          <xsd:enumeration value="No"/>
        </xsd:restriction>
      </xsd:simpleType>
    </xsd:element>
    <xsd:element name="Publication_x0020_Date" ma:index="8" nillable="true" ma:displayName="Publication Date" ma:format="DateOnly" ma:internalName="Publication_x0020_Date">
      <xsd:simpleType>
        <xsd:restriction base="dms:DateTime"/>
      </xsd:simpleType>
    </xsd:element>
    <xsd:element name="_dlc_DocId" ma:index="11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2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3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hematicTaxHTField1" ma:index="14" ma:taxonomy="true" ma:internalName="ThematicTaxHTField1" ma:taxonomyFieldName="Thematic" ma:displayName="Thematic" ma:readOnly="false" ma:default="" ma:fieldId="{c2842b24-3fa7-4c72-bd2d-095184671510}" ma:taxonomyMulti="true" ma:sspId="953419a2-fa4a-45b4-acc4-ae14be512d4d" ma:termSetId="f14cdee4-40be-435b-bbd5-86a933fdc4d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description="" ma:hidden="true" ma:list="{c90ebd97-676d-422a-afe9-60dc8f2b1b28}" ma:internalName="TaxCatchAll" ma:showField="CatchAllData" ma:web="56adb953-e64c-42d5-ac56-00c87ad1b74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6" nillable="true" ma:displayName="Taxonomy Catch All Column1" ma:description="" ma:hidden="true" ma:list="{c90ebd97-676d-422a-afe9-60dc8f2b1b28}" ma:internalName="TaxCatchAllLabel" ma:readOnly="true" ma:showField="CatchAllDataLabel" ma:web="56adb953-e64c-42d5-ac56-00c87ad1b74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unctionalTaxHTField1" ma:index="17" ma:taxonomy="true" ma:internalName="FunctionalTaxHTField1" ma:taxonomyFieldName="Functional" ma:displayName="Functional" ma:readOnly="false" ma:default="" ma:fieldId="{a37de926-3425-430a-a3af-49ce44f8f9fb}" ma:taxonomyMulti="true" ma:sspId="953419a2-fa4a-45b4-acc4-ae14be512d4d" ma:termSetId="5968d7ef-31bc-49e6-be4a-767dec8f6cf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Resource_x0020_TypesTaxHTField1" ma:index="18" ma:taxonomy="true" ma:internalName="Resource_x0020_TypesTaxHTField1" ma:taxonomyFieldName="Resource_x0020_Types" ma:displayName="Resource Types" ma:default="" ma:fieldId="{32bfa0b7-6ad4-4e79-a4ce-c9367ecd2865}" ma:taxonomyMulti="true" ma:sspId="953419a2-fa4a-45b4-acc4-ae14be512d4d" ma:termSetId="3dc615cc-bad3-4e10-8bb7-e08f30a2f2a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Geo_x0020_CoverageTaxHTField1" ma:index="19" ma:taxonomy="true" ma:internalName="Geo_x0020_CoverageTaxHTField1" ma:taxonomyFieldName="Geo_x0020_Coverage" ma:displayName="Geo Coverage" ma:readOnly="false" ma:default="" ma:fieldId="{1f225362-cf59-41df-8047-e7e0445eac7c}" ma:taxonomyMulti="true" ma:sspId="953419a2-fa4a-45b4-acc4-ae14be512d4d" ma:termSetId="1ff15ef9-9446-4280-a2be-7e852d2cf29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Websio_x0020_Document_x0020_Preview" ma:index="27" nillable="true" ma:displayName="Websio Document Preview" ma:hidden="true" ma:internalName="Websio_x0020_Document_x0020_Preview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2c6682-77dd-47b1-b3af-d00d9ff8ef0c" elementFormDefault="qualified">
    <xsd:import namespace="http://schemas.microsoft.com/office/2006/documentManagement/types"/>
    <xsd:import namespace="http://schemas.microsoft.com/office/infopath/2007/PartnerControls"/>
    <xsd:element name="Communications_x0020_Task" ma:index="24" nillable="true" ma:displayName="Communications Task" ma:list="{96e64c3b-35f2-45ef-b343-af74889785d2}" ma:internalName="Communications_x0020_Task" ma:showField="Title">
      <xsd:simpleType>
        <xsd:restriction base="dms:Lookup"/>
      </xsd:simpleType>
    </xsd:element>
    <xsd:element name="Document_x0020_Type" ma:index="25" nillable="true" ma:displayName="Document Type" ma:list="{bef163d6-cab7-47bf-a80a-d28ffb1530fc}" ma:internalName="Document_x0020_Type" ma:showField="Titl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26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0" ma:displayName="Content Type"/>
        <xsd:element ref="dc:title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pc="http://schemas.microsoft.com/office/infopath/2007/PartnerControls" xmlns:xsi="http://www.w3.org/2001/XMLSchema-instance">
  <documentManagement>
    <Publication_x0020_Date xmlns="56adb953-e64c-42d5-ac56-00c87ad1b741">2013-08-29T00:00:00-05:00</Publication_x0020_Date>
    <Resource_x0020_TypesTaxHTField1 xmlns="56adb953-e64c-42d5-ac56-00c87ad1b741">
      <Terms xmlns="http://schemas.microsoft.com/office/infopath/2007/PartnerControls">
        <TermInfo>
          <TermName>Guidelines</TermName>
          <TermId>7903eb50-b574-46b2-a366-4a47b2edb471</TermId>
        </TermInfo>
      </Terms>
    </Resource_x0020_TypesTaxHTField1>
    <Communications_x0020_Task xmlns="D17CE190-49CF-4822-9E8F-1370BB2D70D6">5</Communications_x0020_Task>
    <ThematicTaxHTField1 xmlns="56adb953-e64c-42d5-ac56-00c87ad1b741">
      <Terms xmlns="http://schemas.microsoft.com/office/infopath/2007/PartnerControls">
        <TermInfo>
          <TermName>Communications and Media</TermName>
          <TermId>8a516359-ea9c-470f-91b2-bff2ca744fe2</TermId>
        </TermInfo>
      </Terms>
    </ThematicTaxHTField1>
    <KpiDescription xmlns="http://schemas.microsoft.com/sharepoint/v3" xsi:nil="true"/>
    <IconOverlay xmlns="http://schemas.microsoft.com/sharepoint/v4" xsi:nil="true"/>
    <Document_x0020_Type xmlns="D17CE190-49CF-4822-9E8F-1370BB2D70D6">2</Document_x0020_Type>
    <FunctionalTaxHTField1 xmlns="56adb953-e64c-42d5-ac56-00c87ad1b741">
      <Terms xmlns="http://schemas.microsoft.com/office/infopath/2007/PartnerControls">
        <TermInfo>
          <TermName>Corporate Guidance</TermName>
          <TermId>64e57d2e-a617-4c09-aaa4-90223d4061bb</TermId>
        </TermInfo>
      </Terms>
    </FunctionalTaxHTField1>
    <TaxCatchAll xmlns="56adb953-e64c-42d5-ac56-00c87ad1b741">
      <Value>65</Value>
      <Value>15</Value>
      <Value>377</Value>
      <Value>1</Value>
    </TaxCatchAll>
    <Geo_x0020_CoverageTaxHTField1 xmlns="56adb953-e64c-42d5-ac56-00c87ad1b741">
      <Terms xmlns="http://schemas.microsoft.com/office/infopath/2007/PartnerControls">
        <TermInfo>
          <TermName>Global</TermName>
          <TermId>cba6f8e6-e37d-47b4-8d89-0137b471d7e7</TermId>
        </TermInfo>
      </Terms>
    </Geo_x0020_CoverageTaxHTField1>
    <Partners xmlns="a15e0e0f-4f4a-4916-abd0-83d6a9ed7276">No</Partners>
    <Websio_x0020_Document_x0020_Preview xmlns="56adb953-e64c-42d5-ac56-00c87ad1b741">/Intergovernmental-Support/Communications/_layouts/WebsioPreviewField/preview.aspx?ID=0a3a3294-95d7-4cd6-b94e-e8a336a45bcf&amp;WebID=94b87aec-6024-4833-9812-9f40f1559d7d&amp;SiteID=2651aae4-a096-43fe-a0db-b441b2f37e40</Websio_x0020_Document_x0020_Preview>
    <_dlc_DocId xmlns="56adb953-e64c-42d5-ac56-00c87ad1b741">UNWOMEN-829-88</_dlc_DocId>
    <_dlc_DocIdUrl xmlns="56adb953-e64c-42d5-ac56-00c87ad1b741">
      <Url>https://intra.unwomen.org/Intergovernmental-Support/Communications/_layouts/DocIdRedir.aspx?ID=UNWOMEN-829-88</Url>
      <Description>UNWOMEN-829-88</Description>
    </_dlc_DocIdUrl>
    <Resource_x0020_Types xmlns="56adb953-e64c-42d5-ac56-00c87ad1b741">77</Resource_x0020_Types>
    <Thematic xmlns="56adb953-e64c-42d5-ac56-00c87ad1b741">9</Thematic>
    <Organization_x002f_Author xmlns="56adb953-e64c-42d5-ac56-00c87ad1b741"/>
    <Geo_x0020_Coverage xmlns="56adb953-e64c-42d5-ac56-00c87ad1b741">7</Geo_x0020_Coverage>
    <_x0037_E05C71DB4034BDFA89CE79F8C26D2F7 xmlns="a15e0e0f-4f4a-4916-abd0-83d6a9ed7276">
      <Terms xmlns="http://schemas.microsoft.com/office/infopath/2007/PartnerControls">
        <TermInfo>
          <TermName>Communications and Media</TermName>
          <TermId>8a516359-ea9c-470f-91b2-bff2ca744fe2</TermId>
        </TermInfo>
      </Terms>
    </_x0037_E05C71DB4034BDFA89CE79F8C26D2F7>
    <Functional xmlns="56adb953-e64c-42d5-ac56-00c87ad1b741">389</Functional>
    <F3E3D1B019B84078931A33CF6481A798 xmlns="a15e0e0f-4f4a-4916-abd0-83d6a9ed7276">
      <Terms xmlns="http://schemas.microsoft.com/office/infopath/2007/PartnerControls">
        <TermInfo>
          <TermName>Guidance:Guidelines</TermName>
          <TermId>7903eb50-b574-46b2-a366-4a47b2edb471</TermId>
        </TermInfo>
      </Terms>
    </F3E3D1B019B84078931A33CF6481A798>
    <Communications_x0020_Task0 xmlns="D17CE190-49CF-4822-9E8F-1370BB2D70D6">5</Communications_x0020_Task0>
    <d005416fced9454aaf7937757ad56c02 xmlns="a15e0e0f-4f4a-4916-abd0-83d6a9ed7276">
      <Terms xmlns="http://schemas.microsoft.com/office/infopath/2007/PartnerControls">
        <TermInfo>
          <TermName>Corporate Guidance</TermName>
          <TermId>64e57d2e-a617-4c09-aaa4-90223d4061bb</TermId>
        </TermInfo>
      </Terms>
    </d005416fced9454aaf7937757ad56c02>
    <Document_x0020_Type0 xmlns="D17CE190-49CF-4822-9E8F-1370BB2D70D6">2</Document_x0020_Type0>
    <_x0030_CDCB5E4FA6C4BF3A38F13886B08B5F4 xmlns="a15e0e0f-4f4a-4916-abd0-83d6a9ed7276">
      <Terms xmlns="http://schemas.microsoft.com/office/infopath/2007/PartnerControls">
        <TermInfo>
          <TermName>Global</TermName>
          <TermId>cba6f8e6-e37d-47b4-8d89-0137b471d7e7</TermId>
        </TermInfo>
      </Terms>
    </_x0030_CDCB5E4FA6C4BF3A38F13886B08B5F4>
  </documentManagement>
</p:properties>
</file>

<file path=customXml/itemProps1.xml><?xml version="1.0" encoding="utf-8"?>
<ds:datastoreItem xmlns:ds="http://schemas.openxmlformats.org/officeDocument/2006/customXml" ds:itemID="{CEAC2B71-1510-49CA-853C-15A169D646A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56adb953-e64c-42d5-ac56-00c87ad1b741"/>
    <ds:schemaRef ds:uri="ae2c6682-77dd-47b1-b3af-d00d9ff8ef0c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C02C4E3-4FD3-4AAE-903F-E86F191CEAE3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3A85259C-1197-4D92-A45E-78952977F9C5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910E12F0-CBEF-4384-B17D-539FA0C5906C}">
  <ds:schemaRefs>
    <ds:schemaRef ds:uri="http://schemas.microsoft.com/office/2006/metadata/properties"/>
    <ds:schemaRef ds:uri="http://schemas.microsoft.com/office/infopath/2007/PartnerControls"/>
    <ds:schemaRef ds:uri="56adb953-e64c-42d5-ac56-00c87ad1b741"/>
    <ds:schemaRef ds:uri="D17CE190-49CF-4822-9E8F-1370BB2D70D6"/>
    <ds:schemaRef ds:uri="http://schemas.microsoft.com/sharepoint/v3"/>
    <ds:schemaRef ds:uri="http://schemas.microsoft.com/sharepoint/v4"/>
    <ds:schemaRef ds:uri="a15e0e0f-4f4a-4916-abd0-83d6a9ed727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804</TotalTime>
  <Words>523</Words>
  <Application>Microsoft Office PowerPoint</Application>
  <PresentationFormat>On-screen Show (4:3)</PresentationFormat>
  <Paragraphs>119</Paragraphs>
  <Slides>16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ＭＳ Ｐゴシック</vt:lpstr>
      <vt:lpstr>Arial</vt:lpstr>
      <vt:lpstr>Calibri</vt:lpstr>
      <vt:lpstr>Geneva</vt:lpstr>
      <vt:lpstr>Tw Cen MT</vt:lpstr>
      <vt:lpstr>Wingdings</vt:lpstr>
      <vt:lpstr>3_Median</vt:lpstr>
      <vt:lpstr>Psycho-Social &amp; Life Needs Assessment of Yemeni Female Inmates</vt:lpstr>
      <vt:lpstr>1.  Assessment  &amp; Detainee Profiles</vt:lpstr>
      <vt:lpstr>Target Population</vt:lpstr>
      <vt:lpstr>Detainee Ages</vt:lpstr>
      <vt:lpstr>Detainee Marital Status</vt:lpstr>
      <vt:lpstr>Detainee Education</vt:lpstr>
      <vt:lpstr>Duration of Sentence</vt:lpstr>
      <vt:lpstr>2.  Survey Results</vt:lpstr>
      <vt:lpstr>Physiological Needs</vt:lpstr>
      <vt:lpstr>Safety and Security Needs</vt:lpstr>
      <vt:lpstr>Education and Training Needs</vt:lpstr>
      <vt:lpstr>Need for Community Support</vt:lpstr>
      <vt:lpstr>Need for Psychotherapy</vt:lpstr>
      <vt:lpstr>Need for Life Skills</vt:lpstr>
      <vt:lpstr>Other Indicators</vt:lpstr>
      <vt:lpstr>Recommendations &amp; Priorities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Psychological and Life Needs Assessment of Women in Prisons</dc:title>
  <dc:creator>UN Women - Yemen</dc:creator>
  <cp:lastModifiedBy>Shakib Alkhayyat</cp:lastModifiedBy>
  <cp:revision>83</cp:revision>
  <dcterms:created xsi:type="dcterms:W3CDTF">2013-08-29T17:18:42Z</dcterms:created>
  <dcterms:modified xsi:type="dcterms:W3CDTF">2018-11-04T18:45:00Z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0x010100BC3009D6354044EF864EC9E8008D223000F67AB73DD8CB6F42AD92C7C80310D69C</vt:lpwstr>
  </property>
  <property fmtid="{D5CDD505-2E9C-101B-9397-08002B2CF9AE}" pid="3" name="_dlc_DocIdItemGuid">
    <vt:lpwstr>0a3a3294-95d7-4cd6-b94e-e8a336a45bcf</vt:lpwstr>
  </property>
  <property fmtid="{D5CDD505-2E9C-101B-9397-08002B2CF9AE}" pid="4" name="Resource Types">
    <vt:lpwstr>65;#Guidelines|7903eb50-b574-46b2-a366-4a47b2edb471</vt:lpwstr>
  </property>
  <property fmtid="{D5CDD505-2E9C-101B-9397-08002B2CF9AE}" pid="5" name="Functional">
    <vt:lpwstr>377;#Corporate Guidance|64e57d2e-a617-4c09-aaa4-90223d4061bb</vt:lpwstr>
  </property>
  <property fmtid="{D5CDD505-2E9C-101B-9397-08002B2CF9AE}" pid="6" name="Geo Coverage">
    <vt:lpwstr>15;#Global|cba6f8e6-e37d-47b4-8d89-0137b471d7e7</vt:lpwstr>
  </property>
  <property fmtid="{D5CDD505-2E9C-101B-9397-08002B2CF9AE}" pid="7" name="Thematic">
    <vt:lpwstr>1;#Communications and Media|8a516359-ea9c-470f-91b2-bff2ca744fe2</vt:lpwstr>
  </property>
</Properties>
</file>