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</p:sldMasterIdLst>
  <p:notesMasterIdLst>
    <p:notesMasterId r:id="rId7"/>
  </p:notesMasterIdLst>
  <p:handoutMasterIdLst>
    <p:handoutMasterId r:id="rId8"/>
  </p:handoutMasterIdLst>
  <p:sldIdLst>
    <p:sldId id="322" r:id="rId3"/>
    <p:sldId id="323" r:id="rId4"/>
    <p:sldId id="324" r:id="rId5"/>
    <p:sldId id="325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Tw Cen MT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Tw Cen MT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Tw Cen MT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Tw Cen MT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2"/>
        </a:solidFill>
        <a:latin typeface="Tw Cen MT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Tw Cen MT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Tw Cen MT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Tw Cen MT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Tw Cen MT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my Smith" initials="TS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00CC"/>
    <a:srgbClr val="FFFF00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2" autoAdjust="0"/>
    <p:restoredTop sz="99184" autoAdjust="0"/>
  </p:normalViewPr>
  <p:slideViewPr>
    <p:cSldViewPr>
      <p:cViewPr varScale="1">
        <p:scale>
          <a:sx n="91" d="100"/>
          <a:sy n="91" d="100"/>
        </p:scale>
        <p:origin x="15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GB" altLang="ja-JP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61A78126-AB45-41A7-BC00-18DD40E984CE}" type="datetime1">
              <a:rPr lang="en-GB" altLang="ja-JP"/>
              <a:pPr/>
              <a:t>08/11/2018</a:t>
            </a:fld>
            <a:endParaRPr lang="en-GB" altLang="ja-JP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endParaRPr lang="en-GB" altLang="ja-JP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fld id="{5E352F86-AEEB-4362-B5D2-C9259C41DEC6}" type="slidenum">
              <a:rPr lang="en-GB" altLang="ja-JP"/>
              <a:pPr/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10392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39B03976-CBD4-42EF-8006-2C7018CF15E2}" type="datetime1">
              <a:rPr lang="ja-JP" altLang="en-US"/>
              <a:pPr/>
              <a:t>2018/11/8</a:t>
            </a:fld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7BEE4235-C6E2-45C5-8CE8-A69546D70E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649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ＭＳ Ｐゴシック" pitchFamily="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E4235-C6E2-45C5-8CE8-A69546D70EE1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141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E4235-C6E2-45C5-8CE8-A69546D70EE1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7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E4235-C6E2-45C5-8CE8-A69546D70EE1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0837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E4235-C6E2-45C5-8CE8-A69546D70EE1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143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013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698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228600"/>
            <a:ext cx="2047875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28600"/>
            <a:ext cx="59944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2364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500" y="228600"/>
            <a:ext cx="8191500" cy="9906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3823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71500" y="228600"/>
            <a:ext cx="8194675" cy="58975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4644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5929313"/>
            <a:ext cx="9144000" cy="928687"/>
          </a:xfrm>
          <a:prstGeom prst="rect">
            <a:avLst/>
          </a:prstGeom>
          <a:solidFill>
            <a:srgbClr val="0066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5" name="Picture 9" descr="UN-Logo-Official---In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72188"/>
            <a:ext cx="7889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PBSO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72188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335CA-85EC-4AA3-9BF7-26A3CA041B7C}" type="datetime1">
              <a:rPr lang="en-US" altLang="ja-JP"/>
              <a:pPr/>
              <a:t>11/8/18</a:t>
            </a:fld>
            <a:endParaRPr lang="en-US" altLang="ja-JP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ja-JP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D1F396-95A1-4D7C-9516-33D52C3F1F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5461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5929313"/>
            <a:ext cx="9144000" cy="928687"/>
          </a:xfrm>
          <a:prstGeom prst="rect">
            <a:avLst/>
          </a:prstGeom>
          <a:solidFill>
            <a:srgbClr val="0066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6" name="Picture 9" descr="UN-Logo-Official---In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72188"/>
            <a:ext cx="7889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PBSO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72188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7E88E2-72BD-450C-A0CA-915701DD7D03}" type="datetime1">
              <a:rPr lang="en-US" altLang="ja-JP"/>
              <a:pPr/>
              <a:t>11/8/18</a:t>
            </a:fld>
            <a:endParaRPr lang="en-US" altLang="ja-JP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01F22D-513E-473F-8B00-E179C22FD1D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07647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5929313"/>
            <a:ext cx="9144000" cy="928687"/>
          </a:xfrm>
          <a:prstGeom prst="rect">
            <a:avLst/>
          </a:prstGeom>
          <a:solidFill>
            <a:srgbClr val="0066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3" name="Picture 9" descr="UN-Logo-Official---In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72188"/>
            <a:ext cx="7889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" descr="PBSO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72188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FD74A-FE27-40DF-8490-665FD2C3CDCF}" type="datetime1">
              <a:rPr lang="en-US" altLang="ja-JP"/>
              <a:pPr/>
              <a:t>11/8/18</a:t>
            </a:fld>
            <a:endParaRPr lang="en-US" altLang="ja-JP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ja-JP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465B6C-8022-42F3-AB43-AA6FA4C989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9625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5929313"/>
            <a:ext cx="9144000" cy="928687"/>
          </a:xfrm>
          <a:prstGeom prst="rect">
            <a:avLst/>
          </a:prstGeom>
          <a:solidFill>
            <a:srgbClr val="0066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6" name="Picture 9" descr="UN-Logo-Official---In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72188"/>
            <a:ext cx="7889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PBSO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72188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E7BDC7-0F2A-43E7-85D0-B43F29479D89}" type="datetime1">
              <a:rPr lang="en-US" altLang="ja-JP"/>
              <a:pPr/>
              <a:t>11/8/18</a:t>
            </a:fld>
            <a:endParaRPr lang="en-US" altLang="ja-JP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ja-JP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5B0FB1-ED25-4609-849D-47C31BC3C8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3269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5929313"/>
            <a:ext cx="9144000" cy="928687"/>
          </a:xfrm>
          <a:prstGeom prst="rect">
            <a:avLst/>
          </a:prstGeom>
          <a:solidFill>
            <a:srgbClr val="0066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6" name="Picture 9" descr="UN-Logo-Official---In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72188"/>
            <a:ext cx="7889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PBSO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72188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1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015E5CFF-D7B1-497E-9ADF-81E5FD4C46DB}" type="datetime1">
              <a:rPr lang="en-US" altLang="ja-JP"/>
              <a:pPr/>
              <a:t>11/8/18</a:t>
            </a:fld>
            <a:endParaRPr lang="en-US" altLang="ja-JP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A5553B34-4097-4D88-A833-005790B8953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99051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5929313"/>
            <a:ext cx="9144000" cy="928687"/>
          </a:xfrm>
          <a:prstGeom prst="rect">
            <a:avLst/>
          </a:prstGeom>
          <a:solidFill>
            <a:srgbClr val="0066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5" name="Picture 9" descr="UN-Logo-Official---In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72188"/>
            <a:ext cx="7889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PBSO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72188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7F6580-A1D8-4A89-8D87-583147374A24}" type="datetime1">
              <a:rPr lang="en-US" altLang="ja-JP"/>
              <a:pPr/>
              <a:t>11/8/18</a:t>
            </a:fld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97D4F-6D7B-4955-B658-EB00FCF287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19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244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5929313"/>
            <a:ext cx="9144000" cy="928687"/>
          </a:xfrm>
          <a:prstGeom prst="rect">
            <a:avLst/>
          </a:prstGeom>
          <a:solidFill>
            <a:srgbClr val="0066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5" name="Picture 9" descr="UN-Logo-Official---In-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72188"/>
            <a:ext cx="7889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PBSO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72188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PBSO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42875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AE15DF-F6BE-48B3-ACBA-BF347361F575}" type="datetime1">
              <a:rPr lang="en-US" altLang="ja-JP"/>
              <a:pPr/>
              <a:t>11/8/18</a:t>
            </a:fld>
            <a:endParaRPr lang="en-US" altLang="ja-JP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ja-JP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D1CD5-B1FD-42FD-ABDE-D6421D22FA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84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696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794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108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091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1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14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990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929313"/>
            <a:ext cx="9144000" cy="928687"/>
          </a:xfrm>
          <a:prstGeom prst="rect">
            <a:avLst/>
          </a:prstGeom>
          <a:solidFill>
            <a:srgbClr val="0066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1pPr>
            <a:lvl2pPr marL="37931725" indent="-37474525"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2pPr>
            <a:lvl3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3pPr>
            <a:lvl4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4pPr>
            <a:lvl5pPr eaLnBrk="0" hangingPunct="0"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Tw Cen MT" charset="0"/>
                <a:cs typeface="Arial" pitchFamily="34" charset="0"/>
              </a:defRPr>
            </a:lvl9pPr>
          </a:lstStyle>
          <a:p>
            <a:pPr algn="ctr" eaLnBrk="1" hangingPunct="1"/>
            <a:endParaRPr lang="en-GB" altLang="ja-JP" sz="180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1027" name="Picture 9" descr="UN-Logo-Official---In-White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72188"/>
            <a:ext cx="7889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0" descr="PBSO-Logo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72188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21"/>
          <p:cNvSpPr>
            <a:spLocks noGrp="1"/>
          </p:cNvSpPr>
          <p:nvPr>
            <p:ph type="title"/>
          </p:nvPr>
        </p:nvSpPr>
        <p:spPr bwMode="auto">
          <a:xfrm>
            <a:off x="571500" y="228600"/>
            <a:ext cx="8191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pic>
        <p:nvPicPr>
          <p:cNvPr id="1031" name="Picture 9" descr="UN-Logo-Official---In-White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72188"/>
            <a:ext cx="7889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 descr="PBSO-Logo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6072188"/>
            <a:ext cx="115728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83" r:id="rId1"/>
    <p:sldLayoutId id="2147483982" r:id="rId2"/>
    <p:sldLayoutId id="2147483981" r:id="rId3"/>
    <p:sldLayoutId id="2147483980" r:id="rId4"/>
    <p:sldLayoutId id="2147483979" r:id="rId5"/>
    <p:sldLayoutId id="2147483978" r:id="rId6"/>
    <p:sldLayoutId id="2147483977" r:id="rId7"/>
    <p:sldLayoutId id="2147483976" r:id="rId8"/>
    <p:sldLayoutId id="2147483975" r:id="rId9"/>
    <p:sldLayoutId id="2147483974" r:id="rId10"/>
    <p:sldLayoutId id="2147483973" r:id="rId11"/>
    <p:sldLayoutId id="2147483972" r:id="rId12"/>
    <p:sldLayoutId id="214748397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ＭＳ Ｐゴシック" pitchFamily="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ＭＳ Ｐゴシック" pitchFamily="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ＭＳ Ｐゴシック" pitchFamily="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ＭＳ Ｐゴシック" pitchFamily="11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>
          <a:solidFill>
            <a:schemeClr val="tx1"/>
          </a:solidFill>
          <a:latin typeface="+mn-lt"/>
          <a:ea typeface="MS PGothic" pitchFamily="34" charset="-128"/>
          <a:cs typeface="ＭＳ Ｐゴシック" pitchFamily="111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  <a:ea typeface="MS PGothic" pitchFamily="34" charset="-128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  <a:ea typeface="MS PGothic" pitchFamily="34" charset="-128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860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6pPr>
      <a:lvl7pPr marL="27432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7pPr>
      <a:lvl8pPr marL="32004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8pPr>
      <a:lvl9pPr marL="36576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21"/>
          <p:cNvSpPr>
            <a:spLocks noGrp="1"/>
          </p:cNvSpPr>
          <p:nvPr>
            <p:ph type="title"/>
          </p:nvPr>
        </p:nvSpPr>
        <p:spPr bwMode="auto">
          <a:xfrm>
            <a:off x="571500" y="228600"/>
            <a:ext cx="8191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53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1619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fld id="{C5B27C0D-44D0-4AF8-B220-E69946CC145E}" type="datetime1">
              <a:rPr lang="en-US" altLang="ja-JP"/>
              <a:pPr/>
              <a:t>11/8/18</a:t>
            </a:fld>
            <a:endParaRPr lang="en-US" altLang="ja-JP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071563" y="6248400"/>
            <a:ext cx="4959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2F2F2"/>
                </a:solidFill>
                <a:ea typeface="MS PGothic" pitchFamily="34" charset="-128"/>
              </a:defRPr>
            </a:lvl1pPr>
          </a:lstStyle>
          <a:p>
            <a:endParaRPr lang="en-GB" altLang="ja-JP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fld id="{A1C98BC1-7361-43D3-861B-981159EFD14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MS PGothic" pitchFamily="34" charset="-128"/>
          <a:cs typeface="ＭＳ Ｐゴシック" pitchFamily="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pitchFamily="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MS PGothic" pitchFamily="34" charset="-128"/>
          <a:cs typeface="ＭＳ Ｐゴシック" pitchFamily="111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ubtitle 2"/>
          <p:cNvSpPr>
            <a:spLocks noGrp="1"/>
          </p:cNvSpPr>
          <p:nvPr>
            <p:ph type="subTitle" idx="4294967295"/>
          </p:nvPr>
        </p:nvSpPr>
        <p:spPr>
          <a:xfrm>
            <a:off x="900113" y="6172200"/>
            <a:ext cx="6786562" cy="685800"/>
          </a:xfrm>
        </p:spPr>
        <p:txBody>
          <a:bodyPr anchor="ctr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altLang="ja-JP" sz="2600" dirty="0">
                <a:solidFill>
                  <a:srgbClr val="FFFFFF"/>
                </a:solidFill>
              </a:rPr>
              <a:t>The Peacebuilding Support Office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23851" y="815584"/>
            <a:ext cx="820859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280D4E-98C5-E248-AF52-445774E392C8}"/>
              </a:ext>
            </a:extLst>
          </p:cNvPr>
          <p:cNvSpPr txBox="1"/>
          <p:nvPr/>
        </p:nvSpPr>
        <p:spPr>
          <a:xfrm>
            <a:off x="261717" y="335319"/>
            <a:ext cx="8156798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Goal:  </a:t>
            </a:r>
            <a:r>
              <a:rPr lang="en-US" sz="2400" dirty="0"/>
              <a:t>to </a:t>
            </a:r>
            <a:r>
              <a:rPr lang="en-US" sz="2400" dirty="0">
                <a:solidFill>
                  <a:srgbClr val="FF0000"/>
                </a:solidFill>
              </a:rPr>
              <a:t>divert appropriate cases and</a:t>
            </a:r>
            <a:r>
              <a:rPr lang="en-US" sz="2400" dirty="0"/>
              <a:t> improve basic conditions for people in detention, with particular attention to the special needs of women and </a:t>
            </a:r>
            <a:r>
              <a:rPr lang="en-US" sz="2400" dirty="0">
                <a:solidFill>
                  <a:srgbClr val="FF0000"/>
                </a:solidFill>
              </a:rPr>
              <a:t>children</a:t>
            </a:r>
            <a:r>
              <a:rPr lang="en-US" sz="2400" dirty="0"/>
              <a:t>, and to lay the foundation to strengthen resilience of detainees, and </a:t>
            </a:r>
            <a:r>
              <a:rPr lang="en-US" sz="2400" dirty="0">
                <a:solidFill>
                  <a:srgbClr val="FF0000"/>
                </a:solidFill>
              </a:rPr>
              <a:t>strengthen their social ties with families and communities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D3702B-C549-EE41-9DA1-B09CC1EB7BB5}"/>
              </a:ext>
            </a:extLst>
          </p:cNvPr>
          <p:cNvSpPr txBox="1"/>
          <p:nvPr/>
        </p:nvSpPr>
        <p:spPr>
          <a:xfrm>
            <a:off x="323851" y="2651428"/>
            <a:ext cx="8021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Output one: </a:t>
            </a:r>
          </a:p>
          <a:p>
            <a:r>
              <a:rPr lang="en-US" sz="2400" dirty="0"/>
              <a:t>basic conditions are improved in places of detention, with particular attention to the special needs of women and </a:t>
            </a:r>
            <a:r>
              <a:rPr lang="en-US" sz="2400" dirty="0">
                <a:solidFill>
                  <a:srgbClr val="FF0000"/>
                </a:solidFill>
              </a:rPr>
              <a:t>children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2AE9EF-855D-3344-A314-FFDBFB91AB82}"/>
              </a:ext>
            </a:extLst>
          </p:cNvPr>
          <p:cNvSpPr txBox="1"/>
          <p:nvPr/>
        </p:nvSpPr>
        <p:spPr>
          <a:xfrm>
            <a:off x="250825" y="4460919"/>
            <a:ext cx="8569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Output two: </a:t>
            </a:r>
            <a:r>
              <a:rPr lang="en-US" sz="2400" dirty="0"/>
              <a:t>rehabilitation and reintegration efforts for detainees are strengthened with particular attention to the special needs of women and </a:t>
            </a:r>
            <a:r>
              <a:rPr lang="en-US" sz="2400" dirty="0">
                <a:solidFill>
                  <a:srgbClr val="FF0000"/>
                </a:solidFill>
              </a:rPr>
              <a:t>children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ubtitle 2"/>
          <p:cNvSpPr>
            <a:spLocks noGrp="1"/>
          </p:cNvSpPr>
          <p:nvPr>
            <p:ph type="subTitle" idx="4294967295"/>
          </p:nvPr>
        </p:nvSpPr>
        <p:spPr>
          <a:xfrm>
            <a:off x="900113" y="6172200"/>
            <a:ext cx="6786562" cy="685800"/>
          </a:xfrm>
        </p:spPr>
        <p:txBody>
          <a:bodyPr anchor="ctr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altLang="ja-JP" sz="2600" dirty="0">
                <a:solidFill>
                  <a:srgbClr val="FFFFFF"/>
                </a:solidFill>
              </a:rPr>
              <a:t>The Peacebuilding Support Office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23851" y="815584"/>
            <a:ext cx="820859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D3702B-C549-EE41-9DA1-B09CC1EB7BB5}"/>
              </a:ext>
            </a:extLst>
          </p:cNvPr>
          <p:cNvSpPr txBox="1"/>
          <p:nvPr/>
        </p:nvSpPr>
        <p:spPr>
          <a:xfrm>
            <a:off x="250825" y="304632"/>
            <a:ext cx="8021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Output one: </a:t>
            </a:r>
          </a:p>
          <a:p>
            <a:r>
              <a:rPr lang="en-US" sz="2400" dirty="0"/>
              <a:t>basic conditions are improved in places of detention, with particular attention to the special needs of women and </a:t>
            </a:r>
            <a:r>
              <a:rPr lang="en-US" sz="2400" dirty="0">
                <a:solidFill>
                  <a:srgbClr val="FF0000"/>
                </a:solidFill>
              </a:rPr>
              <a:t>children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76294F-966A-204C-A580-D6BB745F18E5}"/>
              </a:ext>
            </a:extLst>
          </p:cNvPr>
          <p:cNvSpPr txBox="1"/>
          <p:nvPr/>
        </p:nvSpPr>
        <p:spPr>
          <a:xfrm>
            <a:off x="453840" y="2801395"/>
            <a:ext cx="794861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</a:rPr>
              <a:t>Rapid assessment of humanitarian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Addressing urgent infrastructure and basic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Corrections personnel trained in </a:t>
            </a:r>
            <a:r>
              <a:rPr lang="en-US" sz="2400" dirty="0">
                <a:solidFill>
                  <a:srgbClr val="FF0000"/>
                </a:solidFill>
              </a:rPr>
              <a:t>detaining people in accordance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with</a:t>
            </a:r>
            <a:r>
              <a:rPr lang="en-US" sz="2400" dirty="0"/>
              <a:t> human rights </a:t>
            </a:r>
            <a:r>
              <a:rPr lang="en-US" sz="2400" dirty="0">
                <a:solidFill>
                  <a:srgbClr val="FF0000"/>
                </a:solidFill>
              </a:rPr>
              <a:t>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strike="sngStrike" dirty="0"/>
              <a:t>Reduce prison overcrowding</a:t>
            </a:r>
          </a:p>
          <a:p>
            <a:endParaRPr lang="en-US" sz="2400" strike="sngStrike" dirty="0"/>
          </a:p>
        </p:txBody>
      </p:sp>
    </p:spTree>
    <p:extLst>
      <p:ext uri="{BB962C8B-B14F-4D97-AF65-F5344CB8AC3E}">
        <p14:creationId xmlns:p14="http://schemas.microsoft.com/office/powerpoint/2010/main" val="373718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ubtitle 2"/>
          <p:cNvSpPr>
            <a:spLocks noGrp="1"/>
          </p:cNvSpPr>
          <p:nvPr>
            <p:ph type="subTitle" idx="4294967295"/>
          </p:nvPr>
        </p:nvSpPr>
        <p:spPr>
          <a:xfrm>
            <a:off x="900113" y="6172200"/>
            <a:ext cx="6786562" cy="685800"/>
          </a:xfrm>
        </p:spPr>
        <p:txBody>
          <a:bodyPr anchor="ctr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altLang="ja-JP" sz="2600" dirty="0">
                <a:solidFill>
                  <a:srgbClr val="FFFFFF"/>
                </a:solidFill>
              </a:rPr>
              <a:t>The Peacebuilding Support Office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800100" y="908050"/>
            <a:ext cx="75453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>
              <a:solidFill>
                <a:srgbClr val="FF0000"/>
              </a:solidFill>
            </a:endParaRPr>
          </a:p>
          <a:p>
            <a:endParaRPr lang="en-US" altLang="en-US" b="1">
              <a:solidFill>
                <a:srgbClr val="FF0000"/>
              </a:solidFill>
            </a:endParaRPr>
          </a:p>
          <a:p>
            <a:endParaRPr lang="en-US" altLang="en-US" b="1">
              <a:solidFill>
                <a:srgbClr val="FF0000"/>
              </a:solidFill>
            </a:endParaRPr>
          </a:p>
          <a:p>
            <a:endParaRPr lang="en-US" altLang="en-US" b="1">
              <a:solidFill>
                <a:srgbClr val="FF0000"/>
              </a:solidFill>
            </a:endParaRPr>
          </a:p>
          <a:p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23851" y="815584"/>
            <a:ext cx="820859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2AE9EF-855D-3344-A314-FFDBFB91AB82}"/>
              </a:ext>
            </a:extLst>
          </p:cNvPr>
          <p:cNvSpPr txBox="1"/>
          <p:nvPr/>
        </p:nvSpPr>
        <p:spPr>
          <a:xfrm>
            <a:off x="323851" y="116632"/>
            <a:ext cx="8569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Output two: </a:t>
            </a:r>
            <a:r>
              <a:rPr lang="en-US" sz="2400" dirty="0"/>
              <a:t>rehabilitation and reintegration efforts for detainees are strengthened with particular attention to the special needs of women and </a:t>
            </a:r>
            <a:r>
              <a:rPr lang="en-US" sz="2400" dirty="0">
                <a:solidFill>
                  <a:srgbClr val="FF0000"/>
                </a:solidFill>
              </a:rPr>
              <a:t>children</a:t>
            </a:r>
            <a:r>
              <a:rPr lang="en-US" sz="24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DB8EAE-EF45-7D44-BC1F-798793583BE3}"/>
              </a:ext>
            </a:extLst>
          </p:cNvPr>
          <p:cNvSpPr txBox="1"/>
          <p:nvPr/>
        </p:nvSpPr>
        <p:spPr>
          <a:xfrm>
            <a:off x="439366" y="1412776"/>
            <a:ext cx="773234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Legal, psycho-social </a:t>
            </a:r>
            <a:r>
              <a:rPr lang="en-US" sz="2400" dirty="0">
                <a:solidFill>
                  <a:srgbClr val="FF0000"/>
                </a:solidFill>
              </a:rPr>
              <a:t>and pre-release preparation </a:t>
            </a:r>
            <a:r>
              <a:rPr lang="en-US" sz="2400" strike="sngStrike" dirty="0"/>
              <a:t>and reintegration </a:t>
            </a:r>
            <a:r>
              <a:rPr lang="en-US" sz="2400" dirty="0"/>
              <a:t>support </a:t>
            </a:r>
            <a:r>
              <a:rPr lang="en-US" sz="2400" dirty="0">
                <a:solidFill>
                  <a:srgbClr val="FF0000"/>
                </a:solidFill>
              </a:rPr>
              <a:t>[what kind of legal assistance and for whom]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Education, literacy and vocational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Support the maintenance/strengthening of family/community/social 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Post-release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Accompanying the release of people held under pre-trial detention [legal and other assistance]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Accompanying the release of those within 6 months of ending 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9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Subtitle 2"/>
          <p:cNvSpPr>
            <a:spLocks noGrp="1"/>
          </p:cNvSpPr>
          <p:nvPr>
            <p:ph type="subTitle" idx="4294967295"/>
          </p:nvPr>
        </p:nvSpPr>
        <p:spPr>
          <a:xfrm>
            <a:off x="900113" y="6172200"/>
            <a:ext cx="6786562" cy="685800"/>
          </a:xfrm>
        </p:spPr>
        <p:txBody>
          <a:bodyPr anchor="ctr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GB" altLang="ja-JP" sz="2600" dirty="0">
                <a:solidFill>
                  <a:srgbClr val="FFFFFF"/>
                </a:solidFill>
              </a:rPr>
              <a:t>The Peacebuilding Support Office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800100" y="908050"/>
            <a:ext cx="75453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>
              <a:solidFill>
                <a:srgbClr val="FF0000"/>
              </a:solidFill>
            </a:endParaRPr>
          </a:p>
          <a:p>
            <a:endParaRPr lang="en-US" altLang="en-US" b="1">
              <a:solidFill>
                <a:srgbClr val="FF0000"/>
              </a:solidFill>
            </a:endParaRPr>
          </a:p>
          <a:p>
            <a:endParaRPr lang="en-US" altLang="en-US" b="1">
              <a:solidFill>
                <a:srgbClr val="FF0000"/>
              </a:solidFill>
            </a:endParaRPr>
          </a:p>
          <a:p>
            <a:endParaRPr lang="en-US" altLang="en-US" b="1">
              <a:solidFill>
                <a:srgbClr val="FF0000"/>
              </a:solidFill>
            </a:endParaRPr>
          </a:p>
          <a:p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323851" y="815584"/>
            <a:ext cx="820859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  <a:p>
            <a:pPr algn="ctr"/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2AE9EF-855D-3344-A314-FFDBFB91AB82}"/>
              </a:ext>
            </a:extLst>
          </p:cNvPr>
          <p:cNvSpPr txBox="1"/>
          <p:nvPr/>
        </p:nvSpPr>
        <p:spPr>
          <a:xfrm>
            <a:off x="323851" y="307885"/>
            <a:ext cx="8569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Output three: diversion and alternatives to detention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DB8EAE-EF45-7D44-BC1F-798793583BE3}"/>
              </a:ext>
            </a:extLst>
          </p:cNvPr>
          <p:cNvSpPr txBox="1"/>
          <p:nvPr/>
        </p:nvSpPr>
        <p:spPr>
          <a:xfrm>
            <a:off x="439366" y="1844891"/>
            <a:ext cx="773234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Research on traditional/customary law and unofficial diversionary processes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Design of </a:t>
            </a:r>
            <a:r>
              <a:rPr lang="en-US" sz="2400" dirty="0" err="1">
                <a:solidFill>
                  <a:srgbClr val="FF0000"/>
                </a:solidFill>
              </a:rPr>
              <a:t>SoPs</a:t>
            </a:r>
            <a:r>
              <a:rPr lang="en-US" sz="2400" dirty="0">
                <a:solidFill>
                  <a:srgbClr val="FF0000"/>
                </a:solidFill>
              </a:rPr>
              <a:t> related to diversion [piloting linked to output 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Legal aid for pre-trial detainees [not in detention]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7855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Median">
  <a:themeElements>
    <a:clrScheme name="1_Median 1">
      <a:dk1>
        <a:srgbClr val="775F55"/>
      </a:dk1>
      <a:lt1>
        <a:srgbClr val="FFFFFF"/>
      </a:lt1>
      <a:dk2>
        <a:srgbClr val="000000"/>
      </a:dk2>
      <a:lt2>
        <a:srgbClr val="EBDDC3"/>
      </a:lt2>
      <a:accent1>
        <a:srgbClr val="94B6D2"/>
      </a:accent1>
      <a:accent2>
        <a:srgbClr val="DD8047"/>
      </a:accent2>
      <a:accent3>
        <a:srgbClr val="AAAAAA"/>
      </a:accent3>
      <a:accent4>
        <a:srgbClr val="DADADA"/>
      </a:accent4>
      <a:accent5>
        <a:srgbClr val="C8D7E5"/>
      </a:accent5>
      <a:accent6>
        <a:srgbClr val="C8733F"/>
      </a:accent6>
      <a:hlink>
        <a:srgbClr val="F7B615"/>
      </a:hlink>
      <a:folHlink>
        <a:srgbClr val="704404"/>
      </a:folHlink>
    </a:clrScheme>
    <a:fontScheme name="1_Median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edian 1">
        <a:dk1>
          <a:srgbClr val="775F55"/>
        </a:dk1>
        <a:lt1>
          <a:srgbClr val="FFFFFF"/>
        </a:lt1>
        <a:dk2>
          <a:srgbClr val="000000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AAAAAA"/>
        </a:accent3>
        <a:accent4>
          <a:srgbClr val="DADADA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10006</TotalTime>
  <Words>295</Words>
  <Application>Microsoft Macintosh PowerPoint</Application>
  <PresentationFormat>On-screen Show (4:3)</PresentationFormat>
  <Paragraphs>90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Tw Cen MT</vt:lpstr>
      <vt:lpstr>Wingdings</vt:lpstr>
      <vt:lpstr>Wingdings 2</vt:lpstr>
      <vt:lpstr>1_Median</vt:lpstr>
      <vt:lpstr>Median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Tammy Smith</cp:lastModifiedBy>
  <cp:revision>258</cp:revision>
  <dcterms:created xsi:type="dcterms:W3CDTF">2012-03-07T05:22:34Z</dcterms:created>
  <dcterms:modified xsi:type="dcterms:W3CDTF">2018-11-08T12:22:38Z</dcterms:modified>
</cp:coreProperties>
</file>