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305" r:id="rId4"/>
    <p:sldId id="262" r:id="rId5"/>
    <p:sldId id="306" r:id="rId6"/>
    <p:sldId id="307" r:id="rId7"/>
    <p:sldId id="308" r:id="rId8"/>
    <p:sldId id="310" r:id="rId9"/>
    <p:sldId id="309" r:id="rId10"/>
    <p:sldId id="311" r:id="rId11"/>
    <p:sldId id="312" r:id="rId12"/>
    <p:sldId id="313" r:id="rId13"/>
    <p:sldId id="314" r:id="rId14"/>
    <p:sldId id="315" r:id="rId15"/>
    <p:sldId id="316" r:id="rId16"/>
    <p:sldId id="317" r:id="rId17"/>
    <p:sldId id="318" r:id="rId18"/>
    <p:sldId id="261" r:id="rId19"/>
    <p:sldId id="2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4660"/>
  </p:normalViewPr>
  <p:slideViewPr>
    <p:cSldViewPr snapToGrid="0">
      <p:cViewPr varScale="1">
        <p:scale>
          <a:sx n="86" d="100"/>
          <a:sy n="86" d="100"/>
        </p:scale>
        <p:origin x="466"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B601B-A656-47A9-A2E2-B43F80B56D7F}" type="datetimeFigureOut">
              <a:rPr lang="en-US" smtClean="0"/>
              <a:t>11/16/2020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C5D28-3976-4020-B3AD-22DBBE06256B}" type="slidenum">
              <a:rPr lang="en-US" smtClean="0"/>
              <a:t>‹#›</a:t>
            </a:fld>
            <a:endParaRPr lang="en-US"/>
          </a:p>
        </p:txBody>
      </p:sp>
    </p:spTree>
    <p:extLst>
      <p:ext uri="{BB962C8B-B14F-4D97-AF65-F5344CB8AC3E}">
        <p14:creationId xmlns:p14="http://schemas.microsoft.com/office/powerpoint/2010/main" val="405458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6FD15364-2D5F-4EEA-9BC2-91B8C5E4A7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888" indent="-287338">
              <a:spcBef>
                <a:spcPct val="30000"/>
              </a:spcBef>
              <a:defRPr sz="1200">
                <a:solidFill>
                  <a:schemeClr val="tx1"/>
                </a:solidFill>
                <a:latin typeface="Calibri" panose="020F0502020204030204" pitchFamily="34" charset="0"/>
              </a:defRPr>
            </a:lvl2pPr>
            <a:lvl3pPr marL="1154113"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79625" indent="-230188">
              <a:spcBef>
                <a:spcPct val="30000"/>
              </a:spcBef>
              <a:defRPr sz="1200">
                <a:solidFill>
                  <a:schemeClr val="tx1"/>
                </a:solidFill>
                <a:latin typeface="Calibri" panose="020F0502020204030204" pitchFamily="34" charset="0"/>
              </a:defRPr>
            </a:lvl5pPr>
            <a:lvl6pPr marL="2536825" indent="-230188" eaLnBrk="0" fontAlgn="base" hangingPunct="0">
              <a:spcBef>
                <a:spcPct val="30000"/>
              </a:spcBef>
              <a:spcAft>
                <a:spcPct val="0"/>
              </a:spcAft>
              <a:defRPr sz="1200">
                <a:solidFill>
                  <a:schemeClr val="tx1"/>
                </a:solidFill>
                <a:latin typeface="Calibri" panose="020F0502020204030204" pitchFamily="34" charset="0"/>
              </a:defRPr>
            </a:lvl6pPr>
            <a:lvl7pPr marL="2994025" indent="-230188" eaLnBrk="0" fontAlgn="base" hangingPunct="0">
              <a:spcBef>
                <a:spcPct val="30000"/>
              </a:spcBef>
              <a:spcAft>
                <a:spcPct val="0"/>
              </a:spcAft>
              <a:defRPr sz="1200">
                <a:solidFill>
                  <a:schemeClr val="tx1"/>
                </a:solidFill>
                <a:latin typeface="Calibri" panose="020F0502020204030204" pitchFamily="34" charset="0"/>
              </a:defRPr>
            </a:lvl7pPr>
            <a:lvl8pPr marL="3451225" indent="-230188" eaLnBrk="0" fontAlgn="base" hangingPunct="0">
              <a:spcBef>
                <a:spcPct val="30000"/>
              </a:spcBef>
              <a:spcAft>
                <a:spcPct val="0"/>
              </a:spcAft>
              <a:defRPr sz="1200">
                <a:solidFill>
                  <a:schemeClr val="tx1"/>
                </a:solidFill>
                <a:latin typeface="Calibri" panose="020F0502020204030204" pitchFamily="34" charset="0"/>
              </a:defRPr>
            </a:lvl8pPr>
            <a:lvl9pPr marL="3908425" indent="-23018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5224B5-EF42-4010-B2FA-06170F3411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23" name="Rectangle 2">
            <a:extLst>
              <a:ext uri="{FF2B5EF4-FFF2-40B4-BE49-F238E27FC236}">
                <a16:creationId xmlns:a16="http://schemas.microsoft.com/office/drawing/2014/main" id="{9404D5B1-9B68-4697-B1FC-0BD2DFF0FA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a:extLst>
              <a:ext uri="{FF2B5EF4-FFF2-40B4-BE49-F238E27FC236}">
                <a16:creationId xmlns:a16="http://schemas.microsoft.com/office/drawing/2014/main" id="{9D5C4F11-545D-45EC-BF45-B85B34E795B0}"/>
              </a:ext>
            </a:extLst>
          </p:cNvPr>
          <p:cNvSpPr>
            <a:spLocks noGrp="1" noChangeArrowheads="1"/>
          </p:cNvSpPr>
          <p:nvPr>
            <p:ph type="body" idx="1"/>
          </p:nvPr>
        </p:nvSpPr>
        <p:spPr bwMode="auto">
          <a:xfrm>
            <a:off x="688975" y="4418013"/>
            <a:ext cx="5505450" cy="184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MS PGothic" panose="020B0600070205080204" pitchFamily="34" charset="-128"/>
            </a:endParaRPr>
          </a:p>
        </p:txBody>
      </p:sp>
      <p:sp>
        <p:nvSpPr>
          <p:cNvPr id="5" name="TextBox 4">
            <a:extLst>
              <a:ext uri="{FF2B5EF4-FFF2-40B4-BE49-F238E27FC236}">
                <a16:creationId xmlns:a16="http://schemas.microsoft.com/office/drawing/2014/main" id="{3107A88C-9454-41AA-894D-E0E9BC7C5723}"/>
              </a:ext>
            </a:extLst>
          </p:cNvPr>
          <p:cNvSpPr txBox="1"/>
          <p:nvPr/>
        </p:nvSpPr>
        <p:spPr>
          <a:xfrm>
            <a:off x="841375" y="6418263"/>
            <a:ext cx="5046663" cy="2254250"/>
          </a:xfrm>
          <a:prstGeom prst="rect">
            <a:avLst/>
          </a:prstGeom>
          <a:solidFill>
            <a:schemeClr val="bg2">
              <a:lumMod val="20000"/>
              <a:lumOff val="80000"/>
            </a:schemeClr>
          </a:solidFill>
          <a:ln w="12700">
            <a:solidFill>
              <a:srgbClr val="184EAF"/>
            </a:solidFill>
          </a:ln>
        </p:spPr>
        <p:txBody>
          <a:bodyPr lIns="93863" tIns="46932" rIns="93863" bIns="46932">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ＭＳ Ｐゴシック" pitchFamily="-112" charset="-128"/>
                <a:cs typeface="Arial" panose="020B0604020202020204" pitchFamily="34" charset="0"/>
              </a:rPr>
              <a:t>How to use this Presentation</a:t>
            </a:r>
          </a:p>
          <a:p>
            <a:pPr marL="351986" marR="0" lvl="0" indent="-351986"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pitchFamily="-112" charset="-128"/>
                <a:cs typeface="Arial" panose="020B0604020202020204" pitchFamily="34" charset="0"/>
              </a:rPr>
              <a:t>Use “presenter view” when showing it so you can read the notes.</a:t>
            </a:r>
          </a:p>
          <a:p>
            <a:pPr marL="351986" marR="0" lvl="0" indent="-351986"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pitchFamily="-112" charset="-128"/>
                <a:cs typeface="Arial" panose="020B0604020202020204" pitchFamily="34" charset="0"/>
              </a:rPr>
              <a:t>Print the notes pages as a script for yourself and a handout for audiences to take away afterwards.</a:t>
            </a:r>
          </a:p>
          <a:p>
            <a:pPr marL="351986" marR="0" lvl="0" indent="-351986"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pitchFamily="-112" charset="-128"/>
                <a:cs typeface="Arial" panose="020B0604020202020204" pitchFamily="34" charset="0"/>
              </a:rPr>
              <a:t>For a 45-minute presentation use the whole deck.</a:t>
            </a:r>
          </a:p>
          <a:p>
            <a:pPr marL="351986" marR="0" lvl="0" indent="-351986"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pitchFamily="-112" charset="-128"/>
                <a:cs typeface="Arial" panose="020B0604020202020204" pitchFamily="34" charset="0"/>
              </a:rPr>
              <a:t>For a 5-minute presentation use only the introductory slides and the key point slides with the ½ blue background, OR only read the text on the slides, not the notes.</a:t>
            </a:r>
          </a:p>
          <a:p>
            <a:pPr marL="351986" marR="0" lvl="0" indent="-351986"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pitchFamily="-112" charset="-128"/>
                <a:cs typeface="Arial" panose="020B0604020202020204" pitchFamily="34" charset="0"/>
              </a:rPr>
              <a:t>For a shorter presentation to an audience that already knows the history, give them a brief introduction and then skip to the slides on the four Ones, the stocktaking and the next steps.</a:t>
            </a:r>
          </a:p>
          <a:p>
            <a:pPr marL="351986" marR="0" lvl="0" indent="-351986"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pitchFamily="-112" charset="-128"/>
                <a:cs typeface="Arial" panose="020B0604020202020204" pitchFamily="34" charset="0"/>
              </a:rPr>
              <a:t>Hide or delete any slides that aren’t relevant to your audience.</a:t>
            </a:r>
            <a:endParaRPr kumimoji="0" lang="en-US" sz="1100" b="0" i="0" u="none" strike="noStrike" kern="1200" cap="none" spc="0" normalizeH="0" baseline="0" noProof="0" dirty="0">
              <a:ln>
                <a:noFill/>
              </a:ln>
              <a:solidFill>
                <a:prstClr val="black"/>
              </a:solidFill>
              <a:effectLst/>
              <a:uLnTx/>
              <a:uFillTx/>
              <a:latin typeface="Arial" charset="0"/>
              <a:ea typeface="ＭＳ Ｐゴシック" pitchFamily="-112" charset="-128"/>
              <a:cs typeface="Arial" panose="020B0604020202020204" pitchFamily="34" charset="0"/>
            </a:endParaRPr>
          </a:p>
        </p:txBody>
      </p:sp>
    </p:spTree>
    <p:extLst>
      <p:ext uri="{BB962C8B-B14F-4D97-AF65-F5344CB8AC3E}">
        <p14:creationId xmlns:p14="http://schemas.microsoft.com/office/powerpoint/2010/main" val="267181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2D1D950-3038-4E25-BC59-C9D32AC130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888" indent="-287338">
              <a:spcBef>
                <a:spcPct val="30000"/>
              </a:spcBef>
              <a:defRPr sz="1200">
                <a:solidFill>
                  <a:schemeClr val="tx1"/>
                </a:solidFill>
                <a:latin typeface="Calibri" panose="020F0502020204030204" pitchFamily="34" charset="0"/>
              </a:defRPr>
            </a:lvl2pPr>
            <a:lvl3pPr marL="1154113"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79625" indent="-230188">
              <a:spcBef>
                <a:spcPct val="30000"/>
              </a:spcBef>
              <a:defRPr sz="1200">
                <a:solidFill>
                  <a:schemeClr val="tx1"/>
                </a:solidFill>
                <a:latin typeface="Calibri" panose="020F0502020204030204" pitchFamily="34" charset="0"/>
              </a:defRPr>
            </a:lvl5pPr>
            <a:lvl6pPr marL="2536825" indent="-230188" eaLnBrk="0" fontAlgn="base" hangingPunct="0">
              <a:spcBef>
                <a:spcPct val="30000"/>
              </a:spcBef>
              <a:spcAft>
                <a:spcPct val="0"/>
              </a:spcAft>
              <a:defRPr sz="1200">
                <a:solidFill>
                  <a:schemeClr val="tx1"/>
                </a:solidFill>
                <a:latin typeface="Calibri" panose="020F0502020204030204" pitchFamily="34" charset="0"/>
              </a:defRPr>
            </a:lvl6pPr>
            <a:lvl7pPr marL="2994025" indent="-230188" eaLnBrk="0" fontAlgn="base" hangingPunct="0">
              <a:spcBef>
                <a:spcPct val="30000"/>
              </a:spcBef>
              <a:spcAft>
                <a:spcPct val="0"/>
              </a:spcAft>
              <a:defRPr sz="1200">
                <a:solidFill>
                  <a:schemeClr val="tx1"/>
                </a:solidFill>
                <a:latin typeface="Calibri" panose="020F0502020204030204" pitchFamily="34" charset="0"/>
              </a:defRPr>
            </a:lvl7pPr>
            <a:lvl8pPr marL="3451225" indent="-230188" eaLnBrk="0" fontAlgn="base" hangingPunct="0">
              <a:spcBef>
                <a:spcPct val="30000"/>
              </a:spcBef>
              <a:spcAft>
                <a:spcPct val="0"/>
              </a:spcAft>
              <a:defRPr sz="1200">
                <a:solidFill>
                  <a:schemeClr val="tx1"/>
                </a:solidFill>
                <a:latin typeface="Calibri" panose="020F0502020204030204" pitchFamily="34" charset="0"/>
              </a:defRPr>
            </a:lvl8pPr>
            <a:lvl9pPr marL="3908425" indent="-23018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231749-518A-404E-8D51-DC7299FFEDC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0723" name="Rectangle 2">
            <a:extLst>
              <a:ext uri="{FF2B5EF4-FFF2-40B4-BE49-F238E27FC236}">
                <a16:creationId xmlns:a16="http://schemas.microsoft.com/office/drawing/2014/main" id="{D206E34D-8872-4682-B218-25863D8B42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BC93F079-FA9A-497C-BA5D-1332EB3ECEDF}"/>
              </a:ext>
            </a:extLst>
          </p:cNvPr>
          <p:cNvSpPr>
            <a:spLocks noGrp="1" noChangeArrowheads="1"/>
          </p:cNvSpPr>
          <p:nvPr>
            <p:ph type="body" idx="1"/>
          </p:nvPr>
        </p:nvSpPr>
        <p:spPr bwMode="auto">
          <a:xfrm>
            <a:off x="688975" y="4418013"/>
            <a:ext cx="5505450" cy="184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MS PGothic" panose="020B0600070205080204" pitchFamily="34" charset="-128"/>
            </a:endParaRPr>
          </a:p>
        </p:txBody>
      </p:sp>
      <p:sp>
        <p:nvSpPr>
          <p:cNvPr id="5" name="TextBox 4">
            <a:extLst>
              <a:ext uri="{FF2B5EF4-FFF2-40B4-BE49-F238E27FC236}">
                <a16:creationId xmlns:a16="http://schemas.microsoft.com/office/drawing/2014/main" id="{5EEA3F07-C4F1-4BB1-803B-0F91180F40AA}"/>
              </a:ext>
            </a:extLst>
          </p:cNvPr>
          <p:cNvSpPr txBox="1"/>
          <p:nvPr/>
        </p:nvSpPr>
        <p:spPr>
          <a:xfrm>
            <a:off x="841375" y="6418263"/>
            <a:ext cx="5046663" cy="2254250"/>
          </a:xfrm>
          <a:prstGeom prst="rect">
            <a:avLst/>
          </a:prstGeom>
          <a:solidFill>
            <a:schemeClr val="bg2">
              <a:lumMod val="20000"/>
              <a:lumOff val="80000"/>
            </a:schemeClr>
          </a:solidFill>
          <a:ln w="12700">
            <a:solidFill>
              <a:srgbClr val="184EAF"/>
            </a:solidFill>
          </a:ln>
        </p:spPr>
        <p:txBody>
          <a:bodyPr lIns="93863" tIns="46932" rIns="93863" bIns="46932">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ＭＳ Ｐゴシック" pitchFamily="-112" charset="-128"/>
                <a:cs typeface="Arial" panose="020B0604020202020204" pitchFamily="34" charset="0"/>
              </a:rPr>
              <a:t>How to use this Presentation</a:t>
            </a:r>
          </a:p>
          <a:p>
            <a:pPr marL="351986" marR="0" lvl="0" indent="-351986"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pitchFamily="-112" charset="-128"/>
                <a:cs typeface="Arial" panose="020B0604020202020204" pitchFamily="34" charset="0"/>
              </a:rPr>
              <a:t>Use “presenter view” when showing it so you can read the notes.</a:t>
            </a:r>
          </a:p>
          <a:p>
            <a:pPr marL="351986" marR="0" lvl="0" indent="-351986"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pitchFamily="-112" charset="-128"/>
                <a:cs typeface="Arial" panose="020B0604020202020204" pitchFamily="34" charset="0"/>
              </a:rPr>
              <a:t>Print the notes pages as a script for yourself and a handout for audiences to take away afterwards.</a:t>
            </a:r>
          </a:p>
          <a:p>
            <a:pPr marL="351986" marR="0" lvl="0" indent="-351986"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pitchFamily="-112" charset="-128"/>
                <a:cs typeface="Arial" panose="020B0604020202020204" pitchFamily="34" charset="0"/>
              </a:rPr>
              <a:t>For a 45-minute presentation use the whole deck.</a:t>
            </a:r>
          </a:p>
          <a:p>
            <a:pPr marL="351986" marR="0" lvl="0" indent="-351986"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pitchFamily="-112" charset="-128"/>
                <a:cs typeface="Arial" panose="020B0604020202020204" pitchFamily="34" charset="0"/>
              </a:rPr>
              <a:t>For a 5-minute presentation use only the introductory slides and the key point slides with the ½ blue background, OR only read the text on the slides, not the notes.</a:t>
            </a:r>
          </a:p>
          <a:p>
            <a:pPr marL="351986" marR="0" lvl="0" indent="-351986"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pitchFamily="-112" charset="-128"/>
                <a:cs typeface="Arial" panose="020B0604020202020204" pitchFamily="34" charset="0"/>
              </a:rPr>
              <a:t>For a shorter presentation to an audience that already knows the history, give them a brief introduction and then skip to the slides on the four Ones, the stocktaking and the next steps.</a:t>
            </a:r>
          </a:p>
          <a:p>
            <a:pPr marL="351986" marR="0" lvl="0" indent="-351986"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pitchFamily="-112" charset="-128"/>
                <a:cs typeface="Arial" panose="020B0604020202020204" pitchFamily="34" charset="0"/>
              </a:rPr>
              <a:t>Hide or delete any slides that aren’t relevant to your audience.</a:t>
            </a:r>
            <a:endParaRPr kumimoji="0" lang="en-US" sz="1100" b="0" i="0" u="none" strike="noStrike" kern="1200" cap="none" spc="0" normalizeH="0" baseline="0" noProof="0" dirty="0">
              <a:ln>
                <a:noFill/>
              </a:ln>
              <a:solidFill>
                <a:prstClr val="black"/>
              </a:solidFill>
              <a:effectLst/>
              <a:uLnTx/>
              <a:uFillTx/>
              <a:latin typeface="Arial" charset="0"/>
              <a:ea typeface="ＭＳ Ｐゴシック" pitchFamily="-112" charset="-128"/>
              <a:cs typeface="Arial" panose="020B0604020202020204" pitchFamily="34" charset="0"/>
            </a:endParaRPr>
          </a:p>
        </p:txBody>
      </p:sp>
    </p:spTree>
    <p:extLst>
      <p:ext uri="{BB962C8B-B14F-4D97-AF65-F5344CB8AC3E}">
        <p14:creationId xmlns:p14="http://schemas.microsoft.com/office/powerpoint/2010/main" val="686596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1F548C-6ED1-498B-B0F8-2A076B3D9A92}"/>
              </a:ext>
            </a:extLst>
          </p:cNvPr>
          <p:cNvSpPr>
            <a:spLocks noGrp="1"/>
          </p:cNvSpPr>
          <p:nvPr>
            <p:ph type="dt" sz="half" idx="10"/>
          </p:nvPr>
        </p:nvSpPr>
        <p:spPr/>
        <p:txBody>
          <a:bodyPr/>
          <a:lstStyle>
            <a:lvl1pPr>
              <a:defRPr/>
            </a:lvl1pPr>
          </a:lstStyle>
          <a:p>
            <a:pPr>
              <a:defRPr/>
            </a:pPr>
            <a:fld id="{BE492D17-3EF3-4F27-B0EC-DADB6EF3F295}" type="datetimeFigureOut">
              <a:rPr lang="en-GB"/>
              <a:pPr>
                <a:defRPr/>
              </a:pPr>
              <a:t>16/11/2020</a:t>
            </a:fld>
            <a:endParaRPr lang="en-GB"/>
          </a:p>
        </p:txBody>
      </p:sp>
      <p:sp>
        <p:nvSpPr>
          <p:cNvPr id="5" name="Footer Placeholder 4">
            <a:extLst>
              <a:ext uri="{FF2B5EF4-FFF2-40B4-BE49-F238E27FC236}">
                <a16:creationId xmlns:a16="http://schemas.microsoft.com/office/drawing/2014/main" id="{FC2617FA-C4FB-44DD-974B-2325077802A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965EEF5-270C-4D19-8F90-C2D86A881291}"/>
              </a:ext>
            </a:extLst>
          </p:cNvPr>
          <p:cNvSpPr>
            <a:spLocks noGrp="1"/>
          </p:cNvSpPr>
          <p:nvPr>
            <p:ph type="sldNum" sz="quarter" idx="12"/>
          </p:nvPr>
        </p:nvSpPr>
        <p:spPr/>
        <p:txBody>
          <a:bodyPr/>
          <a:lstStyle>
            <a:lvl1pPr>
              <a:defRPr/>
            </a:lvl1pPr>
          </a:lstStyle>
          <a:p>
            <a:pPr>
              <a:defRPr/>
            </a:pPr>
            <a:fld id="{455119F6-A2DD-43CC-A1C1-88B2DD07E9AD}" type="slidenum">
              <a:rPr lang="en-GB" altLang="en-US"/>
              <a:pPr>
                <a:defRPr/>
              </a:pPr>
              <a:t>‹#›</a:t>
            </a:fld>
            <a:endParaRPr lang="en-GB" altLang="en-US"/>
          </a:p>
        </p:txBody>
      </p:sp>
    </p:spTree>
    <p:extLst>
      <p:ext uri="{BB962C8B-B14F-4D97-AF65-F5344CB8AC3E}">
        <p14:creationId xmlns:p14="http://schemas.microsoft.com/office/powerpoint/2010/main" val="871628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DA9B69-E67E-4A9A-8248-5FE46704BE85}"/>
              </a:ext>
            </a:extLst>
          </p:cNvPr>
          <p:cNvSpPr>
            <a:spLocks noGrp="1"/>
          </p:cNvSpPr>
          <p:nvPr>
            <p:ph type="dt" sz="half" idx="10"/>
          </p:nvPr>
        </p:nvSpPr>
        <p:spPr/>
        <p:txBody>
          <a:bodyPr/>
          <a:lstStyle>
            <a:lvl1pPr>
              <a:defRPr/>
            </a:lvl1pPr>
          </a:lstStyle>
          <a:p>
            <a:pPr>
              <a:defRPr/>
            </a:pPr>
            <a:fld id="{DBF7AAF9-4F9C-4425-8FA0-F74FE7148822}" type="datetimeFigureOut">
              <a:rPr lang="en-GB"/>
              <a:pPr>
                <a:defRPr/>
              </a:pPr>
              <a:t>16/11/2020</a:t>
            </a:fld>
            <a:endParaRPr lang="en-GB"/>
          </a:p>
        </p:txBody>
      </p:sp>
      <p:sp>
        <p:nvSpPr>
          <p:cNvPr id="5" name="Footer Placeholder 4">
            <a:extLst>
              <a:ext uri="{FF2B5EF4-FFF2-40B4-BE49-F238E27FC236}">
                <a16:creationId xmlns:a16="http://schemas.microsoft.com/office/drawing/2014/main" id="{F67AA5BA-6AE1-4BBB-8EBE-7E07DD6B75B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D8912A5-191F-4D39-A6F2-FE7B7D79DA22}"/>
              </a:ext>
            </a:extLst>
          </p:cNvPr>
          <p:cNvSpPr>
            <a:spLocks noGrp="1"/>
          </p:cNvSpPr>
          <p:nvPr>
            <p:ph type="sldNum" sz="quarter" idx="12"/>
          </p:nvPr>
        </p:nvSpPr>
        <p:spPr/>
        <p:txBody>
          <a:bodyPr/>
          <a:lstStyle>
            <a:lvl1pPr>
              <a:defRPr/>
            </a:lvl1pPr>
          </a:lstStyle>
          <a:p>
            <a:pPr>
              <a:defRPr/>
            </a:pPr>
            <a:fld id="{8019E8B2-DE1A-4F41-8960-B20094C74CC1}" type="slidenum">
              <a:rPr lang="en-GB" altLang="en-US"/>
              <a:pPr>
                <a:defRPr/>
              </a:pPr>
              <a:t>‹#›</a:t>
            </a:fld>
            <a:endParaRPr lang="en-GB" altLang="en-US"/>
          </a:p>
        </p:txBody>
      </p:sp>
    </p:spTree>
    <p:extLst>
      <p:ext uri="{BB962C8B-B14F-4D97-AF65-F5344CB8AC3E}">
        <p14:creationId xmlns:p14="http://schemas.microsoft.com/office/powerpoint/2010/main" val="74383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4B32EB-88CB-467E-915A-8F6799BB4276}"/>
              </a:ext>
            </a:extLst>
          </p:cNvPr>
          <p:cNvSpPr>
            <a:spLocks noGrp="1"/>
          </p:cNvSpPr>
          <p:nvPr>
            <p:ph type="dt" sz="half" idx="10"/>
          </p:nvPr>
        </p:nvSpPr>
        <p:spPr/>
        <p:txBody>
          <a:bodyPr/>
          <a:lstStyle>
            <a:lvl1pPr>
              <a:defRPr/>
            </a:lvl1pPr>
          </a:lstStyle>
          <a:p>
            <a:pPr>
              <a:defRPr/>
            </a:pPr>
            <a:fld id="{45D20F07-5C8C-4524-82E2-522C8B553C39}" type="datetimeFigureOut">
              <a:rPr lang="en-GB"/>
              <a:pPr>
                <a:defRPr/>
              </a:pPr>
              <a:t>16/11/2020</a:t>
            </a:fld>
            <a:endParaRPr lang="en-GB"/>
          </a:p>
        </p:txBody>
      </p:sp>
      <p:sp>
        <p:nvSpPr>
          <p:cNvPr id="5" name="Footer Placeholder 4">
            <a:extLst>
              <a:ext uri="{FF2B5EF4-FFF2-40B4-BE49-F238E27FC236}">
                <a16:creationId xmlns:a16="http://schemas.microsoft.com/office/drawing/2014/main" id="{1B6FBAF9-7BD8-4100-A4A7-116BC322C95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22A5E81-445A-4917-8D5A-AF59E6A30854}"/>
              </a:ext>
            </a:extLst>
          </p:cNvPr>
          <p:cNvSpPr>
            <a:spLocks noGrp="1"/>
          </p:cNvSpPr>
          <p:nvPr>
            <p:ph type="sldNum" sz="quarter" idx="12"/>
          </p:nvPr>
        </p:nvSpPr>
        <p:spPr/>
        <p:txBody>
          <a:bodyPr/>
          <a:lstStyle>
            <a:lvl1pPr>
              <a:defRPr/>
            </a:lvl1pPr>
          </a:lstStyle>
          <a:p>
            <a:pPr>
              <a:defRPr/>
            </a:pPr>
            <a:fld id="{E3C604D9-F8F1-444D-BBFB-88C08C9C2DE6}" type="slidenum">
              <a:rPr lang="en-GB" altLang="en-US"/>
              <a:pPr>
                <a:defRPr/>
              </a:pPr>
              <a:t>‹#›</a:t>
            </a:fld>
            <a:endParaRPr lang="en-GB" altLang="en-US"/>
          </a:p>
        </p:txBody>
      </p:sp>
    </p:spTree>
    <p:extLst>
      <p:ext uri="{BB962C8B-B14F-4D97-AF65-F5344CB8AC3E}">
        <p14:creationId xmlns:p14="http://schemas.microsoft.com/office/powerpoint/2010/main" val="8139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A02ADB-C309-40E6-9A77-1D738B708067}"/>
              </a:ext>
            </a:extLst>
          </p:cNvPr>
          <p:cNvSpPr>
            <a:spLocks noGrp="1"/>
          </p:cNvSpPr>
          <p:nvPr>
            <p:ph type="dt" sz="half" idx="10"/>
          </p:nvPr>
        </p:nvSpPr>
        <p:spPr/>
        <p:txBody>
          <a:bodyPr/>
          <a:lstStyle>
            <a:lvl1pPr>
              <a:defRPr/>
            </a:lvl1pPr>
          </a:lstStyle>
          <a:p>
            <a:pPr>
              <a:defRPr/>
            </a:pPr>
            <a:fld id="{7C525357-A18D-44C6-B06E-B5AE8C5FCECE}" type="datetimeFigureOut">
              <a:rPr lang="en-GB"/>
              <a:pPr>
                <a:defRPr/>
              </a:pPr>
              <a:t>16/11/2020</a:t>
            </a:fld>
            <a:endParaRPr lang="en-GB"/>
          </a:p>
        </p:txBody>
      </p:sp>
      <p:sp>
        <p:nvSpPr>
          <p:cNvPr id="5" name="Footer Placeholder 4">
            <a:extLst>
              <a:ext uri="{FF2B5EF4-FFF2-40B4-BE49-F238E27FC236}">
                <a16:creationId xmlns:a16="http://schemas.microsoft.com/office/drawing/2014/main" id="{5D2E57DC-C422-4A94-82A5-459623E583B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5273F36-B034-4021-AC4D-3A4EAB3D2FEF}"/>
              </a:ext>
            </a:extLst>
          </p:cNvPr>
          <p:cNvSpPr>
            <a:spLocks noGrp="1"/>
          </p:cNvSpPr>
          <p:nvPr>
            <p:ph type="sldNum" sz="quarter" idx="12"/>
          </p:nvPr>
        </p:nvSpPr>
        <p:spPr/>
        <p:txBody>
          <a:bodyPr/>
          <a:lstStyle>
            <a:lvl1pPr>
              <a:defRPr/>
            </a:lvl1pPr>
          </a:lstStyle>
          <a:p>
            <a:pPr>
              <a:defRPr/>
            </a:pPr>
            <a:fld id="{6DCA66B0-9234-4320-A5C1-05F2DF935AEE}" type="slidenum">
              <a:rPr lang="en-GB" altLang="en-US"/>
              <a:pPr>
                <a:defRPr/>
              </a:pPr>
              <a:t>‹#›</a:t>
            </a:fld>
            <a:endParaRPr lang="en-GB" altLang="en-US"/>
          </a:p>
        </p:txBody>
      </p:sp>
    </p:spTree>
    <p:extLst>
      <p:ext uri="{BB962C8B-B14F-4D97-AF65-F5344CB8AC3E}">
        <p14:creationId xmlns:p14="http://schemas.microsoft.com/office/powerpoint/2010/main" val="2848150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CA0CA3-78EC-4D98-89E8-615A71A37723}"/>
              </a:ext>
            </a:extLst>
          </p:cNvPr>
          <p:cNvSpPr>
            <a:spLocks noGrp="1"/>
          </p:cNvSpPr>
          <p:nvPr>
            <p:ph type="dt" sz="half" idx="10"/>
          </p:nvPr>
        </p:nvSpPr>
        <p:spPr/>
        <p:txBody>
          <a:bodyPr/>
          <a:lstStyle>
            <a:lvl1pPr>
              <a:defRPr/>
            </a:lvl1pPr>
          </a:lstStyle>
          <a:p>
            <a:pPr>
              <a:defRPr/>
            </a:pPr>
            <a:fld id="{CE6BC233-846A-41AA-827E-865BCC2775C4}" type="datetimeFigureOut">
              <a:rPr lang="en-GB"/>
              <a:pPr>
                <a:defRPr/>
              </a:pPr>
              <a:t>16/11/2020</a:t>
            </a:fld>
            <a:endParaRPr lang="en-GB"/>
          </a:p>
        </p:txBody>
      </p:sp>
      <p:sp>
        <p:nvSpPr>
          <p:cNvPr id="5" name="Footer Placeholder 4">
            <a:extLst>
              <a:ext uri="{FF2B5EF4-FFF2-40B4-BE49-F238E27FC236}">
                <a16:creationId xmlns:a16="http://schemas.microsoft.com/office/drawing/2014/main" id="{37505FDD-3BEA-4BC8-8857-7E95A7C857A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61D18A4-CE5F-4862-895D-4AC5F69F805F}"/>
              </a:ext>
            </a:extLst>
          </p:cNvPr>
          <p:cNvSpPr>
            <a:spLocks noGrp="1"/>
          </p:cNvSpPr>
          <p:nvPr>
            <p:ph type="sldNum" sz="quarter" idx="12"/>
          </p:nvPr>
        </p:nvSpPr>
        <p:spPr/>
        <p:txBody>
          <a:bodyPr/>
          <a:lstStyle>
            <a:lvl1pPr>
              <a:defRPr/>
            </a:lvl1pPr>
          </a:lstStyle>
          <a:p>
            <a:pPr>
              <a:defRPr/>
            </a:pPr>
            <a:fld id="{8AE369AB-654F-428A-8DD1-C5FE2906FB92}" type="slidenum">
              <a:rPr lang="en-GB" altLang="en-US"/>
              <a:pPr>
                <a:defRPr/>
              </a:pPr>
              <a:t>‹#›</a:t>
            </a:fld>
            <a:endParaRPr lang="en-GB" altLang="en-US"/>
          </a:p>
        </p:txBody>
      </p:sp>
    </p:spTree>
    <p:extLst>
      <p:ext uri="{BB962C8B-B14F-4D97-AF65-F5344CB8AC3E}">
        <p14:creationId xmlns:p14="http://schemas.microsoft.com/office/powerpoint/2010/main" val="3882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48F1F61-ABE2-453F-8702-1FCF12D4920C}"/>
              </a:ext>
            </a:extLst>
          </p:cNvPr>
          <p:cNvSpPr>
            <a:spLocks noGrp="1"/>
          </p:cNvSpPr>
          <p:nvPr>
            <p:ph type="dt" sz="half" idx="10"/>
          </p:nvPr>
        </p:nvSpPr>
        <p:spPr/>
        <p:txBody>
          <a:bodyPr/>
          <a:lstStyle>
            <a:lvl1pPr>
              <a:defRPr/>
            </a:lvl1pPr>
          </a:lstStyle>
          <a:p>
            <a:pPr>
              <a:defRPr/>
            </a:pPr>
            <a:fld id="{D395BA67-9F37-4457-8104-23911FA13ADE}" type="datetimeFigureOut">
              <a:rPr lang="en-GB"/>
              <a:pPr>
                <a:defRPr/>
              </a:pPr>
              <a:t>16/11/2020</a:t>
            </a:fld>
            <a:endParaRPr lang="en-GB"/>
          </a:p>
        </p:txBody>
      </p:sp>
      <p:sp>
        <p:nvSpPr>
          <p:cNvPr id="6" name="Footer Placeholder 4">
            <a:extLst>
              <a:ext uri="{FF2B5EF4-FFF2-40B4-BE49-F238E27FC236}">
                <a16:creationId xmlns:a16="http://schemas.microsoft.com/office/drawing/2014/main" id="{D5ED9572-9CC0-4FFE-84D2-6D7C2BCBC8F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87F1AC5-498F-41C1-B580-564B66C05217}"/>
              </a:ext>
            </a:extLst>
          </p:cNvPr>
          <p:cNvSpPr>
            <a:spLocks noGrp="1"/>
          </p:cNvSpPr>
          <p:nvPr>
            <p:ph type="sldNum" sz="quarter" idx="12"/>
          </p:nvPr>
        </p:nvSpPr>
        <p:spPr/>
        <p:txBody>
          <a:bodyPr/>
          <a:lstStyle>
            <a:lvl1pPr>
              <a:defRPr/>
            </a:lvl1pPr>
          </a:lstStyle>
          <a:p>
            <a:pPr>
              <a:defRPr/>
            </a:pPr>
            <a:fld id="{C21F60F4-2DAE-490D-B58E-635FD1DAC2C6}" type="slidenum">
              <a:rPr lang="en-GB" altLang="en-US"/>
              <a:pPr>
                <a:defRPr/>
              </a:pPr>
              <a:t>‹#›</a:t>
            </a:fld>
            <a:endParaRPr lang="en-GB" altLang="en-US"/>
          </a:p>
        </p:txBody>
      </p:sp>
    </p:spTree>
    <p:extLst>
      <p:ext uri="{BB962C8B-B14F-4D97-AF65-F5344CB8AC3E}">
        <p14:creationId xmlns:p14="http://schemas.microsoft.com/office/powerpoint/2010/main" val="401477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465FDC7D-CD8F-41B3-B3B8-28E50EA6E940}"/>
              </a:ext>
            </a:extLst>
          </p:cNvPr>
          <p:cNvSpPr>
            <a:spLocks noGrp="1"/>
          </p:cNvSpPr>
          <p:nvPr>
            <p:ph type="dt" sz="half" idx="10"/>
          </p:nvPr>
        </p:nvSpPr>
        <p:spPr/>
        <p:txBody>
          <a:bodyPr/>
          <a:lstStyle>
            <a:lvl1pPr>
              <a:defRPr/>
            </a:lvl1pPr>
          </a:lstStyle>
          <a:p>
            <a:pPr>
              <a:defRPr/>
            </a:pPr>
            <a:fld id="{23A4244D-65BB-4486-99A6-8767EA4A0572}" type="datetimeFigureOut">
              <a:rPr lang="en-GB"/>
              <a:pPr>
                <a:defRPr/>
              </a:pPr>
              <a:t>16/11/2020</a:t>
            </a:fld>
            <a:endParaRPr lang="en-GB"/>
          </a:p>
        </p:txBody>
      </p:sp>
      <p:sp>
        <p:nvSpPr>
          <p:cNvPr id="8" name="Footer Placeholder 4">
            <a:extLst>
              <a:ext uri="{FF2B5EF4-FFF2-40B4-BE49-F238E27FC236}">
                <a16:creationId xmlns:a16="http://schemas.microsoft.com/office/drawing/2014/main" id="{F56C5A18-A698-4A48-BDCF-1EBC3A2FC96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519BCE15-E7E0-4610-9303-C5C76E819007}"/>
              </a:ext>
            </a:extLst>
          </p:cNvPr>
          <p:cNvSpPr>
            <a:spLocks noGrp="1"/>
          </p:cNvSpPr>
          <p:nvPr>
            <p:ph type="sldNum" sz="quarter" idx="12"/>
          </p:nvPr>
        </p:nvSpPr>
        <p:spPr/>
        <p:txBody>
          <a:bodyPr/>
          <a:lstStyle>
            <a:lvl1pPr>
              <a:defRPr/>
            </a:lvl1pPr>
          </a:lstStyle>
          <a:p>
            <a:pPr>
              <a:defRPr/>
            </a:pPr>
            <a:fld id="{2D2B7044-D83E-46BD-B8BB-39B0CC28013B}" type="slidenum">
              <a:rPr lang="en-GB" altLang="en-US"/>
              <a:pPr>
                <a:defRPr/>
              </a:pPr>
              <a:t>‹#›</a:t>
            </a:fld>
            <a:endParaRPr lang="en-GB" altLang="en-US"/>
          </a:p>
        </p:txBody>
      </p:sp>
    </p:spTree>
    <p:extLst>
      <p:ext uri="{BB962C8B-B14F-4D97-AF65-F5344CB8AC3E}">
        <p14:creationId xmlns:p14="http://schemas.microsoft.com/office/powerpoint/2010/main" val="136310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15218893-71E4-4D02-BE2A-C2B4E342C03A}"/>
              </a:ext>
            </a:extLst>
          </p:cNvPr>
          <p:cNvSpPr>
            <a:spLocks noGrp="1"/>
          </p:cNvSpPr>
          <p:nvPr>
            <p:ph type="dt" sz="half" idx="10"/>
          </p:nvPr>
        </p:nvSpPr>
        <p:spPr/>
        <p:txBody>
          <a:bodyPr/>
          <a:lstStyle>
            <a:lvl1pPr>
              <a:defRPr/>
            </a:lvl1pPr>
          </a:lstStyle>
          <a:p>
            <a:pPr>
              <a:defRPr/>
            </a:pPr>
            <a:fld id="{D7A8E8C8-35DD-4E99-9D4F-A29138BB368D}" type="datetimeFigureOut">
              <a:rPr lang="en-GB"/>
              <a:pPr>
                <a:defRPr/>
              </a:pPr>
              <a:t>16/11/2020</a:t>
            </a:fld>
            <a:endParaRPr lang="en-GB"/>
          </a:p>
        </p:txBody>
      </p:sp>
      <p:sp>
        <p:nvSpPr>
          <p:cNvPr id="4" name="Footer Placeholder 4">
            <a:extLst>
              <a:ext uri="{FF2B5EF4-FFF2-40B4-BE49-F238E27FC236}">
                <a16:creationId xmlns:a16="http://schemas.microsoft.com/office/drawing/2014/main" id="{A72D2CDF-6AC4-47F5-8433-F95AE12AF738}"/>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F99F5358-500A-431C-A03B-BEC4580DD073}"/>
              </a:ext>
            </a:extLst>
          </p:cNvPr>
          <p:cNvSpPr>
            <a:spLocks noGrp="1"/>
          </p:cNvSpPr>
          <p:nvPr>
            <p:ph type="sldNum" sz="quarter" idx="12"/>
          </p:nvPr>
        </p:nvSpPr>
        <p:spPr/>
        <p:txBody>
          <a:bodyPr/>
          <a:lstStyle>
            <a:lvl1pPr>
              <a:defRPr/>
            </a:lvl1pPr>
          </a:lstStyle>
          <a:p>
            <a:pPr>
              <a:defRPr/>
            </a:pPr>
            <a:fld id="{9BF4D713-012E-4E4F-BAB0-4EA977B151B6}" type="slidenum">
              <a:rPr lang="en-GB" altLang="en-US"/>
              <a:pPr>
                <a:defRPr/>
              </a:pPr>
              <a:t>‹#›</a:t>
            </a:fld>
            <a:endParaRPr lang="en-GB" altLang="en-US"/>
          </a:p>
        </p:txBody>
      </p:sp>
    </p:spTree>
    <p:extLst>
      <p:ext uri="{BB962C8B-B14F-4D97-AF65-F5344CB8AC3E}">
        <p14:creationId xmlns:p14="http://schemas.microsoft.com/office/powerpoint/2010/main" val="3713706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5EE7B8E-4C5A-40D5-9B9F-BC086C418924}"/>
              </a:ext>
            </a:extLst>
          </p:cNvPr>
          <p:cNvSpPr>
            <a:spLocks noGrp="1"/>
          </p:cNvSpPr>
          <p:nvPr>
            <p:ph type="dt" sz="half" idx="10"/>
          </p:nvPr>
        </p:nvSpPr>
        <p:spPr/>
        <p:txBody>
          <a:bodyPr/>
          <a:lstStyle>
            <a:lvl1pPr>
              <a:defRPr/>
            </a:lvl1pPr>
          </a:lstStyle>
          <a:p>
            <a:pPr>
              <a:defRPr/>
            </a:pPr>
            <a:fld id="{A7E681FA-183E-47D0-B8F4-C13277D489CD}" type="datetimeFigureOut">
              <a:rPr lang="en-GB"/>
              <a:pPr>
                <a:defRPr/>
              </a:pPr>
              <a:t>16/11/2020</a:t>
            </a:fld>
            <a:endParaRPr lang="en-GB"/>
          </a:p>
        </p:txBody>
      </p:sp>
      <p:sp>
        <p:nvSpPr>
          <p:cNvPr id="3" name="Footer Placeholder 4">
            <a:extLst>
              <a:ext uri="{FF2B5EF4-FFF2-40B4-BE49-F238E27FC236}">
                <a16:creationId xmlns:a16="http://schemas.microsoft.com/office/drawing/2014/main" id="{70066D53-E64F-4194-AA9C-7EE269DC08C8}"/>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9363C322-56E1-4F44-8E45-9F29F873FE58}"/>
              </a:ext>
            </a:extLst>
          </p:cNvPr>
          <p:cNvSpPr>
            <a:spLocks noGrp="1"/>
          </p:cNvSpPr>
          <p:nvPr>
            <p:ph type="sldNum" sz="quarter" idx="12"/>
          </p:nvPr>
        </p:nvSpPr>
        <p:spPr/>
        <p:txBody>
          <a:bodyPr/>
          <a:lstStyle>
            <a:lvl1pPr>
              <a:defRPr/>
            </a:lvl1pPr>
          </a:lstStyle>
          <a:p>
            <a:pPr>
              <a:defRPr/>
            </a:pPr>
            <a:fld id="{D3FE0785-3203-442D-A753-CA556AAADBE9}" type="slidenum">
              <a:rPr lang="en-GB" altLang="en-US"/>
              <a:pPr>
                <a:defRPr/>
              </a:pPr>
              <a:t>‹#›</a:t>
            </a:fld>
            <a:endParaRPr lang="en-GB" altLang="en-US"/>
          </a:p>
        </p:txBody>
      </p:sp>
    </p:spTree>
    <p:extLst>
      <p:ext uri="{BB962C8B-B14F-4D97-AF65-F5344CB8AC3E}">
        <p14:creationId xmlns:p14="http://schemas.microsoft.com/office/powerpoint/2010/main" val="379091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41C650-C2DB-41F3-85C2-3151821F55D0}"/>
              </a:ext>
            </a:extLst>
          </p:cNvPr>
          <p:cNvSpPr>
            <a:spLocks noGrp="1"/>
          </p:cNvSpPr>
          <p:nvPr>
            <p:ph type="dt" sz="half" idx="10"/>
          </p:nvPr>
        </p:nvSpPr>
        <p:spPr/>
        <p:txBody>
          <a:bodyPr/>
          <a:lstStyle>
            <a:lvl1pPr>
              <a:defRPr/>
            </a:lvl1pPr>
          </a:lstStyle>
          <a:p>
            <a:pPr>
              <a:defRPr/>
            </a:pPr>
            <a:fld id="{DC06167B-71C2-455A-9F9B-8838C3AE0568}" type="datetimeFigureOut">
              <a:rPr lang="en-GB"/>
              <a:pPr>
                <a:defRPr/>
              </a:pPr>
              <a:t>16/11/2020</a:t>
            </a:fld>
            <a:endParaRPr lang="en-GB"/>
          </a:p>
        </p:txBody>
      </p:sp>
      <p:sp>
        <p:nvSpPr>
          <p:cNvPr id="6" name="Footer Placeholder 4">
            <a:extLst>
              <a:ext uri="{FF2B5EF4-FFF2-40B4-BE49-F238E27FC236}">
                <a16:creationId xmlns:a16="http://schemas.microsoft.com/office/drawing/2014/main" id="{AA1F0D72-3290-4839-AE87-E2EF58BCA47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6D382BF-E747-4983-A8F7-0BBCCC0C3DAD}"/>
              </a:ext>
            </a:extLst>
          </p:cNvPr>
          <p:cNvSpPr>
            <a:spLocks noGrp="1"/>
          </p:cNvSpPr>
          <p:nvPr>
            <p:ph type="sldNum" sz="quarter" idx="12"/>
          </p:nvPr>
        </p:nvSpPr>
        <p:spPr/>
        <p:txBody>
          <a:bodyPr/>
          <a:lstStyle>
            <a:lvl1pPr>
              <a:defRPr/>
            </a:lvl1pPr>
          </a:lstStyle>
          <a:p>
            <a:pPr>
              <a:defRPr/>
            </a:pPr>
            <a:fld id="{15B3C6D7-658C-4A8D-8FE6-81F94F6B1E3A}" type="slidenum">
              <a:rPr lang="en-GB" altLang="en-US"/>
              <a:pPr>
                <a:defRPr/>
              </a:pPr>
              <a:t>‹#›</a:t>
            </a:fld>
            <a:endParaRPr lang="en-GB" altLang="en-US"/>
          </a:p>
        </p:txBody>
      </p:sp>
    </p:spTree>
    <p:extLst>
      <p:ext uri="{BB962C8B-B14F-4D97-AF65-F5344CB8AC3E}">
        <p14:creationId xmlns:p14="http://schemas.microsoft.com/office/powerpoint/2010/main" val="254636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61A224F-8D7E-475C-A2BA-2D4D4A712066}"/>
              </a:ext>
            </a:extLst>
          </p:cNvPr>
          <p:cNvSpPr>
            <a:spLocks noGrp="1"/>
          </p:cNvSpPr>
          <p:nvPr>
            <p:ph type="dt" sz="half" idx="10"/>
          </p:nvPr>
        </p:nvSpPr>
        <p:spPr/>
        <p:txBody>
          <a:bodyPr/>
          <a:lstStyle>
            <a:lvl1pPr>
              <a:defRPr/>
            </a:lvl1pPr>
          </a:lstStyle>
          <a:p>
            <a:pPr>
              <a:defRPr/>
            </a:pPr>
            <a:fld id="{77AFC1A8-1421-4E7E-BFBA-65941D30EAC6}" type="datetimeFigureOut">
              <a:rPr lang="en-GB"/>
              <a:pPr>
                <a:defRPr/>
              </a:pPr>
              <a:t>16/11/2020</a:t>
            </a:fld>
            <a:endParaRPr lang="en-GB"/>
          </a:p>
        </p:txBody>
      </p:sp>
      <p:sp>
        <p:nvSpPr>
          <p:cNvPr id="6" name="Footer Placeholder 4">
            <a:extLst>
              <a:ext uri="{FF2B5EF4-FFF2-40B4-BE49-F238E27FC236}">
                <a16:creationId xmlns:a16="http://schemas.microsoft.com/office/drawing/2014/main" id="{C56630C8-9744-43D3-8FB4-1E653F6ABB0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6C0098E-419D-4FD8-9977-F5BF930BCE3F}"/>
              </a:ext>
            </a:extLst>
          </p:cNvPr>
          <p:cNvSpPr>
            <a:spLocks noGrp="1"/>
          </p:cNvSpPr>
          <p:nvPr>
            <p:ph type="sldNum" sz="quarter" idx="12"/>
          </p:nvPr>
        </p:nvSpPr>
        <p:spPr/>
        <p:txBody>
          <a:bodyPr/>
          <a:lstStyle>
            <a:lvl1pPr>
              <a:defRPr/>
            </a:lvl1pPr>
          </a:lstStyle>
          <a:p>
            <a:pPr>
              <a:defRPr/>
            </a:pPr>
            <a:fld id="{5CBED479-D61B-4420-8C23-F18D84DAA1DD}" type="slidenum">
              <a:rPr lang="en-GB" altLang="en-US"/>
              <a:pPr>
                <a:defRPr/>
              </a:pPr>
              <a:t>‹#›</a:t>
            </a:fld>
            <a:endParaRPr lang="en-GB" altLang="en-US"/>
          </a:p>
        </p:txBody>
      </p:sp>
    </p:spTree>
    <p:extLst>
      <p:ext uri="{BB962C8B-B14F-4D97-AF65-F5344CB8AC3E}">
        <p14:creationId xmlns:p14="http://schemas.microsoft.com/office/powerpoint/2010/main" val="3662868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85D0143-FC8D-4EC9-B1AC-91AD47B6272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C63AEE6-F3BB-4958-B5D3-F82E9B2F84C0}"/>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8990C2AD-6A65-4F17-9608-7D0F168639A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B1CA37F-F9E4-436B-811F-919BEB5B0105}" type="datetimeFigureOut">
              <a:rPr lang="en-GB"/>
              <a:pPr>
                <a:defRPr/>
              </a:pPr>
              <a:t>16/11/2020</a:t>
            </a:fld>
            <a:endParaRPr lang="en-GB"/>
          </a:p>
        </p:txBody>
      </p:sp>
      <p:sp>
        <p:nvSpPr>
          <p:cNvPr id="5" name="Footer Placeholder 4">
            <a:extLst>
              <a:ext uri="{FF2B5EF4-FFF2-40B4-BE49-F238E27FC236}">
                <a16:creationId xmlns:a16="http://schemas.microsoft.com/office/drawing/2014/main" id="{D804D685-8509-4595-9F83-FFBF0DA2876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BA87F6B9-220C-4DD3-AF8B-780C5EE5DBF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8D6CE5A-3A61-459F-A807-B71B2519F241}" type="slidenum">
              <a:rPr lang="en-GB" altLang="en-US"/>
              <a:pPr>
                <a:defRPr/>
              </a:pPr>
              <a:t>‹#›</a:t>
            </a:fld>
            <a:endParaRPr lang="en-GB" altLang="en-US"/>
          </a:p>
        </p:txBody>
      </p:sp>
    </p:spTree>
    <p:extLst>
      <p:ext uri="{BB962C8B-B14F-4D97-AF65-F5344CB8AC3E}">
        <p14:creationId xmlns:p14="http://schemas.microsoft.com/office/powerpoint/2010/main" val="6485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3" name="Rectangle 5">
            <a:extLst>
              <a:ext uri="{FF2B5EF4-FFF2-40B4-BE49-F238E27FC236}">
                <a16:creationId xmlns:a16="http://schemas.microsoft.com/office/drawing/2014/main" id="{668686EB-2F62-4999-8240-362F475799C0}"/>
              </a:ext>
            </a:extLst>
          </p:cNvPr>
          <p:cNvSpPr>
            <a:spLocks noGrp="1" noChangeArrowheads="1"/>
          </p:cNvSpPr>
          <p:nvPr>
            <p:ph type="title"/>
          </p:nvPr>
        </p:nvSpPr>
        <p:spPr>
          <a:xfrm>
            <a:off x="1981200" y="423512"/>
            <a:ext cx="8382000" cy="4191000"/>
          </a:xfrm>
        </p:spPr>
        <p:txBody>
          <a:bodyPr rtlCol="0">
            <a:normAutofit fontScale="90000"/>
          </a:bodyPr>
          <a:lstStyle/>
          <a:p>
            <a:pPr eaLnBrk="1" fontAlgn="auto" hangingPunct="1">
              <a:spcAft>
                <a:spcPts val="0"/>
              </a:spcAft>
              <a:defRPr/>
            </a:pPr>
            <a:br>
              <a:rPr lang="en-US" altLang="en-US" sz="2800" b="1" dirty="0"/>
            </a:br>
            <a:br>
              <a:rPr lang="en-US" altLang="en-US" sz="2800" b="1" dirty="0"/>
            </a:br>
            <a:br>
              <a:rPr lang="en-US" altLang="en-US" sz="2800" b="1" dirty="0"/>
            </a:br>
            <a:br>
              <a:rPr lang="en-US" altLang="en-US" sz="2800" b="1" dirty="0"/>
            </a:br>
            <a:br>
              <a:rPr lang="en-US" altLang="en-US" sz="2800" b="1" dirty="0"/>
            </a:br>
            <a:br>
              <a:rPr lang="en-US" altLang="en-US" sz="2800" b="1" dirty="0"/>
            </a:br>
            <a:br>
              <a:rPr lang="en-US" altLang="en-US" sz="2800" b="1" dirty="0"/>
            </a:br>
            <a:br>
              <a:rPr lang="en-US" altLang="en-US" sz="2800" b="1" dirty="0"/>
            </a:br>
            <a:br>
              <a:rPr lang="en-US" altLang="en-US" sz="2800" b="1" dirty="0"/>
            </a:br>
            <a:br>
              <a:rPr lang="en-US" altLang="en-US" sz="2800" b="1" dirty="0"/>
            </a:br>
            <a:br>
              <a:rPr lang="en-US" altLang="en-US" sz="2800" b="1" dirty="0"/>
            </a:br>
            <a:br>
              <a:rPr lang="en-US" altLang="en-US" sz="2800" b="1" dirty="0"/>
            </a:br>
            <a:br>
              <a:rPr lang="en-US" altLang="en-US" sz="2400" b="1" dirty="0"/>
            </a:br>
            <a:r>
              <a:rPr lang="en-US" altLang="en-US" sz="2400" b="1" dirty="0"/>
              <a:t>						</a:t>
            </a:r>
            <a:br>
              <a:rPr lang="en-US" altLang="en-US" sz="2400" dirty="0"/>
            </a:br>
            <a:br>
              <a:rPr lang="en-US" altLang="en-US" sz="1100" b="1" dirty="0">
                <a:ea typeface="MS PGothic" pitchFamily="34" charset="-128"/>
              </a:rPr>
            </a:br>
            <a:r>
              <a:rPr lang="en-US" altLang="en-US" sz="900" b="1" dirty="0">
                <a:ea typeface="MS PGothic" pitchFamily="34" charset="-128"/>
              </a:rPr>
              <a:t>	</a:t>
            </a:r>
            <a:endParaRPr lang="en-US" altLang="en-US" sz="3600" b="1" dirty="0">
              <a:ea typeface="MS PGothic" pitchFamily="34" charset="-128"/>
            </a:endParaRPr>
          </a:p>
        </p:txBody>
      </p:sp>
      <p:sp>
        <p:nvSpPr>
          <p:cNvPr id="5126" name="Rectangle 1">
            <a:extLst>
              <a:ext uri="{FF2B5EF4-FFF2-40B4-BE49-F238E27FC236}">
                <a16:creationId xmlns:a16="http://schemas.microsoft.com/office/drawing/2014/main" id="{5AF88FCB-10FA-436B-906B-E7F97792CC6C}"/>
              </a:ext>
            </a:extLst>
          </p:cNvPr>
          <p:cNvSpPr>
            <a:spLocks noChangeArrowheads="1"/>
          </p:cNvSpPr>
          <p:nvPr/>
        </p:nvSpPr>
        <p:spPr bwMode="auto">
          <a:xfrm>
            <a:off x="4314038" y="2971101"/>
            <a:ext cx="7391400" cy="341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0"/>
              </a:spcBef>
              <a:buNone/>
            </a:pPr>
            <a:r>
              <a:rPr lang="en-US" sz="2400" b="1" dirty="0">
                <a:solidFill>
                  <a:schemeClr val="tx2"/>
                </a:solidFill>
                <a:ea typeface="Calibri" panose="020F0502020204030204" pitchFamily="34" charset="0"/>
                <a:cs typeface="Calibri" panose="020F0502020204030204" pitchFamily="34" charset="0"/>
              </a:rPr>
              <a:t>Results Based-Reporting: </a:t>
            </a:r>
          </a:p>
          <a:p>
            <a:pPr algn="ctr">
              <a:lnSpc>
                <a:spcPct val="107000"/>
              </a:lnSpc>
              <a:spcBef>
                <a:spcPts val="0"/>
              </a:spcBef>
              <a:buNone/>
            </a:pPr>
            <a:r>
              <a:rPr lang="en-US" sz="2400" b="1" dirty="0">
                <a:solidFill>
                  <a:schemeClr val="tx2"/>
                </a:solidFill>
                <a:ea typeface="Calibri" panose="020F0502020204030204" pitchFamily="34" charset="0"/>
                <a:cs typeface="Calibri" panose="020F0502020204030204" pitchFamily="34" charset="0"/>
              </a:rPr>
              <a:t>Do’s &amp; Don’ts</a:t>
            </a:r>
          </a:p>
          <a:p>
            <a:pPr algn="ctr">
              <a:lnSpc>
                <a:spcPct val="107000"/>
              </a:lnSpc>
              <a:spcBef>
                <a:spcPts val="0"/>
              </a:spcBef>
              <a:buNone/>
            </a:pPr>
            <a:endParaRPr lang="en-US" sz="2400" b="1" dirty="0">
              <a:ea typeface="Calibri" panose="020F0502020204030204" pitchFamily="34" charset="0"/>
              <a:cs typeface="Calibri" panose="020F0502020204030204" pitchFamily="34" charset="0"/>
            </a:endParaRPr>
          </a:p>
          <a:p>
            <a:pPr algn="ctr">
              <a:lnSpc>
                <a:spcPct val="107000"/>
              </a:lnSpc>
              <a:spcBef>
                <a:spcPts val="0"/>
              </a:spcBef>
              <a:buNone/>
            </a:pPr>
            <a:r>
              <a:rPr lang="en-US" sz="2400" b="1" dirty="0">
                <a:ea typeface="Calibri" panose="020F0502020204030204" pitchFamily="34" charset="0"/>
                <a:cs typeface="Calibri" panose="020F0502020204030204" pitchFamily="34" charset="0"/>
              </a:rPr>
              <a:t>Presented by: John R. Dennis </a:t>
            </a:r>
          </a:p>
          <a:p>
            <a:pPr algn="ctr">
              <a:lnSpc>
                <a:spcPct val="107000"/>
              </a:lnSpc>
              <a:spcBef>
                <a:spcPts val="0"/>
              </a:spcBef>
              <a:buNone/>
            </a:pPr>
            <a:r>
              <a:rPr lang="en-US" sz="2400" b="1" dirty="0">
                <a:ea typeface="Calibri" panose="020F0502020204030204" pitchFamily="34" charset="0"/>
                <a:cs typeface="Calibri" panose="020F0502020204030204" pitchFamily="34" charset="0"/>
              </a:rPr>
              <a:t>LMPTF-PBF Secretariat</a:t>
            </a:r>
          </a:p>
          <a:p>
            <a:pPr algn="ctr">
              <a:lnSpc>
                <a:spcPct val="107000"/>
              </a:lnSpc>
              <a:spcBef>
                <a:spcPts val="0"/>
              </a:spcBef>
              <a:buNone/>
            </a:pPr>
            <a:r>
              <a:rPr lang="en-US" sz="2400" b="1" dirty="0">
                <a:ea typeface="Calibri" panose="020F0502020204030204" pitchFamily="34" charset="0"/>
                <a:cs typeface="Calibri" panose="020F0502020204030204" pitchFamily="34" charset="0"/>
              </a:rPr>
              <a:t>United Nations Resident Coordinator Office</a:t>
            </a:r>
            <a:endParaRPr lang="en-US" sz="2400" dirty="0">
              <a:ea typeface="Calibri" panose="020F0502020204030204" pitchFamily="34" charset="0"/>
              <a:cs typeface="Times New Roman" panose="02020603050405020304" pitchFamily="18" charset="0"/>
            </a:endParaRPr>
          </a:p>
          <a:p>
            <a:pPr algn="r" fontAlgn="base">
              <a:spcBef>
                <a:spcPct val="0"/>
              </a:spcBef>
              <a:spcAft>
                <a:spcPct val="0"/>
              </a:spcAft>
              <a:buNone/>
              <a:defRPr/>
            </a:pPr>
            <a:endParaRPr lang="en-US" altLang="en-US" sz="1400" b="1" dirty="0">
              <a:solidFill>
                <a:srgbClr val="1F497D">
                  <a:lumMod val="60000"/>
                  <a:lumOff val="40000"/>
                </a:srgbClr>
              </a:solidFill>
              <a:latin typeface="Arial" panose="020B0604020202020204" pitchFamily="34" charset="0"/>
              <a:cs typeface="Arial" panose="020B0604020202020204" pitchFamily="34" charset="0"/>
            </a:endParaRPr>
          </a:p>
          <a:p>
            <a:pPr algn="r" fontAlgn="base">
              <a:spcBef>
                <a:spcPct val="0"/>
              </a:spcBef>
              <a:spcAft>
                <a:spcPct val="0"/>
              </a:spcAft>
              <a:buNone/>
              <a:defRPr/>
            </a:pPr>
            <a:endParaRPr lang="en-US" altLang="en-US" sz="1200" b="1" dirty="0">
              <a:solidFill>
                <a:prstClr val="black"/>
              </a:solidFill>
              <a:latin typeface="Arial" panose="020B0604020202020204" pitchFamily="34" charset="0"/>
              <a:cs typeface="Arial" panose="020B0604020202020204" pitchFamily="34" charset="0"/>
            </a:endParaRPr>
          </a:p>
          <a:p>
            <a:pPr algn="r" fontAlgn="base">
              <a:spcBef>
                <a:spcPct val="0"/>
              </a:spcBef>
              <a:spcAft>
                <a:spcPct val="0"/>
              </a:spcAft>
              <a:buNone/>
              <a:defRPr/>
            </a:pPr>
            <a:r>
              <a:rPr lang="en-US" altLang="en-US" sz="1800" b="1" dirty="0">
                <a:solidFill>
                  <a:prstClr val="black"/>
                </a:solidFill>
                <a:latin typeface="Arial" panose="020B0604020202020204" pitchFamily="34" charset="0"/>
                <a:cs typeface="Arial" panose="020B0604020202020204" pitchFamily="34" charset="0"/>
              </a:rPr>
              <a:t>Monrovia, Liberia </a:t>
            </a:r>
          </a:p>
          <a:p>
            <a:pPr algn="r" fontAlgn="base">
              <a:spcBef>
                <a:spcPct val="0"/>
              </a:spcBef>
              <a:spcAft>
                <a:spcPct val="0"/>
              </a:spcAft>
              <a:buNone/>
              <a:defRPr/>
            </a:pPr>
            <a:r>
              <a:rPr lang="en-US" altLang="en-US" sz="1800" b="1" dirty="0">
                <a:solidFill>
                  <a:prstClr val="black"/>
                </a:solidFill>
                <a:latin typeface="Arial" panose="020B0604020202020204" pitchFamily="34" charset="0"/>
                <a:cs typeface="Arial" panose="020B0604020202020204" pitchFamily="34" charset="0"/>
              </a:rPr>
              <a:t>28</a:t>
            </a:r>
            <a:r>
              <a:rPr lang="en-US" altLang="en-US" sz="1800" b="1" baseline="30000" dirty="0">
                <a:solidFill>
                  <a:prstClr val="black"/>
                </a:solidFill>
                <a:latin typeface="Arial" panose="020B0604020202020204" pitchFamily="34" charset="0"/>
                <a:cs typeface="Arial" panose="020B0604020202020204" pitchFamily="34" charset="0"/>
              </a:rPr>
              <a:t>th</a:t>
            </a:r>
            <a:r>
              <a:rPr lang="en-US" altLang="en-US" sz="1800" b="1" dirty="0">
                <a:solidFill>
                  <a:prstClr val="black"/>
                </a:solidFill>
                <a:latin typeface="Arial" panose="020B0604020202020204" pitchFamily="34" charset="0"/>
                <a:cs typeface="Arial" panose="020B0604020202020204" pitchFamily="34" charset="0"/>
              </a:rPr>
              <a:t> October 2020</a:t>
            </a:r>
          </a:p>
        </p:txBody>
      </p:sp>
      <p:pic>
        <p:nvPicPr>
          <p:cNvPr id="4" name="Picture 3">
            <a:extLst>
              <a:ext uri="{FF2B5EF4-FFF2-40B4-BE49-F238E27FC236}">
                <a16:creationId xmlns:a16="http://schemas.microsoft.com/office/drawing/2014/main" id="{2E00B478-2113-428D-8846-AF96AA21A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90407"/>
            <a:ext cx="12192000" cy="720156"/>
          </a:xfrm>
          <a:prstGeom prst="rect">
            <a:avLst/>
          </a:prstGeom>
        </p:spPr>
      </p:pic>
    </p:spTree>
    <p:extLst>
      <p:ext uri="{BB962C8B-B14F-4D97-AF65-F5344CB8AC3E}">
        <p14:creationId xmlns:p14="http://schemas.microsoft.com/office/powerpoint/2010/main" val="31617761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3">
            <a:extLst>
              <a:ext uri="{FF2B5EF4-FFF2-40B4-BE49-F238E27FC236}">
                <a16:creationId xmlns:a16="http://schemas.microsoft.com/office/drawing/2014/main" id="{838C4BB7-79E6-4B3D-9350-847C93AC9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645" y="6443733"/>
            <a:ext cx="56229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CEEC48B-6E6B-40A5-883A-C1EA43E6A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90407"/>
            <a:ext cx="12192000" cy="720156"/>
          </a:xfrm>
          <a:prstGeom prst="rect">
            <a:avLst/>
          </a:prstGeom>
        </p:spPr>
      </p:pic>
      <p:sp>
        <p:nvSpPr>
          <p:cNvPr id="5" name="Content Placeholder 4">
            <a:extLst>
              <a:ext uri="{FF2B5EF4-FFF2-40B4-BE49-F238E27FC236}">
                <a16:creationId xmlns:a16="http://schemas.microsoft.com/office/drawing/2014/main" id="{1A97A1D8-4B0D-43CB-A975-2BA426E2FA9B}"/>
              </a:ext>
            </a:extLst>
          </p:cNvPr>
          <p:cNvSpPr>
            <a:spLocks noGrp="1"/>
          </p:cNvSpPr>
          <p:nvPr>
            <p:ph idx="1"/>
          </p:nvPr>
        </p:nvSpPr>
        <p:spPr>
          <a:xfrm>
            <a:off x="609600" y="648071"/>
            <a:ext cx="10972800" cy="5478094"/>
          </a:xfrm>
        </p:spPr>
        <p:txBody>
          <a:bodyPr/>
          <a:lstStyle/>
          <a:p>
            <a:pPr marL="0" indent="0" algn="ctr">
              <a:buNone/>
            </a:pPr>
            <a:r>
              <a:rPr lang="en-US" dirty="0">
                <a:solidFill>
                  <a:schemeClr val="accent1"/>
                </a:solidFill>
              </a:rPr>
              <a:t>         </a:t>
            </a:r>
            <a:r>
              <a:rPr lang="en-US" sz="4000" dirty="0">
                <a:solidFill>
                  <a:schemeClr val="accent1"/>
                </a:solidFill>
              </a:rPr>
              <a:t>Do’s &amp; Don’ts of Reporting</a:t>
            </a:r>
          </a:p>
          <a:p>
            <a:pPr marL="0" indent="0" algn="ctr">
              <a:buNone/>
            </a:pPr>
            <a:r>
              <a:rPr lang="en-US" altLang="en-US" sz="3600" dirty="0">
                <a:solidFill>
                  <a:schemeClr val="accent1"/>
                </a:solidFill>
              </a:rPr>
              <a:t>DO</a:t>
            </a:r>
          </a:p>
          <a:p>
            <a:pPr marL="0" indent="0" algn="ctr">
              <a:buNone/>
            </a:pPr>
            <a:r>
              <a:rPr lang="en-US" altLang="en-US" sz="3600" dirty="0"/>
              <a:t>Make sure the results stand scrutiny </a:t>
            </a:r>
          </a:p>
          <a:p>
            <a:pPr marL="0" indent="0" algn="ctr">
              <a:buNone/>
            </a:pPr>
            <a:r>
              <a:rPr lang="en-US" altLang="en-US" sz="3600" dirty="0">
                <a:solidFill>
                  <a:srgbClr val="FF0000"/>
                </a:solidFill>
              </a:rPr>
              <a:t>DON’T </a:t>
            </a:r>
          </a:p>
          <a:p>
            <a:pPr marL="0" indent="0" algn="ctr">
              <a:buNone/>
            </a:pPr>
            <a:r>
              <a:rPr lang="en-US" altLang="en-US" sz="3600" dirty="0"/>
              <a:t>Be cryptic </a:t>
            </a:r>
          </a:p>
          <a:p>
            <a:pPr marL="0" indent="0">
              <a:buNone/>
            </a:pPr>
            <a:endParaRPr lang="en-US" dirty="0"/>
          </a:p>
          <a:p>
            <a:pPr marL="0" indent="0">
              <a:buNone/>
            </a:pPr>
            <a:endParaRPr lang="en-US" dirty="0">
              <a:solidFill>
                <a:schemeClr val="accent1"/>
              </a:solidFill>
            </a:endParaRPr>
          </a:p>
          <a:p>
            <a:endParaRPr lang="en-US" dirty="0"/>
          </a:p>
        </p:txBody>
      </p:sp>
    </p:spTree>
    <p:extLst>
      <p:ext uri="{BB962C8B-B14F-4D97-AF65-F5344CB8AC3E}">
        <p14:creationId xmlns:p14="http://schemas.microsoft.com/office/powerpoint/2010/main" val="392487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3">
            <a:extLst>
              <a:ext uri="{FF2B5EF4-FFF2-40B4-BE49-F238E27FC236}">
                <a16:creationId xmlns:a16="http://schemas.microsoft.com/office/drawing/2014/main" id="{838C4BB7-79E6-4B3D-9350-847C93AC9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645" y="6443733"/>
            <a:ext cx="56229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CEEC48B-6E6B-40A5-883A-C1EA43E6A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90407"/>
            <a:ext cx="12192000" cy="720156"/>
          </a:xfrm>
          <a:prstGeom prst="rect">
            <a:avLst/>
          </a:prstGeom>
        </p:spPr>
      </p:pic>
      <p:sp>
        <p:nvSpPr>
          <p:cNvPr id="5" name="Content Placeholder 4">
            <a:extLst>
              <a:ext uri="{FF2B5EF4-FFF2-40B4-BE49-F238E27FC236}">
                <a16:creationId xmlns:a16="http://schemas.microsoft.com/office/drawing/2014/main" id="{1A97A1D8-4B0D-43CB-A975-2BA426E2FA9B}"/>
              </a:ext>
            </a:extLst>
          </p:cNvPr>
          <p:cNvSpPr>
            <a:spLocks noGrp="1"/>
          </p:cNvSpPr>
          <p:nvPr>
            <p:ph idx="1"/>
          </p:nvPr>
        </p:nvSpPr>
        <p:spPr>
          <a:xfrm>
            <a:off x="609600" y="648071"/>
            <a:ext cx="10972800" cy="5478094"/>
          </a:xfrm>
        </p:spPr>
        <p:txBody>
          <a:bodyPr/>
          <a:lstStyle/>
          <a:p>
            <a:pPr marL="0" indent="0" algn="ctr">
              <a:buNone/>
            </a:pPr>
            <a:r>
              <a:rPr lang="en-US" dirty="0">
                <a:solidFill>
                  <a:schemeClr val="accent1"/>
                </a:solidFill>
              </a:rPr>
              <a:t> Do’s &amp; Don’ts of Reporting     </a:t>
            </a:r>
            <a:endParaRPr lang="en-US" dirty="0"/>
          </a:p>
          <a:p>
            <a:pPr marL="0" indent="0">
              <a:buNone/>
            </a:pPr>
            <a:r>
              <a:rPr lang="en-US" altLang="en-US" i="1" dirty="0"/>
              <a:t>The establishment of the Ministry of Gender, Children and Social Protection is an important result for children and women of Liberia.</a:t>
            </a:r>
            <a:r>
              <a:rPr lang="en-US" altLang="en-US" dirty="0"/>
              <a:t> </a:t>
            </a:r>
          </a:p>
          <a:p>
            <a:pPr marL="0" indent="0">
              <a:buNone/>
            </a:pPr>
            <a:endParaRPr lang="en-US" dirty="0"/>
          </a:p>
          <a:p>
            <a:pPr marL="0" indent="0">
              <a:buNone/>
            </a:pPr>
            <a:r>
              <a:rPr lang="en-US" dirty="0"/>
              <a:t>The </a:t>
            </a:r>
            <a:r>
              <a:rPr lang="en-US" altLang="en-US" i="1" dirty="0"/>
              <a:t>Ministry of Gender, Children and Social Protection has been established. It is mandated to review the potential effects of draft national policies and/or planned </a:t>
            </a:r>
            <a:r>
              <a:rPr lang="en-US" altLang="en-US" i="1" dirty="0" err="1"/>
              <a:t>programmes</a:t>
            </a:r>
            <a:r>
              <a:rPr lang="en-US" altLang="en-US" i="1" dirty="0"/>
              <a:t> on gender issues, particularly children and women who have essentially been underrepresented/supported.</a:t>
            </a:r>
            <a:endParaRPr lang="en-US" dirty="0"/>
          </a:p>
        </p:txBody>
      </p:sp>
    </p:spTree>
    <p:extLst>
      <p:ext uri="{BB962C8B-B14F-4D97-AF65-F5344CB8AC3E}">
        <p14:creationId xmlns:p14="http://schemas.microsoft.com/office/powerpoint/2010/main" val="1771257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3">
            <a:extLst>
              <a:ext uri="{FF2B5EF4-FFF2-40B4-BE49-F238E27FC236}">
                <a16:creationId xmlns:a16="http://schemas.microsoft.com/office/drawing/2014/main" id="{838C4BB7-79E6-4B3D-9350-847C93AC9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645" y="6443733"/>
            <a:ext cx="56229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CEEC48B-6E6B-40A5-883A-C1EA43E6A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90407"/>
            <a:ext cx="12192000" cy="720156"/>
          </a:xfrm>
          <a:prstGeom prst="rect">
            <a:avLst/>
          </a:prstGeom>
        </p:spPr>
      </p:pic>
      <p:sp>
        <p:nvSpPr>
          <p:cNvPr id="5" name="Content Placeholder 4">
            <a:extLst>
              <a:ext uri="{FF2B5EF4-FFF2-40B4-BE49-F238E27FC236}">
                <a16:creationId xmlns:a16="http://schemas.microsoft.com/office/drawing/2014/main" id="{1A97A1D8-4B0D-43CB-A975-2BA426E2FA9B}"/>
              </a:ext>
            </a:extLst>
          </p:cNvPr>
          <p:cNvSpPr>
            <a:spLocks noGrp="1"/>
          </p:cNvSpPr>
          <p:nvPr>
            <p:ph idx="1"/>
          </p:nvPr>
        </p:nvSpPr>
        <p:spPr>
          <a:xfrm>
            <a:off x="609600" y="648071"/>
            <a:ext cx="10972800" cy="5478094"/>
          </a:xfrm>
        </p:spPr>
        <p:txBody>
          <a:bodyPr/>
          <a:lstStyle/>
          <a:p>
            <a:pPr marL="0" indent="0" algn="ctr">
              <a:buNone/>
            </a:pPr>
            <a:r>
              <a:rPr lang="en-US" dirty="0">
                <a:solidFill>
                  <a:schemeClr val="accent1"/>
                </a:solidFill>
              </a:rPr>
              <a:t>Do’s &amp; Don’ts of Reporting         </a:t>
            </a:r>
            <a:endParaRPr lang="en-US" dirty="0"/>
          </a:p>
          <a:p>
            <a:pPr marL="0" indent="0" algn="ctr">
              <a:buNone/>
            </a:pPr>
            <a:r>
              <a:rPr lang="en-US" dirty="0">
                <a:solidFill>
                  <a:schemeClr val="accent1"/>
                </a:solidFill>
              </a:rPr>
              <a:t> DO</a:t>
            </a:r>
          </a:p>
          <a:p>
            <a:pPr marL="0" indent="0" algn="ctr">
              <a:buNone/>
            </a:pPr>
            <a:r>
              <a:rPr lang="en-US" altLang="en-US" b="1" dirty="0"/>
              <a:t>Ensure the readers understand the significance of the result</a:t>
            </a:r>
          </a:p>
          <a:p>
            <a:pPr marL="0" indent="0" algn="ctr">
              <a:buNone/>
            </a:pPr>
            <a:r>
              <a:rPr lang="en-US" dirty="0">
                <a:solidFill>
                  <a:srgbClr val="FF0000"/>
                </a:solidFill>
              </a:rPr>
              <a:t>DON’T </a:t>
            </a:r>
          </a:p>
          <a:p>
            <a:pPr marL="0" indent="0" algn="ctr">
              <a:buNone/>
            </a:pPr>
            <a:r>
              <a:rPr lang="en-US" altLang="en-US" b="1" dirty="0"/>
              <a:t>say that you are reporting on a significant result </a:t>
            </a:r>
          </a:p>
          <a:p>
            <a:pPr marL="0" indent="0">
              <a:buNone/>
            </a:pPr>
            <a:endParaRPr lang="en-US" dirty="0"/>
          </a:p>
        </p:txBody>
      </p:sp>
    </p:spTree>
    <p:extLst>
      <p:ext uri="{BB962C8B-B14F-4D97-AF65-F5344CB8AC3E}">
        <p14:creationId xmlns:p14="http://schemas.microsoft.com/office/powerpoint/2010/main" val="4254176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3">
            <a:extLst>
              <a:ext uri="{FF2B5EF4-FFF2-40B4-BE49-F238E27FC236}">
                <a16:creationId xmlns:a16="http://schemas.microsoft.com/office/drawing/2014/main" id="{838C4BB7-79E6-4B3D-9350-847C93AC9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645" y="6443733"/>
            <a:ext cx="56229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CEEC48B-6E6B-40A5-883A-C1EA43E6A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90407"/>
            <a:ext cx="12192000" cy="720156"/>
          </a:xfrm>
          <a:prstGeom prst="rect">
            <a:avLst/>
          </a:prstGeom>
        </p:spPr>
      </p:pic>
      <p:sp>
        <p:nvSpPr>
          <p:cNvPr id="5" name="Content Placeholder 4">
            <a:extLst>
              <a:ext uri="{FF2B5EF4-FFF2-40B4-BE49-F238E27FC236}">
                <a16:creationId xmlns:a16="http://schemas.microsoft.com/office/drawing/2014/main" id="{1A97A1D8-4B0D-43CB-A975-2BA426E2FA9B}"/>
              </a:ext>
            </a:extLst>
          </p:cNvPr>
          <p:cNvSpPr>
            <a:spLocks noGrp="1"/>
          </p:cNvSpPr>
          <p:nvPr>
            <p:ph idx="1"/>
          </p:nvPr>
        </p:nvSpPr>
        <p:spPr>
          <a:xfrm>
            <a:off x="609600" y="648071"/>
            <a:ext cx="10972800" cy="5478094"/>
          </a:xfrm>
        </p:spPr>
        <p:txBody>
          <a:bodyPr/>
          <a:lstStyle/>
          <a:p>
            <a:pPr marL="0" indent="0" algn="ctr">
              <a:buNone/>
            </a:pPr>
            <a:r>
              <a:rPr lang="en-US" dirty="0">
                <a:solidFill>
                  <a:schemeClr val="accent1"/>
                </a:solidFill>
              </a:rPr>
              <a:t>Do’s &amp; Don’ts of Reporting         </a:t>
            </a:r>
            <a:endParaRPr lang="en-US" dirty="0"/>
          </a:p>
          <a:p>
            <a:pPr indent="0">
              <a:spcBef>
                <a:spcPct val="0"/>
              </a:spcBef>
              <a:buNone/>
            </a:pPr>
            <a:r>
              <a:rPr lang="en-GB" altLang="en-US" i="1" dirty="0"/>
              <a:t>A community-based conflict prevention mechanism under the XX project has been established in various areas and has proven to be effective in reducing conflict.</a:t>
            </a:r>
          </a:p>
          <a:p>
            <a:pPr indent="0">
              <a:spcBef>
                <a:spcPct val="0"/>
              </a:spcBef>
              <a:buNone/>
            </a:pPr>
            <a:endParaRPr lang="en-GB" altLang="en-US" i="1" dirty="0"/>
          </a:p>
          <a:p>
            <a:pPr indent="0">
              <a:spcBef>
                <a:spcPct val="0"/>
              </a:spcBef>
              <a:buNone/>
            </a:pPr>
            <a:r>
              <a:rPr lang="en-US" altLang="en-US" i="1" dirty="0"/>
              <a:t> </a:t>
            </a:r>
            <a:r>
              <a:rPr lang="en-US" dirty="0"/>
              <a:t>A key feature of the model is community based.. It was established in 20 communities  in </a:t>
            </a:r>
            <a:r>
              <a:rPr lang="en-US" dirty="0" err="1"/>
              <a:t>Nimba</a:t>
            </a:r>
            <a:r>
              <a:rPr lang="en-US" dirty="0"/>
              <a:t>, Grand </a:t>
            </a:r>
            <a:r>
              <a:rPr lang="en-US" dirty="0" err="1"/>
              <a:t>Gedeh</a:t>
            </a:r>
            <a:r>
              <a:rPr lang="en-US" dirty="0"/>
              <a:t>, </a:t>
            </a:r>
            <a:r>
              <a:rPr lang="en-US" dirty="0" err="1"/>
              <a:t>Sinoe</a:t>
            </a:r>
            <a:r>
              <a:rPr lang="en-US" dirty="0"/>
              <a:t> and Maryland Counties. A midline survey shows that conflict was reduced from 15% to 5%. An evaluation conducted by John Dennis Peace Institute attributed a significant part of this success to the community-based interventions.</a:t>
            </a:r>
            <a:endParaRPr lang="en-US" altLang="en-US" i="1" dirty="0"/>
          </a:p>
          <a:p>
            <a:pPr marL="0" indent="0">
              <a:buNone/>
            </a:pPr>
            <a:endParaRPr lang="en-US" dirty="0"/>
          </a:p>
        </p:txBody>
      </p:sp>
    </p:spTree>
    <p:extLst>
      <p:ext uri="{BB962C8B-B14F-4D97-AF65-F5344CB8AC3E}">
        <p14:creationId xmlns:p14="http://schemas.microsoft.com/office/powerpoint/2010/main" val="3843324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3">
            <a:extLst>
              <a:ext uri="{FF2B5EF4-FFF2-40B4-BE49-F238E27FC236}">
                <a16:creationId xmlns:a16="http://schemas.microsoft.com/office/drawing/2014/main" id="{838C4BB7-79E6-4B3D-9350-847C93AC9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645" y="6443733"/>
            <a:ext cx="56229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CEEC48B-6E6B-40A5-883A-C1EA43E6A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90407"/>
            <a:ext cx="12192000" cy="720156"/>
          </a:xfrm>
          <a:prstGeom prst="rect">
            <a:avLst/>
          </a:prstGeom>
        </p:spPr>
      </p:pic>
      <p:sp>
        <p:nvSpPr>
          <p:cNvPr id="5" name="Content Placeholder 4">
            <a:extLst>
              <a:ext uri="{FF2B5EF4-FFF2-40B4-BE49-F238E27FC236}">
                <a16:creationId xmlns:a16="http://schemas.microsoft.com/office/drawing/2014/main" id="{1A97A1D8-4B0D-43CB-A975-2BA426E2FA9B}"/>
              </a:ext>
            </a:extLst>
          </p:cNvPr>
          <p:cNvSpPr>
            <a:spLocks noGrp="1"/>
          </p:cNvSpPr>
          <p:nvPr>
            <p:ph idx="1"/>
          </p:nvPr>
        </p:nvSpPr>
        <p:spPr>
          <a:xfrm>
            <a:off x="609600" y="648071"/>
            <a:ext cx="10972800" cy="5478094"/>
          </a:xfrm>
        </p:spPr>
        <p:txBody>
          <a:bodyPr/>
          <a:lstStyle/>
          <a:p>
            <a:pPr marL="0" indent="0" algn="ctr">
              <a:buNone/>
            </a:pPr>
            <a:r>
              <a:rPr lang="en-US" dirty="0">
                <a:solidFill>
                  <a:schemeClr val="accent1"/>
                </a:solidFill>
              </a:rPr>
              <a:t>         </a:t>
            </a:r>
            <a:endParaRPr lang="en-US" dirty="0"/>
          </a:p>
          <a:p>
            <a:pPr indent="0" algn="ctr">
              <a:spcBef>
                <a:spcPct val="0"/>
              </a:spcBef>
              <a:buNone/>
            </a:pPr>
            <a:r>
              <a:rPr lang="en-US" altLang="en-US" i="1" dirty="0">
                <a:solidFill>
                  <a:schemeClr val="accent1"/>
                </a:solidFill>
              </a:rPr>
              <a:t>DO</a:t>
            </a:r>
          </a:p>
          <a:p>
            <a:pPr indent="0" algn="ctr">
              <a:spcBef>
                <a:spcPct val="0"/>
              </a:spcBef>
              <a:buNone/>
            </a:pPr>
            <a:r>
              <a:rPr lang="en-US" altLang="en-US" i="1" dirty="0"/>
              <a:t>Report how results were verified </a:t>
            </a:r>
          </a:p>
          <a:p>
            <a:pPr marL="0" indent="0" algn="ctr">
              <a:buNone/>
            </a:pPr>
            <a:r>
              <a:rPr lang="en-US" dirty="0">
                <a:solidFill>
                  <a:srgbClr val="FF0000"/>
                </a:solidFill>
              </a:rPr>
              <a:t> DON’T </a:t>
            </a:r>
          </a:p>
          <a:p>
            <a:pPr marL="0" indent="0" algn="ctr">
              <a:buNone/>
            </a:pPr>
            <a:r>
              <a:rPr lang="en-US" dirty="0"/>
              <a:t>Sound implausible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5676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3">
            <a:extLst>
              <a:ext uri="{FF2B5EF4-FFF2-40B4-BE49-F238E27FC236}">
                <a16:creationId xmlns:a16="http://schemas.microsoft.com/office/drawing/2014/main" id="{838C4BB7-79E6-4B3D-9350-847C93AC9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645" y="6443733"/>
            <a:ext cx="56229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CEEC48B-6E6B-40A5-883A-C1EA43E6A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90407"/>
            <a:ext cx="12192000" cy="720156"/>
          </a:xfrm>
          <a:prstGeom prst="rect">
            <a:avLst/>
          </a:prstGeom>
        </p:spPr>
      </p:pic>
      <p:sp>
        <p:nvSpPr>
          <p:cNvPr id="5" name="Content Placeholder 4">
            <a:extLst>
              <a:ext uri="{FF2B5EF4-FFF2-40B4-BE49-F238E27FC236}">
                <a16:creationId xmlns:a16="http://schemas.microsoft.com/office/drawing/2014/main" id="{1A97A1D8-4B0D-43CB-A975-2BA426E2FA9B}"/>
              </a:ext>
            </a:extLst>
          </p:cNvPr>
          <p:cNvSpPr>
            <a:spLocks noGrp="1"/>
          </p:cNvSpPr>
          <p:nvPr>
            <p:ph idx="1"/>
          </p:nvPr>
        </p:nvSpPr>
        <p:spPr>
          <a:xfrm>
            <a:off x="609600" y="648071"/>
            <a:ext cx="10972800" cy="5478094"/>
          </a:xfrm>
        </p:spPr>
        <p:txBody>
          <a:bodyPr/>
          <a:lstStyle/>
          <a:p>
            <a:pPr marL="0" indent="0" algn="ctr">
              <a:buNone/>
            </a:pPr>
            <a:r>
              <a:rPr lang="en-US" dirty="0">
                <a:solidFill>
                  <a:schemeClr val="accent1"/>
                </a:solidFill>
              </a:rPr>
              <a:t>Do’s &amp; Don’ts of Reporting         </a:t>
            </a:r>
            <a:endParaRPr lang="en-US" dirty="0"/>
          </a:p>
          <a:p>
            <a:pPr marL="0" indent="0">
              <a:buNone/>
            </a:pPr>
            <a:r>
              <a:rPr lang="en-GB" altLang="en-US" sz="2800" dirty="0"/>
              <a:t>The PBF Secretariat with support from LISGIS undertook a public perception survey on justice and security, the results of which raise serious concerns about safety in specific areas and will have major implications for future work in peacebuilding</a:t>
            </a:r>
            <a:r>
              <a:rPr lang="en-US" altLang="en-US" sz="2800" dirty="0"/>
              <a:t>.</a:t>
            </a:r>
          </a:p>
          <a:p>
            <a:pPr marL="0" indent="0">
              <a:buNone/>
            </a:pPr>
            <a:r>
              <a:rPr lang="en-GB" sz="2800" dirty="0"/>
              <a:t>A public perception survey on justice and security was conducted in Bong, </a:t>
            </a:r>
            <a:r>
              <a:rPr lang="en-GB" sz="2800" dirty="0" err="1"/>
              <a:t>Lofa</a:t>
            </a:r>
            <a:r>
              <a:rPr lang="en-GB" sz="2800" dirty="0"/>
              <a:t> and </a:t>
            </a:r>
            <a:r>
              <a:rPr lang="en-GB" sz="2800" dirty="0" err="1"/>
              <a:t>Nimba</a:t>
            </a:r>
            <a:r>
              <a:rPr lang="en-GB" sz="2800" dirty="0"/>
              <a:t> counties by the PBF Secretariat with technical assistance from LISGIS. The findings indicated that 57% of the interviewees trusted the police in their area, while 22% said they trusted the police to some extent, and 18% indicated they did not trust the police. The survey findings were presented to Government officials, CSOs, UN and donors in August 2020.</a:t>
            </a:r>
            <a:endParaRPr lang="en-US" altLang="en-US" sz="28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70677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3">
            <a:extLst>
              <a:ext uri="{FF2B5EF4-FFF2-40B4-BE49-F238E27FC236}">
                <a16:creationId xmlns:a16="http://schemas.microsoft.com/office/drawing/2014/main" id="{838C4BB7-79E6-4B3D-9350-847C93AC9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645" y="6443733"/>
            <a:ext cx="56229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CEEC48B-6E6B-40A5-883A-C1EA43E6A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90407"/>
            <a:ext cx="12192000" cy="720156"/>
          </a:xfrm>
          <a:prstGeom prst="rect">
            <a:avLst/>
          </a:prstGeom>
        </p:spPr>
      </p:pic>
      <p:sp>
        <p:nvSpPr>
          <p:cNvPr id="5" name="Content Placeholder 4">
            <a:extLst>
              <a:ext uri="{FF2B5EF4-FFF2-40B4-BE49-F238E27FC236}">
                <a16:creationId xmlns:a16="http://schemas.microsoft.com/office/drawing/2014/main" id="{1A97A1D8-4B0D-43CB-A975-2BA426E2FA9B}"/>
              </a:ext>
            </a:extLst>
          </p:cNvPr>
          <p:cNvSpPr>
            <a:spLocks noGrp="1"/>
          </p:cNvSpPr>
          <p:nvPr>
            <p:ph idx="1"/>
          </p:nvPr>
        </p:nvSpPr>
        <p:spPr>
          <a:xfrm>
            <a:off x="609600" y="648071"/>
            <a:ext cx="10972800" cy="5478094"/>
          </a:xfrm>
        </p:spPr>
        <p:txBody>
          <a:bodyPr/>
          <a:lstStyle/>
          <a:p>
            <a:pPr marL="0" indent="0" algn="ctr">
              <a:buNone/>
            </a:pPr>
            <a:r>
              <a:rPr lang="en-US" dirty="0">
                <a:solidFill>
                  <a:schemeClr val="accent1"/>
                </a:solidFill>
              </a:rPr>
              <a:t> Do’s &amp; Don’ts of Reporting        </a:t>
            </a:r>
            <a:endParaRPr lang="en-US" dirty="0"/>
          </a:p>
          <a:p>
            <a:pPr marL="0" indent="0" algn="ctr">
              <a:buNone/>
            </a:pPr>
            <a:r>
              <a:rPr lang="en-US" dirty="0">
                <a:solidFill>
                  <a:schemeClr val="accent1"/>
                </a:solidFill>
              </a:rPr>
              <a:t>DO</a:t>
            </a:r>
          </a:p>
          <a:p>
            <a:pPr marL="0" indent="0" algn="ctr">
              <a:buNone/>
            </a:pPr>
            <a:r>
              <a:rPr lang="en-US" altLang="en-US" b="1" dirty="0"/>
              <a:t>Report on the </a:t>
            </a:r>
            <a:r>
              <a:rPr lang="en-US" altLang="en-US" b="1" u="sng" dirty="0"/>
              <a:t>content</a:t>
            </a:r>
            <a:r>
              <a:rPr lang="en-US" altLang="en-US" b="1" dirty="0"/>
              <a:t> of a policy, the </a:t>
            </a:r>
            <a:r>
              <a:rPr lang="en-US" altLang="en-US" b="1" u="sng" dirty="0"/>
              <a:t>findings</a:t>
            </a:r>
            <a:r>
              <a:rPr lang="en-US" altLang="en-US" b="1" dirty="0"/>
              <a:t> of a survey, or </a:t>
            </a:r>
            <a:r>
              <a:rPr lang="en-US" altLang="en-US" b="1" u="sng" dirty="0"/>
              <a:t>recommendations</a:t>
            </a:r>
            <a:r>
              <a:rPr lang="en-US" altLang="en-US" b="1" dirty="0"/>
              <a:t> of an evaluation, or the </a:t>
            </a:r>
            <a:r>
              <a:rPr lang="en-US" altLang="en-US" b="1" u="sng" dirty="0"/>
              <a:t>agreements</a:t>
            </a:r>
            <a:r>
              <a:rPr lang="en-US" altLang="en-US" b="1" dirty="0"/>
              <a:t> resulting from a meeting</a:t>
            </a:r>
          </a:p>
          <a:p>
            <a:pPr marL="0" indent="0" algn="ctr">
              <a:buNone/>
            </a:pPr>
            <a:r>
              <a:rPr lang="en-US" dirty="0">
                <a:solidFill>
                  <a:srgbClr val="FF0000"/>
                </a:solidFill>
              </a:rPr>
              <a:t>DON’T</a:t>
            </a:r>
            <a:r>
              <a:rPr lang="en-US" dirty="0"/>
              <a:t> </a:t>
            </a:r>
          </a:p>
          <a:p>
            <a:pPr marL="0" indent="0" algn="ctr">
              <a:buNone/>
            </a:pPr>
            <a:r>
              <a:rPr lang="en-US" altLang="en-US" dirty="0"/>
              <a:t>Report only on the </a:t>
            </a:r>
            <a:r>
              <a:rPr lang="en-US" altLang="en-US" u="sng" dirty="0"/>
              <a:t>existence</a:t>
            </a:r>
            <a:r>
              <a:rPr lang="en-US" altLang="en-US" dirty="0"/>
              <a:t> of a policy, the conduct of a survey, or the existence of an evaluation </a:t>
            </a:r>
          </a:p>
          <a:p>
            <a:pPr marL="0" indent="0">
              <a:buNone/>
            </a:pPr>
            <a:endParaRPr lang="en-US" dirty="0"/>
          </a:p>
        </p:txBody>
      </p:sp>
    </p:spTree>
    <p:extLst>
      <p:ext uri="{BB962C8B-B14F-4D97-AF65-F5344CB8AC3E}">
        <p14:creationId xmlns:p14="http://schemas.microsoft.com/office/powerpoint/2010/main" val="1341941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3">
            <a:extLst>
              <a:ext uri="{FF2B5EF4-FFF2-40B4-BE49-F238E27FC236}">
                <a16:creationId xmlns:a16="http://schemas.microsoft.com/office/drawing/2014/main" id="{838C4BB7-79E6-4B3D-9350-847C93AC9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645" y="6443733"/>
            <a:ext cx="56229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CEEC48B-6E6B-40A5-883A-C1EA43E6A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90407"/>
            <a:ext cx="12192000" cy="720156"/>
          </a:xfrm>
          <a:prstGeom prst="rect">
            <a:avLst/>
          </a:prstGeom>
        </p:spPr>
      </p:pic>
      <p:sp>
        <p:nvSpPr>
          <p:cNvPr id="5" name="Content Placeholder 4">
            <a:extLst>
              <a:ext uri="{FF2B5EF4-FFF2-40B4-BE49-F238E27FC236}">
                <a16:creationId xmlns:a16="http://schemas.microsoft.com/office/drawing/2014/main" id="{1A97A1D8-4B0D-43CB-A975-2BA426E2FA9B}"/>
              </a:ext>
            </a:extLst>
          </p:cNvPr>
          <p:cNvSpPr>
            <a:spLocks noGrp="1"/>
          </p:cNvSpPr>
          <p:nvPr>
            <p:ph idx="1"/>
          </p:nvPr>
        </p:nvSpPr>
        <p:spPr>
          <a:xfrm>
            <a:off x="609600" y="648071"/>
            <a:ext cx="10972800" cy="5478094"/>
          </a:xfrm>
        </p:spPr>
        <p:txBody>
          <a:bodyPr/>
          <a:lstStyle/>
          <a:p>
            <a:pPr marL="0" indent="0" algn="ctr">
              <a:buNone/>
            </a:pPr>
            <a:r>
              <a:rPr lang="en-US" dirty="0">
                <a:solidFill>
                  <a:schemeClr val="accent1"/>
                </a:solidFill>
              </a:rPr>
              <a:t>Summary: Some Tips for better reporting </a:t>
            </a:r>
          </a:p>
          <a:p>
            <a:pPr>
              <a:buFont typeface="Wingdings" panose="05000000000000000000" pitchFamily="2" charset="2"/>
              <a:buChar char="ü"/>
            </a:pPr>
            <a:r>
              <a:rPr lang="en-US" dirty="0"/>
              <a:t>Do all the Do’s and avoid the Don’ts</a:t>
            </a:r>
          </a:p>
          <a:p>
            <a:pPr>
              <a:buFont typeface="Wingdings" panose="05000000000000000000" pitchFamily="2" charset="2"/>
              <a:buChar char="ü"/>
            </a:pPr>
            <a:r>
              <a:rPr lang="en-US" dirty="0"/>
              <a:t>Focus on Results, not processes </a:t>
            </a:r>
          </a:p>
          <a:p>
            <a:pPr>
              <a:buFont typeface="Wingdings" panose="05000000000000000000" pitchFamily="2" charset="2"/>
              <a:buChar char="ü"/>
            </a:pPr>
            <a:r>
              <a:rPr lang="en-US" dirty="0"/>
              <a:t>Telling the story: How is your project really making a difference </a:t>
            </a:r>
          </a:p>
          <a:p>
            <a:pPr>
              <a:buFont typeface="Wingdings" panose="05000000000000000000" pitchFamily="2" charset="2"/>
              <a:buChar char="ü"/>
            </a:pPr>
            <a:r>
              <a:rPr lang="en-US" dirty="0"/>
              <a:t>Use concrete examples: Most donors like examples</a:t>
            </a:r>
          </a:p>
          <a:p>
            <a:pPr>
              <a:buFont typeface="Wingdings" panose="05000000000000000000" pitchFamily="2" charset="2"/>
              <a:buChar char="ü"/>
            </a:pPr>
            <a:r>
              <a:rPr lang="en-US" dirty="0"/>
              <a:t>Be clear and frank</a:t>
            </a:r>
          </a:p>
          <a:p>
            <a:pPr>
              <a:buFont typeface="Wingdings" panose="05000000000000000000" pitchFamily="2" charset="2"/>
              <a:buChar char="ü"/>
            </a:pPr>
            <a:r>
              <a:rPr lang="en-US" dirty="0"/>
              <a:t>Explain: Don’t try to hide something </a:t>
            </a:r>
          </a:p>
          <a:p>
            <a:pPr>
              <a:buFont typeface="Wingdings" panose="05000000000000000000" pitchFamily="2" charset="2"/>
              <a:buChar char="ü"/>
            </a:pPr>
            <a:r>
              <a:rPr lang="en-US" dirty="0"/>
              <a:t>Avoid information overload: Technical details in annexes </a:t>
            </a:r>
          </a:p>
          <a:p>
            <a:pPr>
              <a:buFont typeface="Wingdings" panose="05000000000000000000" pitchFamily="2" charset="2"/>
              <a:buChar char="ü"/>
            </a:pPr>
            <a:r>
              <a:rPr lang="en-US" dirty="0"/>
              <a:t>Be transparent and detailed in accounting for the funds used </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2135807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201C-FDD2-4120-9207-D5E836733439}"/>
              </a:ext>
            </a:extLst>
          </p:cNvPr>
          <p:cNvSpPr>
            <a:spLocks noGrp="1"/>
          </p:cNvSpPr>
          <p:nvPr>
            <p:ph type="title"/>
          </p:nvPr>
        </p:nvSpPr>
        <p:spPr/>
        <p:txBody>
          <a:bodyPr/>
          <a:lstStyle/>
          <a:p>
            <a:r>
              <a:rPr lang="en-US" dirty="0"/>
              <a:t>LET’S CAPTURE OUR RESULTS WELL!</a:t>
            </a:r>
          </a:p>
        </p:txBody>
      </p:sp>
      <p:pic>
        <p:nvPicPr>
          <p:cNvPr id="8" name="Content Placeholder 7" descr="A picture containing table, indoor, sitting, paper&#10;&#10;Description automatically generated">
            <a:extLst>
              <a:ext uri="{FF2B5EF4-FFF2-40B4-BE49-F238E27FC236}">
                <a16:creationId xmlns:a16="http://schemas.microsoft.com/office/drawing/2014/main" id="{1351BF51-0B63-4E40-9CEB-437DA3B3C7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7397" y="1600200"/>
            <a:ext cx="10321046" cy="4525963"/>
          </a:xfrm>
        </p:spPr>
      </p:pic>
      <p:pic>
        <p:nvPicPr>
          <p:cNvPr id="7" name="Picture 6">
            <a:extLst>
              <a:ext uri="{FF2B5EF4-FFF2-40B4-BE49-F238E27FC236}">
                <a16:creationId xmlns:a16="http://schemas.microsoft.com/office/drawing/2014/main" id="{9FFAAA1B-DEE8-4B83-AE94-54E4ED641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90407"/>
            <a:ext cx="12192000" cy="720156"/>
          </a:xfrm>
          <a:prstGeom prst="rect">
            <a:avLst/>
          </a:prstGeom>
        </p:spPr>
      </p:pic>
    </p:spTree>
    <p:extLst>
      <p:ext uri="{BB962C8B-B14F-4D97-AF65-F5344CB8AC3E}">
        <p14:creationId xmlns:p14="http://schemas.microsoft.com/office/powerpoint/2010/main" val="3114262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5">
            <a:extLst>
              <a:ext uri="{FF2B5EF4-FFF2-40B4-BE49-F238E27FC236}">
                <a16:creationId xmlns:a16="http://schemas.microsoft.com/office/drawing/2014/main" id="{336EF7B6-DC54-46AF-91A9-727A7B1E579D}"/>
              </a:ext>
            </a:extLst>
          </p:cNvPr>
          <p:cNvSpPr>
            <a:spLocks noGrp="1"/>
          </p:cNvSpPr>
          <p:nvPr>
            <p:ph type="title"/>
          </p:nvPr>
        </p:nvSpPr>
        <p:spPr>
          <a:xfrm>
            <a:off x="1482725" y="2362201"/>
            <a:ext cx="8382000" cy="411163"/>
          </a:xfrm>
        </p:spPr>
        <p:txBody>
          <a:bodyPr/>
          <a:lstStyle/>
          <a:p>
            <a:pPr eaLnBrk="1" hangingPunct="1">
              <a:defRPr/>
            </a:pPr>
            <a:br>
              <a:rPr lang="en-US" altLang="en-US" sz="1600" b="1" dirty="0"/>
            </a:br>
            <a:br>
              <a:rPr lang="en-US" altLang="en-US" sz="1600" b="1" dirty="0"/>
            </a:br>
            <a:br>
              <a:rPr lang="en-US" altLang="en-US" sz="1600" b="1" dirty="0"/>
            </a:br>
            <a:br>
              <a:rPr lang="en-US" altLang="en-US" sz="1600" b="1" dirty="0"/>
            </a:br>
            <a:br>
              <a:rPr lang="en-US" altLang="en-US" sz="5400" b="1" dirty="0"/>
            </a:br>
            <a:r>
              <a:rPr lang="en-US" altLang="en-US" sz="5400" b="1" dirty="0">
                <a:solidFill>
                  <a:schemeClr val="tx2">
                    <a:lumMod val="60000"/>
                    <a:lumOff val="40000"/>
                  </a:schemeClr>
                </a:solidFill>
              </a:rPr>
              <a:t>Thank You</a:t>
            </a:r>
            <a:br>
              <a:rPr lang="en-US" altLang="en-US" sz="2400" b="1" dirty="0"/>
            </a:br>
            <a:r>
              <a:rPr lang="en-US" altLang="en-US" sz="2400" b="1" dirty="0"/>
              <a:t>						</a:t>
            </a:r>
            <a:br>
              <a:rPr lang="en-US" altLang="en-US" sz="2400" dirty="0"/>
            </a:br>
            <a:br>
              <a:rPr lang="en-US" altLang="en-US" sz="1100" b="1" dirty="0">
                <a:ea typeface="MS PGothic" panose="020B0600070205080204" pitchFamily="34" charset="-128"/>
              </a:rPr>
            </a:br>
            <a:r>
              <a:rPr lang="en-US" altLang="en-US" sz="900" b="1" dirty="0">
                <a:ea typeface="MS PGothic" panose="020B0600070205080204" pitchFamily="34" charset="-128"/>
              </a:rPr>
              <a:t>	</a:t>
            </a:r>
            <a:endParaRPr lang="en-US" altLang="en-US" sz="3600" b="1" dirty="0">
              <a:ea typeface="MS PGothic" panose="020B0600070205080204" pitchFamily="34" charset="-128"/>
            </a:endParaRPr>
          </a:p>
        </p:txBody>
      </p:sp>
      <p:sp>
        <p:nvSpPr>
          <p:cNvPr id="29699" name="Rectangle 7">
            <a:extLst>
              <a:ext uri="{FF2B5EF4-FFF2-40B4-BE49-F238E27FC236}">
                <a16:creationId xmlns:a16="http://schemas.microsoft.com/office/drawing/2014/main" id="{1030E813-83C7-467E-94FB-006BDC6DEAE3}"/>
              </a:ext>
            </a:extLst>
          </p:cNvPr>
          <p:cNvSpPr>
            <a:spLocks noChangeArrowheads="1"/>
          </p:cNvSpPr>
          <p:nvPr/>
        </p:nvSpPr>
        <p:spPr bwMode="auto">
          <a:xfrm>
            <a:off x="2133600" y="18288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Tx/>
              <a:buChar char="•"/>
            </a:pPr>
            <a:endParaRPr lang="en-US" altLang="en-US">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04278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67CAA38-8007-47B2-BDC9-994F85C5E825}"/>
              </a:ext>
            </a:extLst>
          </p:cNvPr>
          <p:cNvSpPr>
            <a:spLocks noGrp="1"/>
          </p:cNvSpPr>
          <p:nvPr>
            <p:ph type="title"/>
          </p:nvPr>
        </p:nvSpPr>
        <p:spPr/>
        <p:txBody>
          <a:bodyPr/>
          <a:lstStyle/>
          <a:p>
            <a:r>
              <a:rPr lang="en-US" altLang="en-US" dirty="0"/>
              <a:t>Outline </a:t>
            </a:r>
          </a:p>
        </p:txBody>
      </p:sp>
      <p:sp>
        <p:nvSpPr>
          <p:cNvPr id="6147" name="Content Placeholder 2">
            <a:extLst>
              <a:ext uri="{FF2B5EF4-FFF2-40B4-BE49-F238E27FC236}">
                <a16:creationId xmlns:a16="http://schemas.microsoft.com/office/drawing/2014/main" id="{D3801B50-40C4-4BA5-80F4-E957EC846E7B}"/>
              </a:ext>
            </a:extLst>
          </p:cNvPr>
          <p:cNvSpPr>
            <a:spLocks noGrp="1"/>
          </p:cNvSpPr>
          <p:nvPr>
            <p:ph idx="1"/>
          </p:nvPr>
        </p:nvSpPr>
        <p:spPr>
          <a:xfrm>
            <a:off x="609600" y="1600202"/>
            <a:ext cx="10972800" cy="44902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algn="ctr"/>
            <a:r>
              <a:rPr lang="en-US" altLang="en-US" sz="2800" dirty="0"/>
              <a:t>Understanding practical tool and tips for effective monitoring &amp; Reporting Results    </a:t>
            </a:r>
          </a:p>
          <a:p>
            <a:pPr algn="ctr"/>
            <a:r>
              <a:rPr lang="en-US" altLang="en-US" sz="2800" dirty="0"/>
              <a:t>Reporting Results at Different Levels:</a:t>
            </a:r>
          </a:p>
          <a:p>
            <a:pPr algn="ctr">
              <a:buFont typeface="Courier New" panose="02070309020205020404" pitchFamily="49" charset="0"/>
              <a:buChar char="o"/>
            </a:pPr>
            <a:r>
              <a:rPr lang="en-US" altLang="en-US" sz="2000" dirty="0"/>
              <a:t>Activity Results  </a:t>
            </a:r>
          </a:p>
          <a:p>
            <a:pPr algn="ctr">
              <a:buFont typeface="Courier New" panose="02070309020205020404" pitchFamily="49" charset="0"/>
              <a:buChar char="o"/>
            </a:pPr>
            <a:r>
              <a:rPr lang="en-US" altLang="en-US" sz="2000" dirty="0"/>
              <a:t>Output Results</a:t>
            </a:r>
          </a:p>
          <a:p>
            <a:pPr algn="ctr">
              <a:buFont typeface="Courier New" panose="02070309020205020404" pitchFamily="49" charset="0"/>
              <a:buChar char="o"/>
            </a:pPr>
            <a:r>
              <a:rPr lang="en-US" altLang="en-US" sz="2000" dirty="0"/>
              <a:t>Outcome </a:t>
            </a:r>
          </a:p>
          <a:p>
            <a:pPr algn="ctr">
              <a:buFont typeface="Courier New" panose="02070309020205020404" pitchFamily="49" charset="0"/>
              <a:buChar char="o"/>
            </a:pPr>
            <a:r>
              <a:rPr lang="en-US" altLang="en-US" sz="2000" dirty="0"/>
              <a:t>Impact</a:t>
            </a:r>
          </a:p>
          <a:p>
            <a:pPr algn="ctr"/>
            <a:r>
              <a:rPr lang="en-US" altLang="en-US" sz="2800" dirty="0"/>
              <a:t>Do’s and Don’ts of reporting</a:t>
            </a:r>
          </a:p>
          <a:p>
            <a:pPr algn="ctr"/>
            <a:r>
              <a:rPr lang="en-US" altLang="en-US" sz="2800" dirty="0"/>
              <a:t>Lessons Learned between projects </a:t>
            </a:r>
          </a:p>
          <a:p>
            <a:pPr algn="ctr"/>
            <a:r>
              <a:rPr lang="en-US" altLang="en-US" sz="2800" dirty="0"/>
              <a:t>Q&amp; A</a:t>
            </a:r>
          </a:p>
          <a:p>
            <a:pPr algn="ctr"/>
            <a:endParaRPr lang="en-US" altLang="en-US" dirty="0"/>
          </a:p>
          <a:p>
            <a:pPr algn="ctr"/>
            <a:endParaRPr lang="en-US" altLang="en-US" dirty="0"/>
          </a:p>
        </p:txBody>
      </p:sp>
      <p:pic>
        <p:nvPicPr>
          <p:cNvPr id="4" name="Picture 3">
            <a:extLst>
              <a:ext uri="{FF2B5EF4-FFF2-40B4-BE49-F238E27FC236}">
                <a16:creationId xmlns:a16="http://schemas.microsoft.com/office/drawing/2014/main" id="{ADE28074-B37C-49B6-BCEA-5418A1896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90407"/>
            <a:ext cx="12192000" cy="720156"/>
          </a:xfrm>
          <a:prstGeom prst="rect">
            <a:avLst/>
          </a:prstGeom>
        </p:spPr>
      </p:pic>
    </p:spTree>
    <p:extLst>
      <p:ext uri="{BB962C8B-B14F-4D97-AF65-F5344CB8AC3E}">
        <p14:creationId xmlns:p14="http://schemas.microsoft.com/office/powerpoint/2010/main" val="1667043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67CAA38-8007-47B2-BDC9-994F85C5E825}"/>
              </a:ext>
            </a:extLst>
          </p:cNvPr>
          <p:cNvSpPr>
            <a:spLocks noGrp="1"/>
          </p:cNvSpPr>
          <p:nvPr>
            <p:ph type="title"/>
          </p:nvPr>
        </p:nvSpPr>
        <p:spPr/>
        <p:txBody>
          <a:bodyPr/>
          <a:lstStyle/>
          <a:p>
            <a:r>
              <a:rPr lang="en-US" altLang="en-US" dirty="0"/>
              <a:t>Training Objective </a:t>
            </a:r>
          </a:p>
        </p:txBody>
      </p:sp>
      <p:sp>
        <p:nvSpPr>
          <p:cNvPr id="6147" name="Content Placeholder 2">
            <a:extLst>
              <a:ext uri="{FF2B5EF4-FFF2-40B4-BE49-F238E27FC236}">
                <a16:creationId xmlns:a16="http://schemas.microsoft.com/office/drawing/2014/main" id="{D3801B50-40C4-4BA5-80F4-E957EC846E7B}"/>
              </a:ext>
            </a:extLst>
          </p:cNvPr>
          <p:cNvSpPr>
            <a:spLocks noGrp="1"/>
          </p:cNvSpPr>
          <p:nvPr>
            <p:ph idx="1"/>
          </p:nvPr>
        </p:nvSpPr>
        <p:spPr>
          <a:xfrm>
            <a:off x="609600" y="1600202"/>
            <a:ext cx="10972800" cy="2795629"/>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indent="0" algn="ctr">
              <a:buNone/>
            </a:pPr>
            <a:endParaRPr lang="en-US" altLang="en-US" dirty="0"/>
          </a:p>
          <a:p>
            <a:pPr algn="ctr"/>
            <a:r>
              <a:rPr lang="en-US" altLang="en-US" dirty="0"/>
              <a:t>To enhance the reporting  capacity of agencies implementing LMPTF/PBF Projects</a:t>
            </a:r>
          </a:p>
          <a:p>
            <a:pPr marL="0" indent="0" algn="ctr">
              <a:buNone/>
            </a:pPr>
            <a:endParaRPr lang="en-US" altLang="en-US" dirty="0"/>
          </a:p>
        </p:txBody>
      </p:sp>
      <p:pic>
        <p:nvPicPr>
          <p:cNvPr id="4" name="Picture 3">
            <a:extLst>
              <a:ext uri="{FF2B5EF4-FFF2-40B4-BE49-F238E27FC236}">
                <a16:creationId xmlns:a16="http://schemas.microsoft.com/office/drawing/2014/main" id="{ADE28074-B37C-49B6-BCEA-5418A1896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90407"/>
            <a:ext cx="12192000" cy="720156"/>
          </a:xfrm>
          <a:prstGeom prst="rect">
            <a:avLst/>
          </a:prstGeom>
        </p:spPr>
      </p:pic>
    </p:spTree>
    <p:extLst>
      <p:ext uri="{BB962C8B-B14F-4D97-AF65-F5344CB8AC3E}">
        <p14:creationId xmlns:p14="http://schemas.microsoft.com/office/powerpoint/2010/main" val="160311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3">
            <a:extLst>
              <a:ext uri="{FF2B5EF4-FFF2-40B4-BE49-F238E27FC236}">
                <a16:creationId xmlns:a16="http://schemas.microsoft.com/office/drawing/2014/main" id="{838C4BB7-79E6-4B3D-9350-847C93AC9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645" y="6443733"/>
            <a:ext cx="56229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CEEC48B-6E6B-40A5-883A-C1EA43E6A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90407"/>
            <a:ext cx="12192000" cy="720156"/>
          </a:xfrm>
          <a:prstGeom prst="rect">
            <a:avLst/>
          </a:prstGeom>
        </p:spPr>
      </p:pic>
      <p:sp>
        <p:nvSpPr>
          <p:cNvPr id="5" name="Content Placeholder 4">
            <a:extLst>
              <a:ext uri="{FF2B5EF4-FFF2-40B4-BE49-F238E27FC236}">
                <a16:creationId xmlns:a16="http://schemas.microsoft.com/office/drawing/2014/main" id="{1A97A1D8-4B0D-43CB-A975-2BA426E2FA9B}"/>
              </a:ext>
            </a:extLst>
          </p:cNvPr>
          <p:cNvSpPr>
            <a:spLocks noGrp="1"/>
          </p:cNvSpPr>
          <p:nvPr>
            <p:ph idx="1"/>
          </p:nvPr>
        </p:nvSpPr>
        <p:spPr/>
        <p:txBody>
          <a:bodyPr/>
          <a:lstStyle/>
          <a:p>
            <a:pPr marL="0" indent="0">
              <a:buNone/>
            </a:pPr>
            <a:r>
              <a:rPr lang="en-US" dirty="0">
                <a:solidFill>
                  <a:schemeClr val="accent1"/>
                </a:solidFill>
              </a:rPr>
              <a:t>Practical tools and tips for effective monitoring </a:t>
            </a:r>
          </a:p>
          <a:p>
            <a:pPr eaLnBrk="1" hangingPunct="1">
              <a:spcBef>
                <a:spcPct val="0"/>
              </a:spcBef>
            </a:pPr>
            <a:r>
              <a:rPr lang="en-US" altLang="en-US" dirty="0"/>
              <a:t>Understand the objective of the project which you intend to monitor;</a:t>
            </a:r>
          </a:p>
          <a:p>
            <a:pPr eaLnBrk="1" hangingPunct="1">
              <a:spcBef>
                <a:spcPct val="0"/>
              </a:spcBef>
            </a:pPr>
            <a:r>
              <a:rPr lang="en-US" altLang="en-US" dirty="0"/>
              <a:t>Monitoring framework must be  part of the </a:t>
            </a:r>
            <a:r>
              <a:rPr lang="en-US" altLang="en-US" dirty="0" err="1"/>
              <a:t>prodoc</a:t>
            </a:r>
            <a:r>
              <a:rPr lang="en-US" altLang="en-US" dirty="0"/>
              <a:t> from its inception;</a:t>
            </a:r>
          </a:p>
          <a:p>
            <a:pPr eaLnBrk="1" hangingPunct="1">
              <a:spcBef>
                <a:spcPct val="0"/>
              </a:spcBef>
            </a:pPr>
            <a:r>
              <a:rPr lang="en-US" altLang="en-US" dirty="0"/>
              <a:t>Monitoring plan must be consistent with AWP</a:t>
            </a:r>
          </a:p>
          <a:p>
            <a:pPr eaLnBrk="1" hangingPunct="1">
              <a:spcBef>
                <a:spcPct val="0"/>
              </a:spcBef>
            </a:pPr>
            <a:r>
              <a:rPr lang="en-US" altLang="en-US" dirty="0"/>
              <a:t>Have a checklist of what you intend to do or monitor;</a:t>
            </a:r>
          </a:p>
          <a:p>
            <a:pPr eaLnBrk="1" hangingPunct="1">
              <a:spcBef>
                <a:spcPct val="0"/>
              </a:spcBef>
            </a:pPr>
            <a:r>
              <a:rPr lang="en-US" altLang="en-US" dirty="0"/>
              <a:t>Make a follow-up from inputs to outputs</a:t>
            </a:r>
          </a:p>
          <a:p>
            <a:endParaRPr lang="en-US" dirty="0"/>
          </a:p>
        </p:txBody>
      </p:sp>
    </p:spTree>
    <p:extLst>
      <p:ext uri="{BB962C8B-B14F-4D97-AF65-F5344CB8AC3E}">
        <p14:creationId xmlns:p14="http://schemas.microsoft.com/office/powerpoint/2010/main" val="980746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3">
            <a:extLst>
              <a:ext uri="{FF2B5EF4-FFF2-40B4-BE49-F238E27FC236}">
                <a16:creationId xmlns:a16="http://schemas.microsoft.com/office/drawing/2014/main" id="{838C4BB7-79E6-4B3D-9350-847C93AC9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645" y="6443733"/>
            <a:ext cx="56229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CEEC48B-6E6B-40A5-883A-C1EA43E6A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90407"/>
            <a:ext cx="12192000" cy="720156"/>
          </a:xfrm>
          <a:prstGeom prst="rect">
            <a:avLst/>
          </a:prstGeom>
        </p:spPr>
      </p:pic>
      <p:sp>
        <p:nvSpPr>
          <p:cNvPr id="5" name="Content Placeholder 4">
            <a:extLst>
              <a:ext uri="{FF2B5EF4-FFF2-40B4-BE49-F238E27FC236}">
                <a16:creationId xmlns:a16="http://schemas.microsoft.com/office/drawing/2014/main" id="{1A97A1D8-4B0D-43CB-A975-2BA426E2FA9B}"/>
              </a:ext>
            </a:extLst>
          </p:cNvPr>
          <p:cNvSpPr>
            <a:spLocks noGrp="1"/>
          </p:cNvSpPr>
          <p:nvPr>
            <p:ph idx="1"/>
          </p:nvPr>
        </p:nvSpPr>
        <p:spPr>
          <a:xfrm>
            <a:off x="609600" y="648071"/>
            <a:ext cx="10972800" cy="5478094"/>
          </a:xfrm>
        </p:spPr>
        <p:txBody>
          <a:bodyPr/>
          <a:lstStyle/>
          <a:p>
            <a:pPr marL="0" indent="0">
              <a:buNone/>
            </a:pPr>
            <a:r>
              <a:rPr lang="en-US" dirty="0">
                <a:solidFill>
                  <a:schemeClr val="accent1"/>
                </a:solidFill>
              </a:rPr>
              <a:t>         Reporting Results at Different Levels </a:t>
            </a:r>
          </a:p>
          <a:p>
            <a:endParaRPr lang="en-US" dirty="0"/>
          </a:p>
        </p:txBody>
      </p:sp>
      <p:sp>
        <p:nvSpPr>
          <p:cNvPr id="7" name="Left-Right Arrow 6">
            <a:extLst>
              <a:ext uri="{FF2B5EF4-FFF2-40B4-BE49-F238E27FC236}">
                <a16:creationId xmlns:a16="http://schemas.microsoft.com/office/drawing/2014/main" id="{4FD20CE9-6FB0-4864-87BC-5C3FB2B08A23}"/>
              </a:ext>
            </a:extLst>
          </p:cNvPr>
          <p:cNvSpPr/>
          <p:nvPr/>
        </p:nvSpPr>
        <p:spPr>
          <a:xfrm>
            <a:off x="1044897" y="1154565"/>
            <a:ext cx="7071004" cy="177158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chemeClr val="bg1"/>
                </a:solidFill>
              </a:rPr>
              <a:t>Area of control internal to organization</a:t>
            </a:r>
          </a:p>
        </p:txBody>
      </p:sp>
      <p:sp>
        <p:nvSpPr>
          <p:cNvPr id="8" name="Right Arrow 3">
            <a:extLst>
              <a:ext uri="{FF2B5EF4-FFF2-40B4-BE49-F238E27FC236}">
                <a16:creationId xmlns:a16="http://schemas.microsoft.com/office/drawing/2014/main" id="{4BB82A79-F252-471A-9266-E98BE7209281}"/>
              </a:ext>
            </a:extLst>
          </p:cNvPr>
          <p:cNvSpPr/>
          <p:nvPr/>
        </p:nvSpPr>
        <p:spPr>
          <a:xfrm>
            <a:off x="1664466" y="2874911"/>
            <a:ext cx="1368425" cy="2160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Inputs </a:t>
            </a:r>
          </a:p>
        </p:txBody>
      </p:sp>
      <p:sp>
        <p:nvSpPr>
          <p:cNvPr id="9" name="Right Arrow 4">
            <a:extLst>
              <a:ext uri="{FF2B5EF4-FFF2-40B4-BE49-F238E27FC236}">
                <a16:creationId xmlns:a16="http://schemas.microsoft.com/office/drawing/2014/main" id="{897BD5B7-F49B-47B4-9412-FCB3C27E02E6}"/>
              </a:ext>
            </a:extLst>
          </p:cNvPr>
          <p:cNvSpPr/>
          <p:nvPr/>
        </p:nvSpPr>
        <p:spPr>
          <a:xfrm>
            <a:off x="3184171" y="2783967"/>
            <a:ext cx="1511300" cy="2232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Activities </a:t>
            </a:r>
          </a:p>
        </p:txBody>
      </p:sp>
      <p:sp>
        <p:nvSpPr>
          <p:cNvPr id="10" name="Right Arrow 5">
            <a:extLst>
              <a:ext uri="{FF2B5EF4-FFF2-40B4-BE49-F238E27FC236}">
                <a16:creationId xmlns:a16="http://schemas.microsoft.com/office/drawing/2014/main" id="{DB63FD53-89AC-421E-9FDC-F882816795F8}"/>
              </a:ext>
            </a:extLst>
          </p:cNvPr>
          <p:cNvSpPr/>
          <p:nvPr/>
        </p:nvSpPr>
        <p:spPr>
          <a:xfrm>
            <a:off x="4783027" y="2851559"/>
            <a:ext cx="1582738" cy="2160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Outputs</a:t>
            </a:r>
          </a:p>
        </p:txBody>
      </p:sp>
      <p:sp>
        <p:nvSpPr>
          <p:cNvPr id="11" name="Can 8">
            <a:extLst>
              <a:ext uri="{FF2B5EF4-FFF2-40B4-BE49-F238E27FC236}">
                <a16:creationId xmlns:a16="http://schemas.microsoft.com/office/drawing/2014/main" id="{D9B63958-12E2-42EC-BA28-9FA31D180611}"/>
              </a:ext>
            </a:extLst>
          </p:cNvPr>
          <p:cNvSpPr/>
          <p:nvPr/>
        </p:nvSpPr>
        <p:spPr>
          <a:xfrm>
            <a:off x="6422883" y="3247641"/>
            <a:ext cx="936625" cy="13684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eaLnBrk="1" hangingPunct="1">
              <a:defRPr/>
            </a:pPr>
            <a:r>
              <a:rPr lang="en-US" dirty="0"/>
              <a:t>Planned target met</a:t>
            </a:r>
          </a:p>
        </p:txBody>
      </p:sp>
      <p:sp>
        <p:nvSpPr>
          <p:cNvPr id="12" name="Striped Right Arrow 11">
            <a:extLst>
              <a:ext uri="{FF2B5EF4-FFF2-40B4-BE49-F238E27FC236}">
                <a16:creationId xmlns:a16="http://schemas.microsoft.com/office/drawing/2014/main" id="{7388A7E7-B5D0-45F4-A0A3-30AB53E79C9F}"/>
              </a:ext>
            </a:extLst>
          </p:cNvPr>
          <p:cNvSpPr/>
          <p:nvPr/>
        </p:nvSpPr>
        <p:spPr>
          <a:xfrm>
            <a:off x="7622878" y="3154202"/>
            <a:ext cx="1584325" cy="12954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Outcome</a:t>
            </a:r>
          </a:p>
        </p:txBody>
      </p:sp>
      <p:sp>
        <p:nvSpPr>
          <p:cNvPr id="13" name="Left-Right Arrow 7">
            <a:extLst>
              <a:ext uri="{FF2B5EF4-FFF2-40B4-BE49-F238E27FC236}">
                <a16:creationId xmlns:a16="http://schemas.microsoft.com/office/drawing/2014/main" id="{D47CB835-8ED6-4C61-8152-EE2610CEF840}"/>
              </a:ext>
            </a:extLst>
          </p:cNvPr>
          <p:cNvSpPr/>
          <p:nvPr/>
        </p:nvSpPr>
        <p:spPr>
          <a:xfrm>
            <a:off x="1416220" y="4901978"/>
            <a:ext cx="5700712" cy="10080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Progress Monitoring </a:t>
            </a:r>
          </a:p>
        </p:txBody>
      </p:sp>
    </p:spTree>
    <p:extLst>
      <p:ext uri="{BB962C8B-B14F-4D97-AF65-F5344CB8AC3E}">
        <p14:creationId xmlns:p14="http://schemas.microsoft.com/office/powerpoint/2010/main" val="2707257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3">
            <a:extLst>
              <a:ext uri="{FF2B5EF4-FFF2-40B4-BE49-F238E27FC236}">
                <a16:creationId xmlns:a16="http://schemas.microsoft.com/office/drawing/2014/main" id="{838C4BB7-79E6-4B3D-9350-847C93AC9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645" y="6443733"/>
            <a:ext cx="56229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CEEC48B-6E6B-40A5-883A-C1EA43E6A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90407"/>
            <a:ext cx="12192000" cy="720156"/>
          </a:xfrm>
          <a:prstGeom prst="rect">
            <a:avLst/>
          </a:prstGeom>
        </p:spPr>
      </p:pic>
      <p:sp>
        <p:nvSpPr>
          <p:cNvPr id="5" name="Content Placeholder 4">
            <a:extLst>
              <a:ext uri="{FF2B5EF4-FFF2-40B4-BE49-F238E27FC236}">
                <a16:creationId xmlns:a16="http://schemas.microsoft.com/office/drawing/2014/main" id="{1A97A1D8-4B0D-43CB-A975-2BA426E2FA9B}"/>
              </a:ext>
            </a:extLst>
          </p:cNvPr>
          <p:cNvSpPr>
            <a:spLocks noGrp="1"/>
          </p:cNvSpPr>
          <p:nvPr>
            <p:ph idx="1"/>
          </p:nvPr>
        </p:nvSpPr>
        <p:spPr>
          <a:xfrm>
            <a:off x="609600" y="648071"/>
            <a:ext cx="10972800" cy="5478094"/>
          </a:xfrm>
        </p:spPr>
        <p:txBody>
          <a:bodyPr/>
          <a:lstStyle/>
          <a:p>
            <a:pPr marL="0" indent="0">
              <a:buNone/>
            </a:pPr>
            <a:r>
              <a:rPr lang="en-US" dirty="0">
                <a:solidFill>
                  <a:schemeClr val="accent1"/>
                </a:solidFill>
              </a:rPr>
              <a:t>         Do’s &amp; Don’ts of Reporting</a:t>
            </a:r>
          </a:p>
          <a:p>
            <a:pPr marL="0" indent="0">
              <a:buNone/>
            </a:pPr>
            <a:r>
              <a:rPr lang="en-US" dirty="0"/>
              <a:t>For the following examples, please indicate which of the following is the best example of results based-reporting and why? </a:t>
            </a:r>
          </a:p>
          <a:p>
            <a:pPr marL="0" indent="0">
              <a:buNone/>
            </a:pPr>
            <a:r>
              <a:rPr lang="en-US" dirty="0"/>
              <a:t>(30 minutes exercise)</a:t>
            </a:r>
          </a:p>
          <a:p>
            <a:pPr>
              <a:lnSpc>
                <a:spcPct val="90000"/>
              </a:lnSpc>
              <a:buNone/>
            </a:pPr>
            <a:endParaRPr lang="en-US" altLang="en-US" dirty="0"/>
          </a:p>
          <a:p>
            <a:pPr marL="0" indent="0">
              <a:buNone/>
            </a:pPr>
            <a:endParaRPr lang="en-US" dirty="0"/>
          </a:p>
          <a:p>
            <a:pPr marL="0" indent="0">
              <a:buNone/>
            </a:pPr>
            <a:endParaRPr lang="en-US" dirty="0">
              <a:solidFill>
                <a:schemeClr val="accent1"/>
              </a:solidFill>
            </a:endParaRPr>
          </a:p>
          <a:p>
            <a:endParaRPr lang="en-US" dirty="0"/>
          </a:p>
        </p:txBody>
      </p:sp>
    </p:spTree>
    <p:extLst>
      <p:ext uri="{BB962C8B-B14F-4D97-AF65-F5344CB8AC3E}">
        <p14:creationId xmlns:p14="http://schemas.microsoft.com/office/powerpoint/2010/main" val="1612961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3">
            <a:extLst>
              <a:ext uri="{FF2B5EF4-FFF2-40B4-BE49-F238E27FC236}">
                <a16:creationId xmlns:a16="http://schemas.microsoft.com/office/drawing/2014/main" id="{838C4BB7-79E6-4B3D-9350-847C93AC9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645" y="6443733"/>
            <a:ext cx="56229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CEEC48B-6E6B-40A5-883A-C1EA43E6A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90407"/>
            <a:ext cx="12192000" cy="720156"/>
          </a:xfrm>
          <a:prstGeom prst="rect">
            <a:avLst/>
          </a:prstGeom>
        </p:spPr>
      </p:pic>
      <p:sp>
        <p:nvSpPr>
          <p:cNvPr id="5" name="Content Placeholder 4">
            <a:extLst>
              <a:ext uri="{FF2B5EF4-FFF2-40B4-BE49-F238E27FC236}">
                <a16:creationId xmlns:a16="http://schemas.microsoft.com/office/drawing/2014/main" id="{1A97A1D8-4B0D-43CB-A975-2BA426E2FA9B}"/>
              </a:ext>
            </a:extLst>
          </p:cNvPr>
          <p:cNvSpPr>
            <a:spLocks noGrp="1"/>
          </p:cNvSpPr>
          <p:nvPr>
            <p:ph idx="1"/>
          </p:nvPr>
        </p:nvSpPr>
        <p:spPr>
          <a:xfrm>
            <a:off x="609600" y="648071"/>
            <a:ext cx="10972800" cy="5478094"/>
          </a:xfrm>
        </p:spPr>
        <p:txBody>
          <a:bodyPr/>
          <a:lstStyle/>
          <a:p>
            <a:pPr marL="0" indent="0">
              <a:buNone/>
            </a:pPr>
            <a:r>
              <a:rPr lang="en-US" dirty="0">
                <a:solidFill>
                  <a:schemeClr val="accent1"/>
                </a:solidFill>
              </a:rPr>
              <a:t>         Do’s &amp; Don’ts of Reporting</a:t>
            </a:r>
          </a:p>
          <a:p>
            <a:pPr>
              <a:lnSpc>
                <a:spcPct val="90000"/>
              </a:lnSpc>
              <a:buNone/>
            </a:pPr>
            <a:endParaRPr lang="en-US" altLang="en-US" dirty="0"/>
          </a:p>
          <a:p>
            <a:pPr>
              <a:lnSpc>
                <a:spcPct val="90000"/>
              </a:lnSpc>
            </a:pPr>
            <a:r>
              <a:rPr lang="en-GB" altLang="en-US" i="1" dirty="0"/>
              <a:t>Gender Mainstreaming in Education Planning (</a:t>
            </a:r>
            <a:r>
              <a:rPr lang="en-GB" altLang="en-US" i="1" dirty="0" err="1"/>
              <a:t>MoE</a:t>
            </a:r>
            <a:r>
              <a:rPr lang="en-GB" altLang="en-US" i="1" dirty="0"/>
              <a:t>)</a:t>
            </a:r>
          </a:p>
          <a:p>
            <a:pPr>
              <a:lnSpc>
                <a:spcPct val="90000"/>
              </a:lnSpc>
              <a:buNone/>
            </a:pPr>
            <a:r>
              <a:rPr lang="en-GB" altLang="en-US" i="1" dirty="0"/>
              <a:t> completed</a:t>
            </a:r>
            <a:r>
              <a:rPr lang="en-GB" altLang="en-US" dirty="0"/>
              <a:t>  </a:t>
            </a:r>
          </a:p>
          <a:p>
            <a:pPr>
              <a:lnSpc>
                <a:spcPct val="90000"/>
              </a:lnSpc>
              <a:buNone/>
            </a:pPr>
            <a:endParaRPr lang="en-GB" altLang="en-US" dirty="0"/>
          </a:p>
          <a:p>
            <a:pPr>
              <a:lnSpc>
                <a:spcPct val="90000"/>
              </a:lnSpc>
            </a:pPr>
            <a:r>
              <a:rPr lang="en-GB" altLang="en-US" dirty="0"/>
              <a:t> The </a:t>
            </a:r>
            <a:r>
              <a:rPr lang="en-GB" altLang="en-US" dirty="0" err="1"/>
              <a:t>MoE</a:t>
            </a:r>
            <a:r>
              <a:rPr lang="en-GB" altLang="en-US" dirty="0"/>
              <a:t> five-year development plan is now based on gender-differentiated data, considers and aims to address prevailing gender bias </a:t>
            </a:r>
          </a:p>
          <a:p>
            <a:pPr marL="0" indent="0">
              <a:buNone/>
            </a:pPr>
            <a:endParaRPr lang="en-US" dirty="0"/>
          </a:p>
          <a:p>
            <a:pPr marL="0" indent="0">
              <a:buNone/>
            </a:pPr>
            <a:endParaRPr lang="en-US" dirty="0">
              <a:solidFill>
                <a:schemeClr val="accent1"/>
              </a:solidFill>
            </a:endParaRPr>
          </a:p>
          <a:p>
            <a:endParaRPr lang="en-US" dirty="0"/>
          </a:p>
        </p:txBody>
      </p:sp>
    </p:spTree>
    <p:extLst>
      <p:ext uri="{BB962C8B-B14F-4D97-AF65-F5344CB8AC3E}">
        <p14:creationId xmlns:p14="http://schemas.microsoft.com/office/powerpoint/2010/main" val="3143938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3">
            <a:extLst>
              <a:ext uri="{FF2B5EF4-FFF2-40B4-BE49-F238E27FC236}">
                <a16:creationId xmlns:a16="http://schemas.microsoft.com/office/drawing/2014/main" id="{838C4BB7-79E6-4B3D-9350-847C93AC9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645" y="6443733"/>
            <a:ext cx="56229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CEEC48B-6E6B-40A5-883A-C1EA43E6A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90407"/>
            <a:ext cx="12192000" cy="720156"/>
          </a:xfrm>
          <a:prstGeom prst="rect">
            <a:avLst/>
          </a:prstGeom>
        </p:spPr>
      </p:pic>
      <p:sp>
        <p:nvSpPr>
          <p:cNvPr id="5" name="Content Placeholder 4">
            <a:extLst>
              <a:ext uri="{FF2B5EF4-FFF2-40B4-BE49-F238E27FC236}">
                <a16:creationId xmlns:a16="http://schemas.microsoft.com/office/drawing/2014/main" id="{1A97A1D8-4B0D-43CB-A975-2BA426E2FA9B}"/>
              </a:ext>
            </a:extLst>
          </p:cNvPr>
          <p:cNvSpPr>
            <a:spLocks noGrp="1"/>
          </p:cNvSpPr>
          <p:nvPr>
            <p:ph idx="1"/>
          </p:nvPr>
        </p:nvSpPr>
        <p:spPr>
          <a:xfrm>
            <a:off x="609600" y="648071"/>
            <a:ext cx="10972800" cy="5478094"/>
          </a:xfrm>
        </p:spPr>
        <p:txBody>
          <a:bodyPr/>
          <a:lstStyle/>
          <a:p>
            <a:pPr marL="0" indent="0">
              <a:buNone/>
            </a:pPr>
            <a:r>
              <a:rPr lang="en-US" dirty="0">
                <a:solidFill>
                  <a:schemeClr val="accent1"/>
                </a:solidFill>
              </a:rPr>
              <a:t>                                 Do’s &amp; Don’ts of Reporting</a:t>
            </a:r>
          </a:p>
          <a:p>
            <a:pPr>
              <a:lnSpc>
                <a:spcPct val="90000"/>
              </a:lnSpc>
              <a:buNone/>
            </a:pPr>
            <a:endParaRPr lang="en-US" altLang="en-US" dirty="0"/>
          </a:p>
          <a:p>
            <a:pPr algn="ctr">
              <a:lnSpc>
                <a:spcPct val="90000"/>
              </a:lnSpc>
              <a:buNone/>
            </a:pPr>
            <a:r>
              <a:rPr lang="en-GB" altLang="en-US" dirty="0">
                <a:solidFill>
                  <a:schemeClr val="accent1"/>
                </a:solidFill>
              </a:rPr>
              <a:t>DO</a:t>
            </a:r>
          </a:p>
          <a:p>
            <a:pPr marL="0" indent="0" algn="ctr">
              <a:buNone/>
            </a:pPr>
            <a:r>
              <a:rPr lang="en-US" dirty="0"/>
              <a:t>Focus on Changes </a:t>
            </a:r>
          </a:p>
          <a:p>
            <a:pPr marL="0" indent="0" algn="ctr">
              <a:buNone/>
            </a:pPr>
            <a:r>
              <a:rPr lang="en-US" dirty="0">
                <a:solidFill>
                  <a:srgbClr val="FF0000"/>
                </a:solidFill>
              </a:rPr>
              <a:t>DON’T </a:t>
            </a:r>
          </a:p>
          <a:p>
            <a:pPr marL="0" indent="0" algn="ctr">
              <a:buNone/>
            </a:pPr>
            <a:r>
              <a:rPr lang="en-US" dirty="0"/>
              <a:t>Report on Activities only </a:t>
            </a:r>
          </a:p>
          <a:p>
            <a:pPr marL="0" indent="0">
              <a:buNone/>
            </a:pPr>
            <a:endParaRPr lang="en-US" dirty="0">
              <a:solidFill>
                <a:schemeClr val="accent1"/>
              </a:solidFill>
            </a:endParaRPr>
          </a:p>
          <a:p>
            <a:endParaRPr lang="en-US" dirty="0"/>
          </a:p>
        </p:txBody>
      </p:sp>
    </p:spTree>
    <p:extLst>
      <p:ext uri="{BB962C8B-B14F-4D97-AF65-F5344CB8AC3E}">
        <p14:creationId xmlns:p14="http://schemas.microsoft.com/office/powerpoint/2010/main" val="241749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3">
            <a:extLst>
              <a:ext uri="{FF2B5EF4-FFF2-40B4-BE49-F238E27FC236}">
                <a16:creationId xmlns:a16="http://schemas.microsoft.com/office/drawing/2014/main" id="{838C4BB7-79E6-4B3D-9350-847C93AC9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645" y="6443733"/>
            <a:ext cx="56229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CEEC48B-6E6B-40A5-883A-C1EA43E6A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90407"/>
            <a:ext cx="12192000" cy="720156"/>
          </a:xfrm>
          <a:prstGeom prst="rect">
            <a:avLst/>
          </a:prstGeom>
        </p:spPr>
      </p:pic>
      <p:sp>
        <p:nvSpPr>
          <p:cNvPr id="5" name="Content Placeholder 4">
            <a:extLst>
              <a:ext uri="{FF2B5EF4-FFF2-40B4-BE49-F238E27FC236}">
                <a16:creationId xmlns:a16="http://schemas.microsoft.com/office/drawing/2014/main" id="{1A97A1D8-4B0D-43CB-A975-2BA426E2FA9B}"/>
              </a:ext>
            </a:extLst>
          </p:cNvPr>
          <p:cNvSpPr>
            <a:spLocks noGrp="1"/>
          </p:cNvSpPr>
          <p:nvPr>
            <p:ph idx="1"/>
          </p:nvPr>
        </p:nvSpPr>
        <p:spPr>
          <a:xfrm>
            <a:off x="609600" y="648071"/>
            <a:ext cx="10972800" cy="5478094"/>
          </a:xfrm>
        </p:spPr>
        <p:txBody>
          <a:bodyPr/>
          <a:lstStyle/>
          <a:p>
            <a:pPr marL="0" indent="0">
              <a:buNone/>
            </a:pPr>
            <a:r>
              <a:rPr lang="en-US" dirty="0">
                <a:solidFill>
                  <a:schemeClr val="accent1"/>
                </a:solidFill>
              </a:rPr>
              <a:t>         Do’s &amp; Don’ts of Reporting</a:t>
            </a:r>
          </a:p>
          <a:p>
            <a:pPr algn="just">
              <a:lnSpc>
                <a:spcPct val="90000"/>
              </a:lnSpc>
            </a:pPr>
            <a:r>
              <a:rPr lang="en-US" altLang="en-US" sz="2800" i="1" dirty="0">
                <a:latin typeface="+mj-lt"/>
              </a:rPr>
              <a:t>The Government has increasingly recognized the importance of addressing the needs of disadvantaged youth across the country. The UN, along with its partners, has contributed to effectively mobilizing political and administrative commitments producing results that include a consensus on supporting the Ministry of Youth &amp; Sports’ key priorities for the medium-term.</a:t>
            </a:r>
          </a:p>
          <a:p>
            <a:pPr algn="just">
              <a:lnSpc>
                <a:spcPct val="90000"/>
              </a:lnSpc>
            </a:pPr>
            <a:r>
              <a:rPr lang="en-US" altLang="en-US" sz="2800" dirty="0">
                <a:latin typeface="+mj-lt"/>
              </a:rPr>
              <a:t> </a:t>
            </a:r>
            <a:r>
              <a:rPr lang="en-US" altLang="en-US" sz="2800" i="1" dirty="0">
                <a:latin typeface="+mj-lt"/>
              </a:rPr>
              <a:t>The issue of youth on drugs (disadvantaged youth)</a:t>
            </a:r>
            <a:r>
              <a:rPr lang="en-US" sz="2800" i="1" dirty="0">
                <a:latin typeface="+mj-lt"/>
              </a:rPr>
              <a:t>and its implications have been discussed in Cabinet Meetings and the FY 2020/2021 Ministry of Youth Sports budget submission. An inter-ministerial commission has prepared a 12 point action plan for approval by the Legislature, whic</a:t>
            </a:r>
            <a:r>
              <a:rPr lang="en-US" sz="2400" i="1" dirty="0">
                <a:latin typeface="+mj-lt"/>
              </a:rPr>
              <a:t>h calls for a shifting of resources to this new priority</a:t>
            </a:r>
            <a:r>
              <a:rPr lang="en-US" sz="2400" dirty="0">
                <a:latin typeface="+mj-lt"/>
              </a:rPr>
              <a:t>.</a:t>
            </a:r>
            <a:endParaRPr lang="en-US" altLang="en-US" sz="2800" dirty="0">
              <a:latin typeface="+mj-lt"/>
            </a:endParaRPr>
          </a:p>
          <a:p>
            <a:pPr marL="0" indent="0" algn="just">
              <a:lnSpc>
                <a:spcPct val="90000"/>
              </a:lnSpc>
              <a:buNone/>
            </a:pPr>
            <a:endParaRPr lang="en-US" altLang="en-US" sz="2800" dirty="0"/>
          </a:p>
          <a:p>
            <a:pPr marL="0" indent="0">
              <a:buNone/>
            </a:pPr>
            <a:endParaRPr lang="en-US" dirty="0"/>
          </a:p>
          <a:p>
            <a:pPr marL="0" indent="0">
              <a:buNone/>
            </a:pPr>
            <a:endParaRPr lang="en-US" dirty="0">
              <a:solidFill>
                <a:schemeClr val="accent1"/>
              </a:solidFill>
            </a:endParaRPr>
          </a:p>
          <a:p>
            <a:endParaRPr lang="en-US" dirty="0"/>
          </a:p>
        </p:txBody>
      </p:sp>
    </p:spTree>
    <p:extLst>
      <p:ext uri="{BB962C8B-B14F-4D97-AF65-F5344CB8AC3E}">
        <p14:creationId xmlns:p14="http://schemas.microsoft.com/office/powerpoint/2010/main" val="11867121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3361</TotalTime>
  <Words>1139</Words>
  <Application>Microsoft Office PowerPoint</Application>
  <PresentationFormat>Widescreen</PresentationFormat>
  <Paragraphs>120</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Wingdings</vt:lpstr>
      <vt:lpstr>1_Office Theme</vt:lpstr>
      <vt:lpstr>                      </vt:lpstr>
      <vt:lpstr>Outline </vt:lpstr>
      <vt:lpstr>Training Objective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CAPTURE OUR RESULTS WELL!</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Michael MUSILI</dc:creator>
  <cp:lastModifiedBy>John Dennis</cp:lastModifiedBy>
  <cp:revision>105</cp:revision>
  <dcterms:created xsi:type="dcterms:W3CDTF">2018-12-11T09:51:59Z</dcterms:created>
  <dcterms:modified xsi:type="dcterms:W3CDTF">2020-11-16T18:19:47Z</dcterms:modified>
</cp:coreProperties>
</file>