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5"/>
  </p:notesMasterIdLst>
  <p:sldIdLst>
    <p:sldId id="346" r:id="rId3"/>
    <p:sldId id="347" r:id="rId4"/>
    <p:sldId id="257" r:id="rId5"/>
    <p:sldId id="258" r:id="rId6"/>
    <p:sldId id="344" r:id="rId7"/>
    <p:sldId id="260" r:id="rId8"/>
    <p:sldId id="265" r:id="rId9"/>
    <p:sldId id="262" r:id="rId10"/>
    <p:sldId id="268" r:id="rId11"/>
    <p:sldId id="345" r:id="rId12"/>
    <p:sldId id="269" r:id="rId13"/>
    <p:sldId id="34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homa Karloweah" initials="GK" lastIdx="8" clrIdx="0">
    <p:extLst>
      <p:ext uri="{19B8F6BF-5375-455C-9EA6-DF929625EA0E}">
        <p15:presenceInfo xmlns:p15="http://schemas.microsoft.com/office/powerpoint/2012/main" userId="S::ghoma.karloweah@unwomen.org::a81ed283-6841-4b34-b706-20c497da6368" providerId="AD"/>
      </p:ext>
    </p:extLst>
  </p:cmAuthor>
  <p:cmAuthor id="2" name="LENOVO" initials="L" lastIdx="1" clrIdx="1">
    <p:extLst>
      <p:ext uri="{19B8F6BF-5375-455C-9EA6-DF929625EA0E}">
        <p15:presenceInfo xmlns:p15="http://schemas.microsoft.com/office/powerpoint/2012/main" userId="LENOV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64" autoAdjust="0"/>
    <p:restoredTop sz="94660"/>
  </p:normalViewPr>
  <p:slideViewPr>
    <p:cSldViewPr>
      <p:cViewPr varScale="1">
        <p:scale>
          <a:sx n="60" d="100"/>
          <a:sy n="60" d="100"/>
        </p:scale>
        <p:origin x="1528"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FEF7BC-BEA3-43ED-9C87-7A150BFAD955}" type="datetimeFigureOut">
              <a:rPr lang="en-US" smtClean="0"/>
              <a:t>11/5/2021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D33117-FA0C-4A4F-B3CC-3AA093FD71E5}" type="slidenum">
              <a:rPr lang="en-US" smtClean="0"/>
              <a:t>‹#›</a:t>
            </a:fld>
            <a:endParaRPr lang="en-US"/>
          </a:p>
        </p:txBody>
      </p:sp>
    </p:spTree>
    <p:extLst>
      <p:ext uri="{BB962C8B-B14F-4D97-AF65-F5344CB8AC3E}">
        <p14:creationId xmlns:p14="http://schemas.microsoft.com/office/powerpoint/2010/main" val="1658215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UN Security Council also stresses the importance of women’s equal and full participation in all efforts for the maintenance and promotion of peace and security and also calls on member states to adopt appropriate interventions for the full participation of women in the maintenance and promotion of peace and security; as well as take special measures to protect women and girls in all conflict situations in their respective countries. </a:t>
            </a:r>
          </a:p>
          <a:p>
            <a:endParaRPr lang="en-US" dirty="0"/>
          </a:p>
          <a:p>
            <a:r>
              <a:rPr lang="en-US" dirty="0"/>
              <a:t>The NAP spells out steps the Government of Liberia will take </a:t>
            </a:r>
            <a:r>
              <a:rPr lang="en-US" sz="1200" dirty="0"/>
              <a:t>to support the implementation of the 1325 and recognizes the roles women played to reach the Accra’s peace agreement in 2003</a:t>
            </a:r>
            <a:endParaRPr lang="en-US" dirty="0"/>
          </a:p>
          <a:p>
            <a:endParaRPr lang="en-US" dirty="0"/>
          </a:p>
        </p:txBody>
      </p:sp>
      <p:sp>
        <p:nvSpPr>
          <p:cNvPr id="4" name="Slide Number Placeholder 3"/>
          <p:cNvSpPr>
            <a:spLocks noGrp="1"/>
          </p:cNvSpPr>
          <p:nvPr>
            <p:ph type="sldNum" sz="quarter" idx="5"/>
          </p:nvPr>
        </p:nvSpPr>
        <p:spPr/>
        <p:txBody>
          <a:bodyPr/>
          <a:lstStyle/>
          <a:p>
            <a:fld id="{BAD33117-FA0C-4A4F-B3CC-3AA093FD71E5}" type="slidenum">
              <a:rPr lang="en-US" smtClean="0"/>
              <a:t>3</a:t>
            </a:fld>
            <a:endParaRPr lang="en-US"/>
          </a:p>
        </p:txBody>
      </p:sp>
    </p:spTree>
    <p:extLst>
      <p:ext uri="{BB962C8B-B14F-4D97-AF65-F5344CB8AC3E}">
        <p14:creationId xmlns:p14="http://schemas.microsoft.com/office/powerpoint/2010/main" val="2447523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233 individuals involved during the regional consultations came </a:t>
            </a:r>
            <a:r>
              <a:rPr lang="en-US" sz="1200" dirty="0"/>
              <a:t>from Government Agencies, CSO, women’s organizations and development partners.</a:t>
            </a:r>
          </a:p>
          <a:p>
            <a:endParaRPr lang="en-US" dirty="0"/>
          </a:p>
        </p:txBody>
      </p:sp>
      <p:sp>
        <p:nvSpPr>
          <p:cNvPr id="4" name="Slide Number Placeholder 3"/>
          <p:cNvSpPr>
            <a:spLocks noGrp="1"/>
          </p:cNvSpPr>
          <p:nvPr>
            <p:ph type="sldNum" sz="quarter" idx="5"/>
          </p:nvPr>
        </p:nvSpPr>
        <p:spPr/>
        <p:txBody>
          <a:bodyPr/>
          <a:lstStyle/>
          <a:p>
            <a:fld id="{BAD33117-FA0C-4A4F-B3CC-3AA093FD71E5}" type="slidenum">
              <a:rPr lang="en-US" smtClean="0"/>
              <a:t>4</a:t>
            </a:fld>
            <a:endParaRPr lang="en-US"/>
          </a:p>
        </p:txBody>
      </p:sp>
    </p:spTree>
    <p:extLst>
      <p:ext uri="{BB962C8B-B14F-4D97-AF65-F5344CB8AC3E}">
        <p14:creationId xmlns:p14="http://schemas.microsoft.com/office/powerpoint/2010/main" val="2138192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81 persons trained include 74 civil servants (Budget and M&amp;E officers, gender focal persons and members of the gender units) from MOJ, MFDP, MGCSP, MIA, LNP and 7 CSOs </a:t>
            </a:r>
          </a:p>
        </p:txBody>
      </p:sp>
      <p:sp>
        <p:nvSpPr>
          <p:cNvPr id="4" name="Slide Number Placeholder 3"/>
          <p:cNvSpPr>
            <a:spLocks noGrp="1"/>
          </p:cNvSpPr>
          <p:nvPr>
            <p:ph type="sldNum" sz="quarter" idx="5"/>
          </p:nvPr>
        </p:nvSpPr>
        <p:spPr/>
        <p:txBody>
          <a:bodyPr/>
          <a:lstStyle/>
          <a:p>
            <a:fld id="{BAD33117-FA0C-4A4F-B3CC-3AA093FD71E5}" type="slidenum">
              <a:rPr lang="en-US" smtClean="0"/>
              <a:t>7</a:t>
            </a:fld>
            <a:endParaRPr lang="en-US"/>
          </a:p>
        </p:txBody>
      </p:sp>
    </p:spTree>
    <p:extLst>
      <p:ext uri="{BB962C8B-B14F-4D97-AF65-F5344CB8AC3E}">
        <p14:creationId xmlns:p14="http://schemas.microsoft.com/office/powerpoint/2010/main" val="2247337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Trained 81 members of the Technical Working Group and M &amp; E Learning Unit in results-based management (RBM) in December 2020 to monitor and report on NAP implementation</a:t>
            </a:r>
          </a:p>
          <a:p>
            <a:pPr algn="just"/>
            <a:endParaRPr lang="en-US" dirty="0"/>
          </a:p>
          <a:p>
            <a:pPr algn="just"/>
            <a:r>
              <a:rPr lang="en-US" dirty="0"/>
              <a:t>In February 2021 15 members of the NAP Implementation Structure were trained as trainers on the use of the Training Manual on Gender, Masculinity and raising Awareness on the NAP implementation. </a:t>
            </a:r>
          </a:p>
          <a:p>
            <a:pPr algn="just"/>
            <a:r>
              <a:rPr lang="en-US" dirty="0"/>
              <a:t>55 members of the NAP IS (30 TWG members and 25 MEL members) and 50 members of the County taskforce (25 in grand Bassa and 25 in Nimba counties) of the NAP Implementation Structure were also trained on Gender, Masculinity and raising Awareness on the NAP implementation.</a:t>
            </a:r>
          </a:p>
          <a:p>
            <a:endParaRPr lang="en-US" dirty="0"/>
          </a:p>
        </p:txBody>
      </p:sp>
      <p:sp>
        <p:nvSpPr>
          <p:cNvPr id="4" name="Slide Number Placeholder 3"/>
          <p:cNvSpPr>
            <a:spLocks noGrp="1"/>
          </p:cNvSpPr>
          <p:nvPr>
            <p:ph type="sldNum" sz="quarter" idx="5"/>
          </p:nvPr>
        </p:nvSpPr>
        <p:spPr/>
        <p:txBody>
          <a:bodyPr/>
          <a:lstStyle/>
          <a:p>
            <a:fld id="{BAD33117-FA0C-4A4F-B3CC-3AA093FD71E5}" type="slidenum">
              <a:rPr lang="en-US" smtClean="0"/>
              <a:t>8</a:t>
            </a:fld>
            <a:endParaRPr lang="en-US"/>
          </a:p>
        </p:txBody>
      </p:sp>
    </p:spTree>
    <p:extLst>
      <p:ext uri="{BB962C8B-B14F-4D97-AF65-F5344CB8AC3E}">
        <p14:creationId xmlns:p14="http://schemas.microsoft.com/office/powerpoint/2010/main" val="875014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4CC4FA9-E349-BB41-9F1F-90E4C00FE8F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73278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26409-AF78-466B-B932-3F6903CDA8A7}"/>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EAB99BF3-8681-458B-9173-DE763382B8D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C58F5BBF-EA29-4EFA-81D8-CF0E2B917F3E}"/>
              </a:ext>
            </a:extLst>
          </p:cNvPr>
          <p:cNvSpPr>
            <a:spLocks noGrp="1"/>
          </p:cNvSpPr>
          <p:nvPr>
            <p:ph type="dt" sz="half" idx="10"/>
          </p:nvPr>
        </p:nvSpPr>
        <p:spPr/>
        <p:txBody>
          <a:bodyPr/>
          <a:lstStyle/>
          <a:p>
            <a:fld id="{B3B78AFC-EDE9-429B-8614-01E21D3B30F2}" type="datetimeFigureOut">
              <a:rPr lang="en-US" smtClean="0"/>
              <a:t>11/5/2021</a:t>
            </a:fld>
            <a:endParaRPr lang="en-US"/>
          </a:p>
        </p:txBody>
      </p:sp>
      <p:sp>
        <p:nvSpPr>
          <p:cNvPr id="5" name="Footer Placeholder 4">
            <a:extLst>
              <a:ext uri="{FF2B5EF4-FFF2-40B4-BE49-F238E27FC236}">
                <a16:creationId xmlns:a16="http://schemas.microsoft.com/office/drawing/2014/main" id="{E12B5D27-707F-4ED0-BDA0-10E79B1B17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C88D9B-04B1-4005-B3F3-7736F51531D8}"/>
              </a:ext>
            </a:extLst>
          </p:cNvPr>
          <p:cNvSpPr>
            <a:spLocks noGrp="1"/>
          </p:cNvSpPr>
          <p:nvPr>
            <p:ph type="sldNum" sz="quarter" idx="12"/>
          </p:nvPr>
        </p:nvSpPr>
        <p:spPr/>
        <p:txBody>
          <a:bodyPr/>
          <a:lstStyle/>
          <a:p>
            <a:fld id="{C6AD5CC4-D00B-4586-8812-4890F669AE1B}" type="slidenum">
              <a:rPr lang="en-US" smtClean="0"/>
              <a:t>‹#›</a:t>
            </a:fld>
            <a:endParaRPr lang="en-US"/>
          </a:p>
        </p:txBody>
      </p:sp>
    </p:spTree>
    <p:extLst>
      <p:ext uri="{BB962C8B-B14F-4D97-AF65-F5344CB8AC3E}">
        <p14:creationId xmlns:p14="http://schemas.microsoft.com/office/powerpoint/2010/main" val="528978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A30E2-956B-47E4-A720-F0799B9857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E5F3E2C-B0B4-45D7-9B00-06FAD8547FB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A1D8EC-764B-4015-AF81-2FB692D4AAB9}"/>
              </a:ext>
            </a:extLst>
          </p:cNvPr>
          <p:cNvSpPr>
            <a:spLocks noGrp="1"/>
          </p:cNvSpPr>
          <p:nvPr>
            <p:ph type="dt" sz="half" idx="10"/>
          </p:nvPr>
        </p:nvSpPr>
        <p:spPr/>
        <p:txBody>
          <a:bodyPr/>
          <a:lstStyle/>
          <a:p>
            <a:fld id="{B3B78AFC-EDE9-429B-8614-01E21D3B30F2}" type="datetimeFigureOut">
              <a:rPr lang="en-US" smtClean="0"/>
              <a:t>11/5/2021</a:t>
            </a:fld>
            <a:endParaRPr lang="en-US"/>
          </a:p>
        </p:txBody>
      </p:sp>
      <p:sp>
        <p:nvSpPr>
          <p:cNvPr id="5" name="Footer Placeholder 4">
            <a:extLst>
              <a:ext uri="{FF2B5EF4-FFF2-40B4-BE49-F238E27FC236}">
                <a16:creationId xmlns:a16="http://schemas.microsoft.com/office/drawing/2014/main" id="{B52C2295-B63E-4957-A6E7-ED731E6946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935F8-7044-4FC3-9D1C-3ABB18B0457E}"/>
              </a:ext>
            </a:extLst>
          </p:cNvPr>
          <p:cNvSpPr>
            <a:spLocks noGrp="1"/>
          </p:cNvSpPr>
          <p:nvPr>
            <p:ph type="sldNum" sz="quarter" idx="12"/>
          </p:nvPr>
        </p:nvSpPr>
        <p:spPr/>
        <p:txBody>
          <a:bodyPr/>
          <a:lstStyle/>
          <a:p>
            <a:fld id="{C6AD5CC4-D00B-4586-8812-4890F669AE1B}" type="slidenum">
              <a:rPr lang="en-US" smtClean="0"/>
              <a:t>‹#›</a:t>
            </a:fld>
            <a:endParaRPr lang="en-US"/>
          </a:p>
        </p:txBody>
      </p:sp>
    </p:spTree>
    <p:extLst>
      <p:ext uri="{BB962C8B-B14F-4D97-AF65-F5344CB8AC3E}">
        <p14:creationId xmlns:p14="http://schemas.microsoft.com/office/powerpoint/2010/main" val="3558159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8ACA02-311C-4BD0-8364-674D96AD3318}"/>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D6179CB-90FC-40AA-81CC-27A74E8AC002}"/>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56A902-F088-4306-ADB0-020848B0E173}"/>
              </a:ext>
            </a:extLst>
          </p:cNvPr>
          <p:cNvSpPr>
            <a:spLocks noGrp="1"/>
          </p:cNvSpPr>
          <p:nvPr>
            <p:ph type="dt" sz="half" idx="10"/>
          </p:nvPr>
        </p:nvSpPr>
        <p:spPr/>
        <p:txBody>
          <a:bodyPr/>
          <a:lstStyle/>
          <a:p>
            <a:fld id="{B3B78AFC-EDE9-429B-8614-01E21D3B30F2}" type="datetimeFigureOut">
              <a:rPr lang="en-US" smtClean="0"/>
              <a:t>11/5/2021</a:t>
            </a:fld>
            <a:endParaRPr lang="en-US"/>
          </a:p>
        </p:txBody>
      </p:sp>
      <p:sp>
        <p:nvSpPr>
          <p:cNvPr id="5" name="Footer Placeholder 4">
            <a:extLst>
              <a:ext uri="{FF2B5EF4-FFF2-40B4-BE49-F238E27FC236}">
                <a16:creationId xmlns:a16="http://schemas.microsoft.com/office/drawing/2014/main" id="{C3C421B3-9620-4665-B089-A0C927DA72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CF8F55-2BB4-43D3-9E0F-AAFF191371F3}"/>
              </a:ext>
            </a:extLst>
          </p:cNvPr>
          <p:cNvSpPr>
            <a:spLocks noGrp="1"/>
          </p:cNvSpPr>
          <p:nvPr>
            <p:ph type="sldNum" sz="quarter" idx="12"/>
          </p:nvPr>
        </p:nvSpPr>
        <p:spPr/>
        <p:txBody>
          <a:bodyPr/>
          <a:lstStyle/>
          <a:p>
            <a:fld id="{C6AD5CC4-D00B-4586-8812-4890F669AE1B}" type="slidenum">
              <a:rPr lang="en-US" smtClean="0"/>
              <a:t>‹#›</a:t>
            </a:fld>
            <a:endParaRPr lang="en-US"/>
          </a:p>
        </p:txBody>
      </p:sp>
    </p:spTree>
    <p:extLst>
      <p:ext uri="{BB962C8B-B14F-4D97-AF65-F5344CB8AC3E}">
        <p14:creationId xmlns:p14="http://schemas.microsoft.com/office/powerpoint/2010/main" val="4903455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5586B75A-687E-405C-8A0B-8D00578BA2C3}" type="datetimeFigureOut">
              <a:rPr lang="en-US" smtClean="0"/>
              <a:pPr/>
              <a:t>11/5/2021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4FAB73BC-B049-4115-A692-8D63A059BFB8}" type="slidenum">
              <a:rPr lang="en-US" smtClean="0"/>
              <a:pPr/>
              <a:t>‹#›</a:t>
            </a:fld>
            <a:endParaRPr lang="en-US"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8" name="Title 7"/>
          <p:cNvSpPr>
            <a:spLocks noGrp="1"/>
          </p:cNvSpPr>
          <p:nvPr>
            <p:ph type="ctrTitle"/>
          </p:nvPr>
        </p:nvSpPr>
        <p:spPr>
          <a:xfrm>
            <a:off x="914400" y="4343400"/>
            <a:ext cx="7772400" cy="1975104"/>
          </a:xfrm>
        </p:spPr>
        <p:txBody>
          <a:bodyPr/>
          <a:lstStyle>
            <a:lvl1pPr marR="6858" algn="l">
              <a:defRPr sz="3000" b="1" cap="all" spc="0" baseline="0">
                <a:effectLst>
                  <a:reflection blurRad="12700" stA="34000" endA="740" endPos="53000" dir="5400000" sy="-100000" algn="bl" rotWithShape="0"/>
                </a:effectLst>
              </a:defRPr>
            </a:lvl1pPr>
            <a:extLst/>
          </a:lstStyle>
          <a:p>
            <a:r>
              <a:rPr kumimoji="0" lang="en-US"/>
              <a:t>Click to edit Master title style</a:t>
            </a:r>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1500">
                <a:solidFill>
                  <a:schemeClr val="tx1"/>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extLst/>
          </a:lstStyle>
          <a:p>
            <a:r>
              <a:rPr kumimoji="0" lang="en-US"/>
              <a:t>Click to edit Master subtitle style</a:t>
            </a: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Tree>
    <p:extLst>
      <p:ext uri="{BB962C8B-B14F-4D97-AF65-F5344CB8AC3E}">
        <p14:creationId xmlns:p14="http://schemas.microsoft.com/office/powerpoint/2010/main" val="2666681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586B75A-687E-405C-8A0B-8D00578BA2C3}" type="datetimeFigureOut">
              <a:rPr lang="en-US" smtClean="0"/>
              <a:pPr/>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60932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19" name="Freeform 18"/>
          <p:cNvSpPr>
            <a:spLocks/>
          </p:cNvSpPr>
          <p:nvPr/>
        </p:nvSpPr>
        <p:spPr bwMode="auto">
          <a:xfrm>
            <a:off x="5948364" y="4246565"/>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endParaRPr kumimoji="0" lang="en-US" sz="1350"/>
          </a:p>
        </p:txBody>
      </p:sp>
      <p:sp>
        <p:nvSpPr>
          <p:cNvPr id="3" name="Text Placeholder 2"/>
          <p:cNvSpPr>
            <a:spLocks noGrp="1"/>
          </p:cNvSpPr>
          <p:nvPr>
            <p:ph type="body" idx="1"/>
          </p:nvPr>
        </p:nvSpPr>
        <p:spPr>
          <a:xfrm>
            <a:off x="706902" y="1351672"/>
            <a:ext cx="5718048" cy="977486"/>
          </a:xfrm>
        </p:spPr>
        <p:txBody>
          <a:bodyPr lIns="82296" tIns="45720" bIns="0" anchor="t"/>
          <a:lstStyle>
            <a:lvl1pPr marL="41148" indent="0">
              <a:buNone/>
              <a:defRPr sz="1500">
                <a:solidFill>
                  <a:schemeClr val="tx1">
                    <a:tint val="75000"/>
                  </a:schemeClr>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7" name="Rectangle 6"/>
          <p:cNvSpPr/>
          <p:nvPr/>
        </p:nvSpPr>
        <p:spPr>
          <a:xfrm>
            <a:off x="363160" y="402266"/>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2" name="Title 1"/>
          <p:cNvSpPr>
            <a:spLocks noGrp="1"/>
          </p:cNvSpPr>
          <p:nvPr>
            <p:ph type="title"/>
          </p:nvPr>
        </p:nvSpPr>
        <p:spPr>
          <a:xfrm>
            <a:off x="706902" y="512064"/>
            <a:ext cx="8156448" cy="777240"/>
          </a:xfrm>
        </p:spPr>
        <p:txBody>
          <a:bodyPr tIns="64008"/>
          <a:lstStyle>
            <a:lvl1pPr algn="l">
              <a:buNone/>
              <a:defRPr sz="2850" b="0" cap="none" spc="-113" baseline="0"/>
            </a:lvl1pPr>
            <a:extLst/>
          </a:lstStyle>
          <a:p>
            <a:r>
              <a:rPr kumimoji="0" lang="en-US"/>
              <a:t>Click to edit Master title style</a:t>
            </a:r>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Tree>
    <p:extLst>
      <p:ext uri="{BB962C8B-B14F-4D97-AF65-F5344CB8AC3E}">
        <p14:creationId xmlns:p14="http://schemas.microsoft.com/office/powerpoint/2010/main" val="18887786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a:t>Click to edit Master title style</a:t>
            </a:r>
          </a:p>
        </p:txBody>
      </p:sp>
      <p:sp>
        <p:nvSpPr>
          <p:cNvPr id="3" name="Content Placeholder 2"/>
          <p:cNvSpPr>
            <a:spLocks noGrp="1"/>
          </p:cNvSpPr>
          <p:nvPr>
            <p:ph sz="half" idx="1"/>
          </p:nvPr>
        </p:nvSpPr>
        <p:spPr>
          <a:xfrm>
            <a:off x="464344" y="1770503"/>
            <a:ext cx="4038600" cy="4525963"/>
          </a:xfr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55344" y="1770503"/>
            <a:ext cx="4038600" cy="4525963"/>
          </a:xfr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586B75A-687E-405C-8A0B-8D00578BA2C3}" type="datetimeFigureOut">
              <a:rPr lang="en-US" smtClean="0"/>
              <a:pPr/>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92417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7"/>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2" name="Title 1"/>
          <p:cNvSpPr>
            <a:spLocks noGrp="1"/>
          </p:cNvSpPr>
          <p:nvPr>
            <p:ph type="title"/>
          </p:nvPr>
        </p:nvSpPr>
        <p:spPr>
          <a:xfrm>
            <a:off x="504824" y="512064"/>
            <a:ext cx="7772400" cy="914400"/>
          </a:xfrm>
        </p:spPr>
        <p:txBody>
          <a:bodyPr anchor="t"/>
          <a:lstStyle>
            <a:lvl1pPr>
              <a:defRPr sz="3000"/>
            </a:lvl1pPr>
            <a:extLst/>
          </a:lstStyle>
          <a:p>
            <a:r>
              <a:rPr kumimoji="0"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54864" indent="0" algn="l">
              <a:buNone/>
              <a:defRPr sz="1800" b="1">
                <a:solidFill>
                  <a:schemeClr val="accent2"/>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1809750"/>
            <a:ext cx="4041775" cy="639762"/>
          </a:xfrm>
        </p:spPr>
        <p:txBody>
          <a:bodyPr anchor="ctr"/>
          <a:lstStyle>
            <a:lvl1pPr marL="54864" indent="0">
              <a:buNone/>
              <a:defRPr sz="1800" b="1">
                <a:solidFill>
                  <a:schemeClr val="accent2"/>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1800"/>
            </a:lvl1pPr>
            <a:lvl2pPr>
              <a:defRPr sz="1500"/>
            </a:lvl2pPr>
            <a:lvl3pPr>
              <a:defRPr sz="1350"/>
            </a:lvl3pPr>
            <a:lvl4pPr>
              <a:defRPr sz="1200"/>
            </a:lvl4pPr>
            <a:lvl5pPr>
              <a:defRPr sz="12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6" y="2459037"/>
            <a:ext cx="4041775" cy="3959352"/>
          </a:xfrm>
        </p:spPr>
        <p:txBody>
          <a:bodyPr/>
          <a:lstStyle>
            <a:lvl1pPr>
              <a:defRPr sz="1800"/>
            </a:lvl1pPr>
            <a:lvl2pPr>
              <a:defRPr sz="1500"/>
            </a:lvl2pPr>
            <a:lvl3pPr>
              <a:defRPr sz="1350"/>
            </a:lvl3pPr>
            <a:lvl4pPr>
              <a:defRPr sz="1200"/>
            </a:lvl4pPr>
            <a:lvl5pPr>
              <a:defRPr sz="12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586B75A-687E-405C-8A0B-8D00578BA2C3}" type="datetimeFigureOut">
              <a:rPr lang="en-US" smtClean="0"/>
              <a:pPr/>
              <a:t>11/5/2021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Tree>
    <p:extLst>
      <p:ext uri="{BB962C8B-B14F-4D97-AF65-F5344CB8AC3E}">
        <p14:creationId xmlns:p14="http://schemas.microsoft.com/office/powerpoint/2010/main" val="39306158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3000" cap="none" baseline="0"/>
            </a:lvl1pPr>
            <a:extLst/>
          </a:lstStyle>
          <a:p>
            <a:r>
              <a:rPr kumimoji="0" lang="en-US"/>
              <a:t>Click to edit Master title style</a:t>
            </a:r>
          </a:p>
        </p:txBody>
      </p:sp>
      <p:sp>
        <p:nvSpPr>
          <p:cNvPr id="3" name="Date Placeholder 2"/>
          <p:cNvSpPr>
            <a:spLocks noGrp="1"/>
          </p:cNvSpPr>
          <p:nvPr>
            <p:ph type="dt" sz="half" idx="10"/>
          </p:nvPr>
        </p:nvSpPr>
        <p:spPr/>
        <p:txBody>
          <a:bodyPr/>
          <a:lstStyle/>
          <a:p>
            <a:fld id="{5586B75A-687E-405C-8A0B-8D00578BA2C3}" type="datetimeFigureOut">
              <a:rPr lang="en-US" smtClean="0"/>
              <a:pPr/>
              <a:t>11/5/2021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049565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11/5/2021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631186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2700" b="0"/>
            </a:lvl1pPr>
            <a:extLst/>
          </a:lstStyle>
          <a:p>
            <a:r>
              <a:rPr kumimoji="0"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41148" indent="0">
              <a:buNone/>
              <a:defRPr sz="1350"/>
            </a:lvl1pPr>
            <a:lvl2pPr>
              <a:buNone/>
              <a:defRPr sz="900"/>
            </a:lvl2pPr>
            <a:lvl3pPr>
              <a:buNone/>
              <a:defRPr sz="750"/>
            </a:lvl3pPr>
            <a:lvl4pPr>
              <a:buNone/>
              <a:defRPr sz="675"/>
            </a:lvl4pPr>
            <a:lvl5pPr>
              <a:buNone/>
              <a:defRPr sz="675"/>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2400"/>
            </a:lvl1pPr>
            <a:lvl2pPr>
              <a:defRPr sz="2100"/>
            </a:lvl2pPr>
            <a:lvl3pPr>
              <a:defRPr sz="1800"/>
            </a:lvl3pPr>
            <a:lvl4pPr>
              <a:defRPr sz="1500"/>
            </a:lvl4pPr>
            <a:lvl5pPr>
              <a:defRPr sz="15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586B75A-687E-405C-8A0B-8D00578BA2C3}" type="datetimeFigureOut">
              <a:rPr lang="en-US" smtClean="0"/>
              <a:pPr/>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84481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1844B-0B80-49CF-93C2-4BC58E8DDA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62BBC8-B998-4B4A-82A7-29496C286BC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DEF98F-0A1B-4224-BEA4-173EC192F9E4}"/>
              </a:ext>
            </a:extLst>
          </p:cNvPr>
          <p:cNvSpPr>
            <a:spLocks noGrp="1"/>
          </p:cNvSpPr>
          <p:nvPr>
            <p:ph type="dt" sz="half" idx="10"/>
          </p:nvPr>
        </p:nvSpPr>
        <p:spPr/>
        <p:txBody>
          <a:bodyPr/>
          <a:lstStyle/>
          <a:p>
            <a:fld id="{B3B78AFC-EDE9-429B-8614-01E21D3B30F2}" type="datetimeFigureOut">
              <a:rPr lang="en-US" smtClean="0"/>
              <a:t>11/5/2021</a:t>
            </a:fld>
            <a:endParaRPr lang="en-US"/>
          </a:p>
        </p:txBody>
      </p:sp>
      <p:sp>
        <p:nvSpPr>
          <p:cNvPr id="5" name="Footer Placeholder 4">
            <a:extLst>
              <a:ext uri="{FF2B5EF4-FFF2-40B4-BE49-F238E27FC236}">
                <a16:creationId xmlns:a16="http://schemas.microsoft.com/office/drawing/2014/main" id="{BBA4AF8D-3720-4B4F-BE20-F9C975495E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40350F-84AB-47BD-916C-5701DD9EC829}"/>
              </a:ext>
            </a:extLst>
          </p:cNvPr>
          <p:cNvSpPr>
            <a:spLocks noGrp="1"/>
          </p:cNvSpPr>
          <p:nvPr>
            <p:ph type="sldNum" sz="quarter" idx="12"/>
          </p:nvPr>
        </p:nvSpPr>
        <p:spPr/>
        <p:txBody>
          <a:bodyPr/>
          <a:lstStyle/>
          <a:p>
            <a:fld id="{C6AD5CC4-D00B-4586-8812-4890F669AE1B}" type="slidenum">
              <a:rPr lang="en-US" smtClean="0"/>
              <a:t>‹#›</a:t>
            </a:fld>
            <a:endParaRPr lang="en-US"/>
          </a:p>
        </p:txBody>
      </p:sp>
    </p:spTree>
    <p:extLst>
      <p:ext uri="{BB962C8B-B14F-4D97-AF65-F5344CB8AC3E}">
        <p14:creationId xmlns:p14="http://schemas.microsoft.com/office/powerpoint/2010/main" val="10116543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cxnSp>
        <p:nvCxnSpPr>
          <p:cNvPr id="9" name="Straight Connector 8"/>
          <p:cNvCxnSpPr/>
          <p:nvPr/>
        </p:nvCxnSpPr>
        <p:spPr>
          <a:xfrm flipV="1">
            <a:off x="363196"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2"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3"/>
            <a:ext cx="6858000" cy="701749"/>
          </a:xfrm>
        </p:spPr>
        <p:txBody>
          <a:bodyPr anchor="b"/>
          <a:lstStyle>
            <a:lvl1pPr algn="l">
              <a:buNone/>
              <a:defRPr sz="1575" b="0"/>
            </a:lvl1pPr>
            <a:extLst/>
          </a:lstStyle>
          <a:p>
            <a:r>
              <a:rPr kumimoji="0"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2400"/>
            </a:lvl1pPr>
            <a:extLst/>
          </a:lstStyle>
          <a:p>
            <a:r>
              <a:rPr kumimoji="0" lang="en-US"/>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0574" indent="0">
              <a:spcBef>
                <a:spcPts val="0"/>
              </a:spcBef>
              <a:buNone/>
              <a:defRPr sz="1050">
                <a:solidFill>
                  <a:srgbClr val="FFFFFF"/>
                </a:solidFill>
              </a:defRPr>
            </a:lvl1pPr>
            <a:lvl2pPr>
              <a:defRPr sz="900"/>
            </a:lvl2pPr>
            <a:lvl3pPr>
              <a:defRPr sz="750"/>
            </a:lvl3pPr>
            <a:lvl4pPr>
              <a:defRPr sz="675"/>
            </a:lvl4pPr>
            <a:lvl5pPr>
              <a:defRPr sz="675"/>
            </a:lvl5pPr>
            <a:extLst/>
          </a:lstStyle>
          <a:p>
            <a:pPr lvl="0" eaLnBrk="1" latinLnBrk="0" hangingPunct="1"/>
            <a:r>
              <a:rPr kumimoji="0" lang="en-US"/>
              <a:t>Click to edit Master text styles</a:t>
            </a:r>
          </a:p>
        </p:txBody>
      </p:sp>
      <p:grpSp>
        <p:nvGrpSpPr>
          <p:cNvPr id="14" name="Group 13"/>
          <p:cNvGrpSpPr/>
          <p:nvPr/>
        </p:nvGrpSpPr>
        <p:grpSpPr>
          <a:xfrm rot="5400000">
            <a:off x="8666982"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9"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5586B75A-687E-405C-8A0B-8D00578BA2C3}" type="datetimeFigureOut">
              <a:rPr lang="en-US" smtClean="0"/>
              <a:pPr/>
              <a:t>11/5/2021</a:t>
            </a:fld>
            <a:endParaRPr lang="en-US" dirty="0"/>
          </a:p>
        </p:txBody>
      </p:sp>
      <p:sp>
        <p:nvSpPr>
          <p:cNvPr id="6" name="Footer Placeholder 5"/>
          <p:cNvSpPr>
            <a:spLocks noGrp="1"/>
          </p:cNvSpPr>
          <p:nvPr>
            <p:ph type="ftr" sz="quarter" idx="11"/>
          </p:nvPr>
        </p:nvSpPr>
        <p:spPr>
          <a:xfrm>
            <a:off x="914400" y="55499"/>
            <a:ext cx="5562600" cy="365125"/>
          </a:xfrm>
        </p:spPr>
        <p:txBody>
          <a:bodyPr/>
          <a:lstStyle/>
          <a:p>
            <a:endParaRPr lang="en-US" dirty="0"/>
          </a:p>
        </p:txBody>
      </p:sp>
      <p:sp>
        <p:nvSpPr>
          <p:cNvPr id="7" name="Slide Number Placeholder 6"/>
          <p:cNvSpPr>
            <a:spLocks noGrp="1"/>
          </p:cNvSpPr>
          <p:nvPr>
            <p:ph type="sldNum" sz="quarter" idx="12"/>
          </p:nvPr>
        </p:nvSpPr>
        <p:spPr>
          <a:xfrm>
            <a:off x="8610600" y="55499"/>
            <a:ext cx="457200"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855547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586B75A-687E-405C-8A0B-8D00578BA2C3}" type="datetimeFigureOut">
              <a:rPr lang="en-US" smtClean="0"/>
              <a:pPr/>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13001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19812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609600" y="274641"/>
            <a:ext cx="5867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586B75A-687E-405C-8A0B-8D00578BA2C3}" type="datetimeFigureOut">
              <a:rPr lang="en-US" smtClean="0"/>
              <a:pPr/>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55695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9EC7B-9B51-4386-93FE-40EF02127F39}"/>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28D97F29-C987-438B-B181-0938D710F43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7FDD995-FA60-4315-AC22-42FBBBE849B1}"/>
              </a:ext>
            </a:extLst>
          </p:cNvPr>
          <p:cNvSpPr>
            <a:spLocks noGrp="1"/>
          </p:cNvSpPr>
          <p:nvPr>
            <p:ph type="dt" sz="half" idx="10"/>
          </p:nvPr>
        </p:nvSpPr>
        <p:spPr/>
        <p:txBody>
          <a:bodyPr/>
          <a:lstStyle/>
          <a:p>
            <a:fld id="{B3B78AFC-EDE9-429B-8614-01E21D3B30F2}" type="datetimeFigureOut">
              <a:rPr lang="en-US" smtClean="0"/>
              <a:t>11/5/2021</a:t>
            </a:fld>
            <a:endParaRPr lang="en-US"/>
          </a:p>
        </p:txBody>
      </p:sp>
      <p:sp>
        <p:nvSpPr>
          <p:cNvPr id="5" name="Footer Placeholder 4">
            <a:extLst>
              <a:ext uri="{FF2B5EF4-FFF2-40B4-BE49-F238E27FC236}">
                <a16:creationId xmlns:a16="http://schemas.microsoft.com/office/drawing/2014/main" id="{D58AA71A-478B-47F7-8C8F-AA8835B651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881278-BF7C-4815-90FA-10964949BA62}"/>
              </a:ext>
            </a:extLst>
          </p:cNvPr>
          <p:cNvSpPr>
            <a:spLocks noGrp="1"/>
          </p:cNvSpPr>
          <p:nvPr>
            <p:ph type="sldNum" sz="quarter" idx="12"/>
          </p:nvPr>
        </p:nvSpPr>
        <p:spPr/>
        <p:txBody>
          <a:bodyPr/>
          <a:lstStyle/>
          <a:p>
            <a:fld id="{C6AD5CC4-D00B-4586-8812-4890F669AE1B}" type="slidenum">
              <a:rPr lang="en-US" smtClean="0"/>
              <a:t>‹#›</a:t>
            </a:fld>
            <a:endParaRPr lang="en-US"/>
          </a:p>
        </p:txBody>
      </p:sp>
    </p:spTree>
    <p:extLst>
      <p:ext uri="{BB962C8B-B14F-4D97-AF65-F5344CB8AC3E}">
        <p14:creationId xmlns:p14="http://schemas.microsoft.com/office/powerpoint/2010/main" val="1022765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2B850-8447-4BD8-A253-8EA3DF0880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A1D53E-FB28-46F2-ADA3-E33187F534C2}"/>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86DB148-24EF-4BE5-819C-0D65686AB046}"/>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932786-7E80-45A1-866C-C59F6A0E80B5}"/>
              </a:ext>
            </a:extLst>
          </p:cNvPr>
          <p:cNvSpPr>
            <a:spLocks noGrp="1"/>
          </p:cNvSpPr>
          <p:nvPr>
            <p:ph type="dt" sz="half" idx="10"/>
          </p:nvPr>
        </p:nvSpPr>
        <p:spPr/>
        <p:txBody>
          <a:bodyPr/>
          <a:lstStyle/>
          <a:p>
            <a:fld id="{B3B78AFC-EDE9-429B-8614-01E21D3B30F2}" type="datetimeFigureOut">
              <a:rPr lang="en-US" smtClean="0"/>
              <a:t>11/5/2021</a:t>
            </a:fld>
            <a:endParaRPr lang="en-US"/>
          </a:p>
        </p:txBody>
      </p:sp>
      <p:sp>
        <p:nvSpPr>
          <p:cNvPr id="6" name="Footer Placeholder 5">
            <a:extLst>
              <a:ext uri="{FF2B5EF4-FFF2-40B4-BE49-F238E27FC236}">
                <a16:creationId xmlns:a16="http://schemas.microsoft.com/office/drawing/2014/main" id="{715F1A72-F475-4CFB-ADDC-01F1DD271D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B705E7-FDA0-40BB-AE15-3E782DE348B9}"/>
              </a:ext>
            </a:extLst>
          </p:cNvPr>
          <p:cNvSpPr>
            <a:spLocks noGrp="1"/>
          </p:cNvSpPr>
          <p:nvPr>
            <p:ph type="sldNum" sz="quarter" idx="12"/>
          </p:nvPr>
        </p:nvSpPr>
        <p:spPr/>
        <p:txBody>
          <a:bodyPr/>
          <a:lstStyle/>
          <a:p>
            <a:fld id="{C6AD5CC4-D00B-4586-8812-4890F669AE1B}" type="slidenum">
              <a:rPr lang="en-US" smtClean="0"/>
              <a:t>‹#›</a:t>
            </a:fld>
            <a:endParaRPr lang="en-US"/>
          </a:p>
        </p:txBody>
      </p:sp>
    </p:spTree>
    <p:extLst>
      <p:ext uri="{BB962C8B-B14F-4D97-AF65-F5344CB8AC3E}">
        <p14:creationId xmlns:p14="http://schemas.microsoft.com/office/powerpoint/2010/main" val="2788264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4C919-A1BC-45EA-8740-5ED19684BE48}"/>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6B7E67-2BC5-463D-BC44-3AB0E994B702}"/>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A25D625F-3DF8-4FBD-ADAC-2D7C5F18BFB1}"/>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A6FCABC-D330-4955-BD0E-8E4D458FB8C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97CD0232-F391-4E68-B199-646CCB0A211F}"/>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6DCDD2-9125-4AF8-BCC6-B99700B4C0F9}"/>
              </a:ext>
            </a:extLst>
          </p:cNvPr>
          <p:cNvSpPr>
            <a:spLocks noGrp="1"/>
          </p:cNvSpPr>
          <p:nvPr>
            <p:ph type="dt" sz="half" idx="10"/>
          </p:nvPr>
        </p:nvSpPr>
        <p:spPr/>
        <p:txBody>
          <a:bodyPr/>
          <a:lstStyle/>
          <a:p>
            <a:fld id="{B3B78AFC-EDE9-429B-8614-01E21D3B30F2}" type="datetimeFigureOut">
              <a:rPr lang="en-US" smtClean="0"/>
              <a:t>11/5/2021</a:t>
            </a:fld>
            <a:endParaRPr lang="en-US"/>
          </a:p>
        </p:txBody>
      </p:sp>
      <p:sp>
        <p:nvSpPr>
          <p:cNvPr id="8" name="Footer Placeholder 7">
            <a:extLst>
              <a:ext uri="{FF2B5EF4-FFF2-40B4-BE49-F238E27FC236}">
                <a16:creationId xmlns:a16="http://schemas.microsoft.com/office/drawing/2014/main" id="{DEA40802-3080-4F87-91CB-6E6781F266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1185B12-663A-43EF-AB5B-17754373ECF9}"/>
              </a:ext>
            </a:extLst>
          </p:cNvPr>
          <p:cNvSpPr>
            <a:spLocks noGrp="1"/>
          </p:cNvSpPr>
          <p:nvPr>
            <p:ph type="sldNum" sz="quarter" idx="12"/>
          </p:nvPr>
        </p:nvSpPr>
        <p:spPr/>
        <p:txBody>
          <a:bodyPr/>
          <a:lstStyle/>
          <a:p>
            <a:fld id="{C6AD5CC4-D00B-4586-8812-4890F669AE1B}" type="slidenum">
              <a:rPr lang="en-US" smtClean="0"/>
              <a:t>‹#›</a:t>
            </a:fld>
            <a:endParaRPr lang="en-US"/>
          </a:p>
        </p:txBody>
      </p:sp>
    </p:spTree>
    <p:extLst>
      <p:ext uri="{BB962C8B-B14F-4D97-AF65-F5344CB8AC3E}">
        <p14:creationId xmlns:p14="http://schemas.microsoft.com/office/powerpoint/2010/main" val="1139683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540CC-E4C2-4A17-9E77-A43168AF1F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19337A-593F-4F99-82C5-CFAE9CC5DDB1}"/>
              </a:ext>
            </a:extLst>
          </p:cNvPr>
          <p:cNvSpPr>
            <a:spLocks noGrp="1"/>
          </p:cNvSpPr>
          <p:nvPr>
            <p:ph type="dt" sz="half" idx="10"/>
          </p:nvPr>
        </p:nvSpPr>
        <p:spPr/>
        <p:txBody>
          <a:bodyPr/>
          <a:lstStyle/>
          <a:p>
            <a:fld id="{B3B78AFC-EDE9-429B-8614-01E21D3B30F2}" type="datetimeFigureOut">
              <a:rPr lang="en-US" smtClean="0"/>
              <a:t>11/5/2021</a:t>
            </a:fld>
            <a:endParaRPr lang="en-US"/>
          </a:p>
        </p:txBody>
      </p:sp>
      <p:sp>
        <p:nvSpPr>
          <p:cNvPr id="4" name="Footer Placeholder 3">
            <a:extLst>
              <a:ext uri="{FF2B5EF4-FFF2-40B4-BE49-F238E27FC236}">
                <a16:creationId xmlns:a16="http://schemas.microsoft.com/office/drawing/2014/main" id="{3BA75A77-DCE1-4F13-9281-F5811EBC4D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B81159-FCFC-4262-8329-AEB77ABDB6CF}"/>
              </a:ext>
            </a:extLst>
          </p:cNvPr>
          <p:cNvSpPr>
            <a:spLocks noGrp="1"/>
          </p:cNvSpPr>
          <p:nvPr>
            <p:ph type="sldNum" sz="quarter" idx="12"/>
          </p:nvPr>
        </p:nvSpPr>
        <p:spPr/>
        <p:txBody>
          <a:bodyPr/>
          <a:lstStyle/>
          <a:p>
            <a:fld id="{C6AD5CC4-D00B-4586-8812-4890F669AE1B}" type="slidenum">
              <a:rPr lang="en-US" smtClean="0"/>
              <a:t>‹#›</a:t>
            </a:fld>
            <a:endParaRPr lang="en-US"/>
          </a:p>
        </p:txBody>
      </p:sp>
    </p:spTree>
    <p:extLst>
      <p:ext uri="{BB962C8B-B14F-4D97-AF65-F5344CB8AC3E}">
        <p14:creationId xmlns:p14="http://schemas.microsoft.com/office/powerpoint/2010/main" val="1109152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4570C9-72C8-4ED9-93C9-59D20B058732}"/>
              </a:ext>
            </a:extLst>
          </p:cNvPr>
          <p:cNvSpPr>
            <a:spLocks noGrp="1"/>
          </p:cNvSpPr>
          <p:nvPr>
            <p:ph type="dt" sz="half" idx="10"/>
          </p:nvPr>
        </p:nvSpPr>
        <p:spPr/>
        <p:txBody>
          <a:bodyPr/>
          <a:lstStyle/>
          <a:p>
            <a:fld id="{B3B78AFC-EDE9-429B-8614-01E21D3B30F2}" type="datetimeFigureOut">
              <a:rPr lang="en-US" smtClean="0"/>
              <a:t>11/5/2021</a:t>
            </a:fld>
            <a:endParaRPr lang="en-US"/>
          </a:p>
        </p:txBody>
      </p:sp>
      <p:sp>
        <p:nvSpPr>
          <p:cNvPr id="3" name="Footer Placeholder 2">
            <a:extLst>
              <a:ext uri="{FF2B5EF4-FFF2-40B4-BE49-F238E27FC236}">
                <a16:creationId xmlns:a16="http://schemas.microsoft.com/office/drawing/2014/main" id="{176DD07B-FB13-49C7-B752-BDB0FFD91D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31C1131-0324-44E6-A9B9-442471325491}"/>
              </a:ext>
            </a:extLst>
          </p:cNvPr>
          <p:cNvSpPr>
            <a:spLocks noGrp="1"/>
          </p:cNvSpPr>
          <p:nvPr>
            <p:ph type="sldNum" sz="quarter" idx="12"/>
          </p:nvPr>
        </p:nvSpPr>
        <p:spPr/>
        <p:txBody>
          <a:bodyPr/>
          <a:lstStyle/>
          <a:p>
            <a:fld id="{C6AD5CC4-D00B-4586-8812-4890F669AE1B}" type="slidenum">
              <a:rPr lang="en-US" smtClean="0"/>
              <a:t>‹#›</a:t>
            </a:fld>
            <a:endParaRPr lang="en-US"/>
          </a:p>
        </p:txBody>
      </p:sp>
    </p:spTree>
    <p:extLst>
      <p:ext uri="{BB962C8B-B14F-4D97-AF65-F5344CB8AC3E}">
        <p14:creationId xmlns:p14="http://schemas.microsoft.com/office/powerpoint/2010/main" val="1920646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3AC94-D94E-4005-BDF9-C3635D00E61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43E5F1F6-37C0-4BE2-A9A9-4EBA4AF3358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43EB6E6-1C61-42BB-A3AD-488CDCA4E15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92FA2DCF-D991-4B97-8561-D4D05697C16F}"/>
              </a:ext>
            </a:extLst>
          </p:cNvPr>
          <p:cNvSpPr>
            <a:spLocks noGrp="1"/>
          </p:cNvSpPr>
          <p:nvPr>
            <p:ph type="dt" sz="half" idx="10"/>
          </p:nvPr>
        </p:nvSpPr>
        <p:spPr/>
        <p:txBody>
          <a:bodyPr/>
          <a:lstStyle/>
          <a:p>
            <a:fld id="{B3B78AFC-EDE9-429B-8614-01E21D3B30F2}" type="datetimeFigureOut">
              <a:rPr lang="en-US" smtClean="0"/>
              <a:t>11/5/2021</a:t>
            </a:fld>
            <a:endParaRPr lang="en-US"/>
          </a:p>
        </p:txBody>
      </p:sp>
      <p:sp>
        <p:nvSpPr>
          <p:cNvPr id="6" name="Footer Placeholder 5">
            <a:extLst>
              <a:ext uri="{FF2B5EF4-FFF2-40B4-BE49-F238E27FC236}">
                <a16:creationId xmlns:a16="http://schemas.microsoft.com/office/drawing/2014/main" id="{AE7DCA73-5FC0-413D-9D8F-5ED56BAF16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5BCB65-A754-4198-98F3-F1C3C86AF1DC}"/>
              </a:ext>
            </a:extLst>
          </p:cNvPr>
          <p:cNvSpPr>
            <a:spLocks noGrp="1"/>
          </p:cNvSpPr>
          <p:nvPr>
            <p:ph type="sldNum" sz="quarter" idx="12"/>
          </p:nvPr>
        </p:nvSpPr>
        <p:spPr/>
        <p:txBody>
          <a:bodyPr/>
          <a:lstStyle/>
          <a:p>
            <a:fld id="{C6AD5CC4-D00B-4586-8812-4890F669AE1B}" type="slidenum">
              <a:rPr lang="en-US" smtClean="0"/>
              <a:t>‹#›</a:t>
            </a:fld>
            <a:endParaRPr lang="en-US"/>
          </a:p>
        </p:txBody>
      </p:sp>
    </p:spTree>
    <p:extLst>
      <p:ext uri="{BB962C8B-B14F-4D97-AF65-F5344CB8AC3E}">
        <p14:creationId xmlns:p14="http://schemas.microsoft.com/office/powerpoint/2010/main" val="1831429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25CD8-7A3C-4674-B6C2-CB52946D5CF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07FD06B4-0E27-47FA-8FBC-2CA370D8C8E1}"/>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48BBA921-0123-460E-903E-F0F1AF4FFDC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D33ECD7B-0394-4620-AC0D-B218A6A0F947}"/>
              </a:ext>
            </a:extLst>
          </p:cNvPr>
          <p:cNvSpPr>
            <a:spLocks noGrp="1"/>
          </p:cNvSpPr>
          <p:nvPr>
            <p:ph type="dt" sz="half" idx="10"/>
          </p:nvPr>
        </p:nvSpPr>
        <p:spPr/>
        <p:txBody>
          <a:bodyPr/>
          <a:lstStyle/>
          <a:p>
            <a:fld id="{B3B78AFC-EDE9-429B-8614-01E21D3B30F2}" type="datetimeFigureOut">
              <a:rPr lang="en-US" smtClean="0"/>
              <a:t>11/5/2021</a:t>
            </a:fld>
            <a:endParaRPr lang="en-US"/>
          </a:p>
        </p:txBody>
      </p:sp>
      <p:sp>
        <p:nvSpPr>
          <p:cNvPr id="6" name="Footer Placeholder 5">
            <a:extLst>
              <a:ext uri="{FF2B5EF4-FFF2-40B4-BE49-F238E27FC236}">
                <a16:creationId xmlns:a16="http://schemas.microsoft.com/office/drawing/2014/main" id="{478000ED-912E-4F9D-B93E-4DD20811D1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1796DA-EDF1-4532-94BF-4BBA6B869377}"/>
              </a:ext>
            </a:extLst>
          </p:cNvPr>
          <p:cNvSpPr>
            <a:spLocks noGrp="1"/>
          </p:cNvSpPr>
          <p:nvPr>
            <p:ph type="sldNum" sz="quarter" idx="12"/>
          </p:nvPr>
        </p:nvSpPr>
        <p:spPr/>
        <p:txBody>
          <a:bodyPr/>
          <a:lstStyle/>
          <a:p>
            <a:fld id="{C6AD5CC4-D00B-4586-8812-4890F669AE1B}" type="slidenum">
              <a:rPr lang="en-US" smtClean="0"/>
              <a:t>‹#›</a:t>
            </a:fld>
            <a:endParaRPr lang="en-US"/>
          </a:p>
        </p:txBody>
      </p:sp>
    </p:spTree>
    <p:extLst>
      <p:ext uri="{BB962C8B-B14F-4D97-AF65-F5344CB8AC3E}">
        <p14:creationId xmlns:p14="http://schemas.microsoft.com/office/powerpoint/2010/main" val="2297679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7A590D-94A7-48C5-8EA9-669B3FFCA8F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4D3A1F-71B9-4E14-91EB-5098E3BCA64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D3EDF8-A970-406B-897F-5D711C2D978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3B78AFC-EDE9-429B-8614-01E21D3B30F2}" type="datetimeFigureOut">
              <a:rPr lang="en-US" smtClean="0"/>
              <a:t>11/5/2021</a:t>
            </a:fld>
            <a:endParaRPr lang="en-US"/>
          </a:p>
        </p:txBody>
      </p:sp>
      <p:sp>
        <p:nvSpPr>
          <p:cNvPr id="5" name="Footer Placeholder 4">
            <a:extLst>
              <a:ext uri="{FF2B5EF4-FFF2-40B4-BE49-F238E27FC236}">
                <a16:creationId xmlns:a16="http://schemas.microsoft.com/office/drawing/2014/main" id="{0F31D03D-07F1-46DD-BE3A-88596697ED0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0C12A10-C260-4B98-83D0-018205F3B2D4}"/>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6AD5CC4-D00B-4586-8812-4890F669AE1B}" type="slidenum">
              <a:rPr lang="en-US" smtClean="0"/>
              <a:t>‹#›</a:t>
            </a:fld>
            <a:endParaRPr lang="en-US"/>
          </a:p>
        </p:txBody>
      </p:sp>
    </p:spTree>
    <p:extLst>
      <p:ext uri="{BB962C8B-B14F-4D97-AF65-F5344CB8AC3E}">
        <p14:creationId xmlns:p14="http://schemas.microsoft.com/office/powerpoint/2010/main" val="37747976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77000" y="6416677"/>
            <a:ext cx="2133600" cy="365125"/>
          </a:xfrm>
          <a:prstGeom prst="rect">
            <a:avLst/>
          </a:prstGeom>
        </p:spPr>
        <p:txBody>
          <a:bodyPr vert="horz" anchor="b"/>
          <a:lstStyle>
            <a:lvl1pPr algn="l" eaLnBrk="1" latinLnBrk="0" hangingPunct="1">
              <a:defRPr kumimoji="0" sz="825">
                <a:solidFill>
                  <a:schemeClr val="tx2"/>
                </a:solidFill>
              </a:defRPr>
            </a:lvl1pPr>
            <a:extLst/>
          </a:lstStyle>
          <a:p>
            <a:fld id="{5586B75A-687E-405C-8A0B-8D00578BA2C3}" type="datetimeFigureOut">
              <a:rPr lang="en-US" smtClean="0"/>
              <a:pPr/>
              <a:t>11/5/2021</a:t>
            </a:fld>
            <a:endParaRPr lang="en-US" dirty="0"/>
          </a:p>
        </p:txBody>
      </p:sp>
      <p:sp>
        <p:nvSpPr>
          <p:cNvPr id="3" name="Footer Placeholder 2"/>
          <p:cNvSpPr>
            <a:spLocks noGrp="1"/>
          </p:cNvSpPr>
          <p:nvPr>
            <p:ph type="ftr" sz="quarter" idx="3"/>
          </p:nvPr>
        </p:nvSpPr>
        <p:spPr>
          <a:xfrm>
            <a:off x="914400" y="6416677"/>
            <a:ext cx="5562600" cy="365125"/>
          </a:xfrm>
          <a:prstGeom prst="rect">
            <a:avLst/>
          </a:prstGeom>
        </p:spPr>
        <p:txBody>
          <a:bodyPr vert="horz" anchor="b"/>
          <a:lstStyle>
            <a:lvl1pPr algn="r" eaLnBrk="1" latinLnBrk="0" hangingPunct="1">
              <a:defRPr kumimoji="0" sz="825">
                <a:solidFill>
                  <a:schemeClr val="tx2"/>
                </a:solidFill>
              </a:defRPr>
            </a:lvl1pPr>
            <a:extLst/>
          </a:lstStyle>
          <a:p>
            <a:endParaRPr lang="en-US" dirty="0"/>
          </a:p>
        </p:txBody>
      </p:sp>
      <p:sp>
        <p:nvSpPr>
          <p:cNvPr id="23" name="Slide Number Placeholder 22"/>
          <p:cNvSpPr>
            <a:spLocks noGrp="1"/>
          </p:cNvSpPr>
          <p:nvPr>
            <p:ph type="sldNum" sz="quarter" idx="4"/>
          </p:nvPr>
        </p:nvSpPr>
        <p:spPr>
          <a:xfrm>
            <a:off x="8610600" y="6416677"/>
            <a:ext cx="457200" cy="365125"/>
          </a:xfrm>
          <a:prstGeom prst="rect">
            <a:avLst/>
          </a:prstGeom>
        </p:spPr>
        <p:txBody>
          <a:bodyPr vert="horz" anchor="b"/>
          <a:lstStyle>
            <a:lvl1pPr algn="l" eaLnBrk="1" latinLnBrk="0" hangingPunct="1">
              <a:defRPr kumimoji="0" sz="900">
                <a:solidFill>
                  <a:schemeClr val="tx2"/>
                </a:solidFill>
              </a:defRPr>
            </a:lvl1pPr>
            <a:extLst/>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4112360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rtl="0" eaLnBrk="1" latinLnBrk="0" hangingPunct="1">
        <a:spcBef>
          <a:spcPct val="0"/>
        </a:spcBef>
        <a:buNone/>
        <a:defRPr kumimoji="0" sz="3000" kern="1200" spc="-75" baseline="0">
          <a:solidFill>
            <a:schemeClr val="tx2">
              <a:satMod val="200000"/>
            </a:schemeClr>
          </a:solidFill>
          <a:latin typeface="+mj-lt"/>
          <a:ea typeface="+mj-ea"/>
          <a:cs typeface="+mj-cs"/>
        </a:defRPr>
      </a:lvl1pPr>
      <a:extLst/>
    </p:titleStyle>
    <p:bodyStyle>
      <a:lvl1pPr marL="308610" indent="-257175" algn="l" rtl="0" eaLnBrk="1" latinLnBrk="0" hangingPunct="1">
        <a:spcBef>
          <a:spcPts val="525"/>
        </a:spcBef>
        <a:buClr>
          <a:schemeClr val="tx2"/>
        </a:buClr>
        <a:buSzPct val="95000"/>
        <a:buFont typeface="Wingdings"/>
        <a:buChar char=""/>
        <a:defRPr kumimoji="0" sz="2250" kern="1200">
          <a:solidFill>
            <a:schemeClr val="tx1"/>
          </a:solidFill>
          <a:latin typeface="+mn-lt"/>
          <a:ea typeface="+mn-ea"/>
          <a:cs typeface="+mn-cs"/>
        </a:defRPr>
      </a:lvl1pPr>
      <a:lvl2pPr marL="555498" indent="-214313" algn="l" rtl="0" eaLnBrk="1" latinLnBrk="0" hangingPunct="1">
        <a:spcBef>
          <a:spcPct val="20000"/>
        </a:spcBef>
        <a:buClr>
          <a:schemeClr val="accent2"/>
        </a:buClr>
        <a:buSzPct val="90000"/>
        <a:buFont typeface="Wingdings"/>
        <a:buChar char=""/>
        <a:defRPr kumimoji="0" sz="1950" kern="1200">
          <a:solidFill>
            <a:schemeClr val="tx1"/>
          </a:solidFill>
          <a:latin typeface="+mn-lt"/>
          <a:ea typeface="+mn-ea"/>
          <a:cs typeface="+mn-cs"/>
        </a:defRPr>
      </a:lvl2pPr>
      <a:lvl3pPr marL="747522" indent="-171450" algn="l" rtl="0" eaLnBrk="1" latinLnBrk="0" hangingPunct="1">
        <a:spcBef>
          <a:spcPct val="20000"/>
        </a:spcBef>
        <a:buClr>
          <a:schemeClr val="accent2"/>
        </a:buClr>
        <a:buFont typeface="Wingdings 2"/>
        <a:buChar char=""/>
        <a:defRPr kumimoji="0" sz="1800" kern="1200">
          <a:solidFill>
            <a:schemeClr val="tx1"/>
          </a:solidFill>
          <a:latin typeface="+mn-lt"/>
          <a:ea typeface="+mn-ea"/>
          <a:cs typeface="+mn-cs"/>
        </a:defRPr>
      </a:lvl3pPr>
      <a:lvl4pPr marL="946404" indent="-171450" algn="l" rtl="0" eaLnBrk="1" latinLnBrk="0" hangingPunct="1">
        <a:spcBef>
          <a:spcPct val="20000"/>
        </a:spcBef>
        <a:buClr>
          <a:schemeClr val="accent3"/>
        </a:buClr>
        <a:buFont typeface="Wingdings 3"/>
        <a:buChar char=""/>
        <a:defRPr kumimoji="0" sz="1650" kern="1200">
          <a:solidFill>
            <a:schemeClr val="tx1"/>
          </a:solidFill>
          <a:latin typeface="+mn-lt"/>
          <a:ea typeface="+mn-ea"/>
          <a:cs typeface="+mn-cs"/>
        </a:defRPr>
      </a:lvl4pPr>
      <a:lvl5pPr marL="1110996" indent="-157734" algn="l" rtl="0" eaLnBrk="1" latinLnBrk="0" hangingPunct="1">
        <a:spcBef>
          <a:spcPct val="20000"/>
        </a:spcBef>
        <a:buClr>
          <a:schemeClr val="accent3"/>
        </a:buClr>
        <a:buFont typeface="Wingdings 2"/>
        <a:buChar char=""/>
        <a:defRPr kumimoji="0" sz="1500" kern="1200">
          <a:solidFill>
            <a:schemeClr val="tx1"/>
          </a:solidFill>
          <a:latin typeface="+mn-lt"/>
          <a:ea typeface="+mn-ea"/>
          <a:cs typeface="+mn-cs"/>
        </a:defRPr>
      </a:lvl5pPr>
      <a:lvl6pPr marL="1282446" indent="-157734" algn="l" rtl="0" eaLnBrk="1" latinLnBrk="0" hangingPunct="1">
        <a:spcBef>
          <a:spcPct val="20000"/>
        </a:spcBef>
        <a:buClr>
          <a:schemeClr val="accent3"/>
        </a:buClr>
        <a:buFont typeface="Wingdings 2"/>
        <a:buChar char=""/>
        <a:defRPr kumimoji="0" sz="1350" kern="1200">
          <a:solidFill>
            <a:schemeClr val="tx1"/>
          </a:solidFill>
          <a:latin typeface="+mn-lt"/>
          <a:ea typeface="+mn-ea"/>
          <a:cs typeface="+mn-cs"/>
        </a:defRPr>
      </a:lvl6pPr>
      <a:lvl7pPr marL="1426464" indent="-137160" algn="l" rtl="0" eaLnBrk="1" latinLnBrk="0" hangingPunct="1">
        <a:spcBef>
          <a:spcPct val="20000"/>
        </a:spcBef>
        <a:buClr>
          <a:schemeClr val="accent4"/>
        </a:buClr>
        <a:buFont typeface="Wingdings 2"/>
        <a:buChar char=""/>
        <a:defRPr kumimoji="0" sz="1200" kern="1200">
          <a:solidFill>
            <a:schemeClr val="tx1"/>
          </a:solidFill>
          <a:latin typeface="+mn-lt"/>
          <a:ea typeface="+mn-ea"/>
          <a:cs typeface="+mn-cs"/>
        </a:defRPr>
      </a:lvl7pPr>
      <a:lvl8pPr marL="1570482" indent="-137160" algn="l" rtl="0" eaLnBrk="1" latinLnBrk="0" hangingPunct="1">
        <a:spcBef>
          <a:spcPct val="20000"/>
        </a:spcBef>
        <a:buClr>
          <a:schemeClr val="accent4"/>
        </a:buClr>
        <a:buFont typeface="Wingdings 2"/>
        <a:buChar char=""/>
        <a:defRPr kumimoji="0" sz="1200" kern="1200">
          <a:solidFill>
            <a:schemeClr val="tx1"/>
          </a:solidFill>
          <a:latin typeface="+mn-lt"/>
          <a:ea typeface="+mn-ea"/>
          <a:cs typeface="+mn-cs"/>
        </a:defRPr>
      </a:lvl8pPr>
      <a:lvl9pPr marL="1714500" indent="-137160" algn="l" rtl="0" eaLnBrk="1" latinLnBrk="0" hangingPunct="1">
        <a:spcBef>
          <a:spcPct val="20000"/>
        </a:spcBef>
        <a:buClr>
          <a:schemeClr val="accent4"/>
        </a:buClr>
        <a:buFont typeface="Wingdings 2"/>
        <a:buChar char=""/>
        <a:defRPr kumimoji="0" sz="12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6.jp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FD7BD-3CCF-46FE-82A2-12DAB0AE5115}"/>
              </a:ext>
            </a:extLst>
          </p:cNvPr>
          <p:cNvSpPr>
            <a:spLocks noGrp="1"/>
          </p:cNvSpPr>
          <p:nvPr>
            <p:ph type="ctrTitle"/>
          </p:nvPr>
        </p:nvSpPr>
        <p:spPr>
          <a:xfrm>
            <a:off x="675562" y="2667001"/>
            <a:ext cx="7380029" cy="1219199"/>
          </a:xfrm>
        </p:spPr>
        <p:txBody>
          <a:bodyPr>
            <a:noAutofit/>
          </a:bodyPr>
          <a:lstStyle/>
          <a:p>
            <a:r>
              <a:rPr lang="en-US" sz="2700" b="1" dirty="0"/>
              <a:t>Overview &amp; Progress Update </a:t>
            </a:r>
            <a:br>
              <a:rPr lang="en-US" sz="2700" b="1" dirty="0"/>
            </a:br>
            <a:r>
              <a:rPr lang="en-US" sz="2700" b="1" dirty="0"/>
              <a:t>on the Liberia National Action Plan on Women, Peace and Security (WPS) (2019-2023) - UNSCR 1325</a:t>
            </a:r>
          </a:p>
        </p:txBody>
      </p:sp>
      <p:pic>
        <p:nvPicPr>
          <p:cNvPr id="6" name="Picture 5" descr="File:Coat of arms of Liberia.svg">
            <a:extLst>
              <a:ext uri="{FF2B5EF4-FFF2-40B4-BE49-F238E27FC236}">
                <a16:creationId xmlns:a16="http://schemas.microsoft.com/office/drawing/2014/main" id="{221F78BB-CB5B-47EB-AF7E-ACBC971A40A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0" y="304800"/>
            <a:ext cx="2118815" cy="1965038"/>
          </a:xfrm>
          <a:prstGeom prst="rect">
            <a:avLst/>
          </a:prstGeom>
          <a:noFill/>
          <a:ln>
            <a:noFill/>
          </a:ln>
        </p:spPr>
      </p:pic>
      <p:sp>
        <p:nvSpPr>
          <p:cNvPr id="4" name="Title 1">
            <a:extLst>
              <a:ext uri="{FF2B5EF4-FFF2-40B4-BE49-F238E27FC236}">
                <a16:creationId xmlns:a16="http://schemas.microsoft.com/office/drawing/2014/main" id="{63BFD7BD-3CCF-46FE-82A2-12DAB0AE5115}"/>
              </a:ext>
            </a:extLst>
          </p:cNvPr>
          <p:cNvSpPr txBox="1">
            <a:spLocks/>
          </p:cNvSpPr>
          <p:nvPr/>
        </p:nvSpPr>
        <p:spPr>
          <a:xfrm>
            <a:off x="1371600" y="4283364"/>
            <a:ext cx="6858000" cy="1279236"/>
          </a:xfrm>
          <a:prstGeom prst="rect">
            <a:avLst/>
          </a:prstGeom>
        </p:spPr>
        <p:txBody>
          <a:bodyPr vert="horz" lIns="68580" tIns="34290" rIns="68580" bIns="3429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i="1" dirty="0"/>
              <a:t>Presented By:</a:t>
            </a:r>
          </a:p>
          <a:p>
            <a:r>
              <a:rPr lang="en-US" sz="2400" i="1" dirty="0"/>
              <a:t>Alice Johnson-Howard</a:t>
            </a:r>
          </a:p>
          <a:p>
            <a:r>
              <a:rPr lang="en-US" sz="2400" b="1" dirty="0"/>
              <a:t>Deputy Minister for Gender</a:t>
            </a:r>
          </a:p>
          <a:p>
            <a:r>
              <a:rPr lang="en-US" sz="2400" b="1" dirty="0"/>
              <a:t>Minister of Gender, Children and Social Protection</a:t>
            </a:r>
          </a:p>
        </p:txBody>
      </p:sp>
    </p:spTree>
    <p:extLst>
      <p:ext uri="{BB962C8B-B14F-4D97-AF65-F5344CB8AC3E}">
        <p14:creationId xmlns:p14="http://schemas.microsoft.com/office/powerpoint/2010/main" val="28243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43F05-BF2C-42D8-BEF8-B5356B77CD8E}"/>
              </a:ext>
            </a:extLst>
          </p:cNvPr>
          <p:cNvSpPr>
            <a:spLocks noGrp="1"/>
          </p:cNvSpPr>
          <p:nvPr>
            <p:ph type="title"/>
          </p:nvPr>
        </p:nvSpPr>
        <p:spPr>
          <a:xfrm>
            <a:off x="628650" y="-38100"/>
            <a:ext cx="7886700" cy="1181101"/>
          </a:xfrm>
        </p:spPr>
        <p:txBody>
          <a:bodyPr>
            <a:normAutofit/>
          </a:bodyPr>
          <a:lstStyle/>
          <a:p>
            <a:r>
              <a:rPr lang="en-US" sz="4400" b="1" u="sng" dirty="0"/>
              <a:t>Next Steps</a:t>
            </a:r>
          </a:p>
        </p:txBody>
      </p:sp>
      <p:sp>
        <p:nvSpPr>
          <p:cNvPr id="3" name="Content Placeholder 2">
            <a:extLst>
              <a:ext uri="{FF2B5EF4-FFF2-40B4-BE49-F238E27FC236}">
                <a16:creationId xmlns:a16="http://schemas.microsoft.com/office/drawing/2014/main" id="{193F87EA-45CC-46AF-953C-B2F5E33CD5BC}"/>
              </a:ext>
            </a:extLst>
          </p:cNvPr>
          <p:cNvSpPr>
            <a:spLocks noGrp="1"/>
          </p:cNvSpPr>
          <p:nvPr>
            <p:ph idx="1"/>
          </p:nvPr>
        </p:nvSpPr>
        <p:spPr>
          <a:xfrm>
            <a:off x="457200" y="1143001"/>
            <a:ext cx="8229600" cy="5562599"/>
          </a:xfrm>
        </p:spPr>
        <p:txBody>
          <a:bodyPr>
            <a:normAutofit/>
          </a:bodyPr>
          <a:lstStyle/>
          <a:p>
            <a:pPr marL="457200" indent="-392113"/>
            <a:endParaRPr lang="en-US" sz="3200" dirty="0"/>
          </a:p>
          <a:p>
            <a:pPr marL="457200" indent="-392113" algn="just"/>
            <a:r>
              <a:rPr lang="en-US" sz="4400" dirty="0"/>
              <a:t>Approval of and support for NAP Midterm review scheduled in 2021 deadline being Dec. 31; and</a:t>
            </a:r>
          </a:p>
          <a:p>
            <a:pPr marL="457200" indent="-392113" algn="just"/>
            <a:endParaRPr lang="en-US" sz="4400" dirty="0"/>
          </a:p>
          <a:p>
            <a:pPr marL="457200" indent="-392113" algn="just"/>
            <a:r>
              <a:rPr lang="en-US" sz="4400" dirty="0"/>
              <a:t>Conduct a Donor conference for resource mobilization</a:t>
            </a:r>
          </a:p>
          <a:p>
            <a:endParaRPr lang="en-US" dirty="0"/>
          </a:p>
        </p:txBody>
      </p:sp>
    </p:spTree>
    <p:extLst>
      <p:ext uri="{BB962C8B-B14F-4D97-AF65-F5344CB8AC3E}">
        <p14:creationId xmlns:p14="http://schemas.microsoft.com/office/powerpoint/2010/main" val="2411487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E16C8-1ACF-4075-81C1-4C5BAEC69209}"/>
              </a:ext>
            </a:extLst>
          </p:cNvPr>
          <p:cNvSpPr>
            <a:spLocks noGrp="1"/>
          </p:cNvSpPr>
          <p:nvPr>
            <p:ph type="title"/>
          </p:nvPr>
        </p:nvSpPr>
        <p:spPr>
          <a:xfrm>
            <a:off x="628650" y="304800"/>
            <a:ext cx="7886700" cy="762001"/>
          </a:xfrm>
        </p:spPr>
        <p:txBody>
          <a:bodyPr>
            <a:normAutofit/>
          </a:bodyPr>
          <a:lstStyle/>
          <a:p>
            <a:r>
              <a:rPr lang="en-US" sz="4000" b="1" u="sng" dirty="0"/>
              <a:t>Conclusion</a:t>
            </a:r>
          </a:p>
        </p:txBody>
      </p:sp>
      <p:sp>
        <p:nvSpPr>
          <p:cNvPr id="3" name="Content Placeholder 2">
            <a:extLst>
              <a:ext uri="{FF2B5EF4-FFF2-40B4-BE49-F238E27FC236}">
                <a16:creationId xmlns:a16="http://schemas.microsoft.com/office/drawing/2014/main" id="{5E7AF6BF-4200-46A6-B5B7-79936A679AB0}"/>
              </a:ext>
            </a:extLst>
          </p:cNvPr>
          <p:cNvSpPr>
            <a:spLocks noGrp="1"/>
          </p:cNvSpPr>
          <p:nvPr>
            <p:ph idx="1"/>
          </p:nvPr>
        </p:nvSpPr>
        <p:spPr>
          <a:xfrm>
            <a:off x="419100" y="1076632"/>
            <a:ext cx="8420100" cy="5552767"/>
          </a:xfrm>
        </p:spPr>
        <p:txBody>
          <a:bodyPr>
            <a:noAutofit/>
          </a:bodyPr>
          <a:lstStyle/>
          <a:p>
            <a:pPr marL="339725" indent="-339725" algn="just"/>
            <a:r>
              <a:rPr lang="en-US" sz="3600" dirty="0"/>
              <a:t>A strong political leadership from NSC members is crucial to operationalize and enforce the NAP-WPS implementation;</a:t>
            </a:r>
          </a:p>
          <a:p>
            <a:pPr marL="339725" indent="-339725" algn="just"/>
            <a:r>
              <a:rPr lang="en-US" sz="3600" dirty="0"/>
              <a:t>Allocation of financial resources from the National Budget is imperative for the full implementation of the LNAP WPS (2019-2023);</a:t>
            </a:r>
          </a:p>
          <a:p>
            <a:pPr marL="339725" indent="-339725" algn="just"/>
            <a:r>
              <a:rPr lang="en-US" sz="3600" dirty="0"/>
              <a:t>Only UN Women is supporting the second NAP implementation;</a:t>
            </a:r>
          </a:p>
          <a:p>
            <a:pPr algn="just"/>
            <a:endParaRPr lang="en-US" sz="2800" dirty="0"/>
          </a:p>
        </p:txBody>
      </p:sp>
    </p:spTree>
    <p:extLst>
      <p:ext uri="{BB962C8B-B14F-4D97-AF65-F5344CB8AC3E}">
        <p14:creationId xmlns:p14="http://schemas.microsoft.com/office/powerpoint/2010/main" val="967675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E387A-DBB3-4E9F-8114-6ABD9B8281D3}"/>
              </a:ext>
            </a:extLst>
          </p:cNvPr>
          <p:cNvSpPr>
            <a:spLocks noGrp="1"/>
          </p:cNvSpPr>
          <p:nvPr>
            <p:ph type="ctrTitle"/>
          </p:nvPr>
        </p:nvSpPr>
        <p:spPr>
          <a:xfrm>
            <a:off x="3788229" y="4419600"/>
            <a:ext cx="4839877" cy="1981200"/>
          </a:xfrm>
          <a:solidFill>
            <a:schemeClr val="tx1"/>
          </a:solidFill>
        </p:spPr>
        <p:txBody>
          <a:bodyPr>
            <a:normAutofit/>
          </a:bodyPr>
          <a:lstStyle/>
          <a:p>
            <a:pPr algn="ctr"/>
            <a:br>
              <a:rPr lang="en-US" sz="2325" dirty="0">
                <a:solidFill>
                  <a:srgbClr val="000000"/>
                </a:solidFill>
              </a:rPr>
            </a:br>
            <a:br>
              <a:rPr lang="en-US" sz="2325" dirty="0">
                <a:solidFill>
                  <a:srgbClr val="000000"/>
                </a:solidFill>
              </a:rPr>
            </a:br>
            <a:r>
              <a:rPr lang="en-US" sz="5400" dirty="0">
                <a:solidFill>
                  <a:srgbClr val="000000"/>
                </a:solidFill>
              </a:rPr>
              <a:t>Thank you!</a:t>
            </a:r>
            <a:br>
              <a:rPr lang="en-US" sz="2325" dirty="0">
                <a:solidFill>
                  <a:srgbClr val="000000"/>
                </a:solidFill>
              </a:rPr>
            </a:br>
            <a:endParaRPr lang="en-US" sz="2325" dirty="0"/>
          </a:p>
        </p:txBody>
      </p:sp>
      <p:pic>
        <p:nvPicPr>
          <p:cNvPr id="8" name="Picture 7">
            <a:extLst>
              <a:ext uri="{FF2B5EF4-FFF2-40B4-BE49-F238E27FC236}">
                <a16:creationId xmlns:a16="http://schemas.microsoft.com/office/drawing/2014/main" id="{DECED93D-C475-401A-91D9-E6FCFE8FAB8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8922" b="-2"/>
          <a:stretch/>
        </p:blipFill>
        <p:spPr>
          <a:xfrm>
            <a:off x="238226" y="1081773"/>
            <a:ext cx="3208821" cy="2351752"/>
          </a:xfrm>
          <a:prstGeom prst="rect">
            <a:avLst/>
          </a:prstGeom>
        </p:spPr>
      </p:pic>
      <p:pic>
        <p:nvPicPr>
          <p:cNvPr id="7" name="Picture 6">
            <a:extLst>
              <a:ext uri="{FF2B5EF4-FFF2-40B4-BE49-F238E27FC236}">
                <a16:creationId xmlns:a16="http://schemas.microsoft.com/office/drawing/2014/main" id="{B4831BB8-AFE6-44EC-AECE-25655D6A4630}"/>
              </a:ext>
            </a:extLst>
          </p:cNvPr>
          <p:cNvPicPr>
            <a:picLocks noChangeAspect="1"/>
          </p:cNvPicPr>
          <p:nvPr/>
        </p:nvPicPr>
        <p:blipFill rotWithShape="1">
          <a:blip r:embed="rId4">
            <a:extLst>
              <a:ext uri="{28A0092B-C50C-407E-A947-70E740481C1C}">
                <a14:useLocalDpi xmlns:a14="http://schemas.microsoft.com/office/drawing/2010/main" val="0"/>
              </a:ext>
            </a:extLst>
          </a:blip>
          <a:srcRect t="5631" r="2" b="31926"/>
          <a:stretch/>
        </p:blipFill>
        <p:spPr>
          <a:xfrm>
            <a:off x="3701051" y="967472"/>
            <a:ext cx="5253228" cy="2178867"/>
          </a:xfrm>
          <a:prstGeom prst="rect">
            <a:avLst/>
          </a:prstGeom>
        </p:spPr>
      </p:pic>
      <p:pic>
        <p:nvPicPr>
          <p:cNvPr id="5" name="Picture 4">
            <a:extLst>
              <a:ext uri="{FF2B5EF4-FFF2-40B4-BE49-F238E27FC236}">
                <a16:creationId xmlns:a16="http://schemas.microsoft.com/office/drawing/2014/main" id="{2C75074E-742A-492D-8027-7475AA90DB1F}"/>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r="8247" b="-4"/>
          <a:stretch/>
        </p:blipFill>
        <p:spPr>
          <a:xfrm>
            <a:off x="238226" y="3489325"/>
            <a:ext cx="3120339" cy="2270125"/>
          </a:xfrm>
          <a:prstGeom prst="rect">
            <a:avLst/>
          </a:prstGeom>
        </p:spPr>
      </p:pic>
      <p:pic>
        <p:nvPicPr>
          <p:cNvPr id="6" name="Picture 5">
            <a:extLst>
              <a:ext uri="{FF2B5EF4-FFF2-40B4-BE49-F238E27FC236}">
                <a16:creationId xmlns:a16="http://schemas.microsoft.com/office/drawing/2014/main" id="{076B0A8E-93E6-4BC8-A716-9206848174E7}"/>
              </a:ext>
            </a:extLst>
          </p:cNvPr>
          <p:cNvPicPr>
            <a:picLocks noChangeAspect="1"/>
          </p:cNvPicPr>
          <p:nvPr/>
        </p:nvPicPr>
        <p:blipFill rotWithShape="1">
          <a:blip r:embed="rId4">
            <a:extLst>
              <a:ext uri="{28A0092B-C50C-407E-A947-70E740481C1C}">
                <a14:useLocalDpi xmlns:a14="http://schemas.microsoft.com/office/drawing/2010/main" val="0"/>
              </a:ext>
            </a:extLst>
          </a:blip>
          <a:srcRect t="5631" r="2" b="31926"/>
          <a:stretch/>
        </p:blipFill>
        <p:spPr>
          <a:xfrm>
            <a:off x="3701051" y="838200"/>
            <a:ext cx="5367528" cy="3352801"/>
          </a:xfrm>
          <a:prstGeom prst="rect">
            <a:avLst/>
          </a:prstGeom>
        </p:spPr>
      </p:pic>
    </p:spTree>
    <p:extLst>
      <p:ext uri="{BB962C8B-B14F-4D97-AF65-F5344CB8AC3E}">
        <p14:creationId xmlns:p14="http://schemas.microsoft.com/office/powerpoint/2010/main" val="3943975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497" y="533400"/>
            <a:ext cx="1668439" cy="555258"/>
          </a:xfrm>
        </p:spPr>
        <p:txBody>
          <a:bodyPr>
            <a:normAutofit/>
          </a:bodyPr>
          <a:lstStyle/>
          <a:p>
            <a:pPr algn="ctr"/>
            <a:r>
              <a:rPr lang="en-US" sz="2700" b="1" u="sng" dirty="0"/>
              <a:t>Outline</a:t>
            </a:r>
          </a:p>
        </p:txBody>
      </p:sp>
      <p:sp>
        <p:nvSpPr>
          <p:cNvPr id="4" name="Title 1"/>
          <p:cNvSpPr txBox="1">
            <a:spLocks/>
          </p:cNvSpPr>
          <p:nvPr/>
        </p:nvSpPr>
        <p:spPr>
          <a:xfrm>
            <a:off x="381000" y="1600200"/>
            <a:ext cx="7734017" cy="4433532"/>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57213" indent="-557213">
              <a:buAutoNum type="arabicPeriod"/>
            </a:pPr>
            <a:r>
              <a:rPr lang="en-US" sz="2250" b="1" dirty="0"/>
              <a:t>Background</a:t>
            </a:r>
          </a:p>
          <a:p>
            <a:pPr marL="557213" indent="-557213">
              <a:buAutoNum type="arabicPeriod"/>
            </a:pPr>
            <a:endParaRPr lang="en-US" sz="1200" b="1" dirty="0"/>
          </a:p>
          <a:p>
            <a:pPr marL="557213" indent="-557213">
              <a:buAutoNum type="arabicPeriod"/>
            </a:pPr>
            <a:r>
              <a:rPr lang="en-US" sz="2250" b="1" dirty="0"/>
              <a:t>LNAP Phase II Roadmap</a:t>
            </a:r>
          </a:p>
          <a:p>
            <a:pPr marL="557213" indent="-557213">
              <a:buAutoNum type="arabicPeriod"/>
            </a:pPr>
            <a:endParaRPr lang="en-US" sz="2250" b="1" dirty="0"/>
          </a:p>
          <a:p>
            <a:pPr marL="557213" indent="-557213">
              <a:buAutoNum type="arabicPeriod"/>
            </a:pPr>
            <a:r>
              <a:rPr lang="en-US" sz="2250" b="1" dirty="0"/>
              <a:t>About the 2</a:t>
            </a:r>
            <a:r>
              <a:rPr lang="en-US" sz="2250" b="1" baseline="30000" dirty="0"/>
              <a:t>nd</a:t>
            </a:r>
            <a:r>
              <a:rPr lang="en-US" sz="2250" b="1" dirty="0"/>
              <a:t> Phase of the LNAP</a:t>
            </a:r>
          </a:p>
          <a:p>
            <a:pPr marL="557213" indent="-557213">
              <a:buAutoNum type="arabicPeriod"/>
            </a:pPr>
            <a:endParaRPr lang="en-US" sz="2250" b="1" dirty="0"/>
          </a:p>
          <a:p>
            <a:pPr marL="557213" indent="-557213">
              <a:buAutoNum type="arabicPeriod"/>
            </a:pPr>
            <a:r>
              <a:rPr lang="en-US" sz="2250" b="1" dirty="0"/>
              <a:t>Implementation Structure of the LNAP</a:t>
            </a:r>
          </a:p>
          <a:p>
            <a:pPr marL="557213" indent="-557213">
              <a:buAutoNum type="arabicPeriod"/>
            </a:pPr>
            <a:endParaRPr lang="en-US" sz="2250" b="1" dirty="0"/>
          </a:p>
          <a:p>
            <a:pPr marL="557213" indent="-557213">
              <a:buAutoNum type="arabicPeriod"/>
            </a:pPr>
            <a:r>
              <a:rPr lang="en-US" sz="2250" b="1" dirty="0"/>
              <a:t>Achievements</a:t>
            </a:r>
          </a:p>
          <a:p>
            <a:pPr marL="557213" indent="-557213">
              <a:buAutoNum type="arabicPeriod"/>
            </a:pPr>
            <a:endParaRPr lang="en-US" sz="2250" b="1" dirty="0"/>
          </a:p>
          <a:p>
            <a:pPr marL="557213" indent="-557213">
              <a:buAutoNum type="arabicPeriod"/>
            </a:pPr>
            <a:r>
              <a:rPr lang="en-US" sz="2250" b="1" dirty="0"/>
              <a:t>Challenges</a:t>
            </a:r>
          </a:p>
          <a:p>
            <a:pPr marL="557213" indent="-557213">
              <a:buAutoNum type="arabicPeriod"/>
            </a:pPr>
            <a:endParaRPr lang="en-US" sz="2250" b="1" dirty="0"/>
          </a:p>
          <a:p>
            <a:pPr marL="557213" indent="-557213">
              <a:buAutoNum type="arabicPeriod"/>
            </a:pPr>
            <a:r>
              <a:rPr lang="en-US" sz="2250" b="1" dirty="0"/>
              <a:t>Next Steps</a:t>
            </a:r>
          </a:p>
          <a:p>
            <a:pPr marL="557213" indent="-557213">
              <a:buAutoNum type="arabicPeriod"/>
            </a:pPr>
            <a:endParaRPr lang="en-US" sz="2250" b="1" dirty="0"/>
          </a:p>
          <a:p>
            <a:pPr marL="557213" indent="-557213">
              <a:buAutoNum type="arabicPeriod"/>
            </a:pPr>
            <a:r>
              <a:rPr lang="en-US" sz="2250" b="1" dirty="0"/>
              <a:t>Conclusion</a:t>
            </a:r>
          </a:p>
          <a:p>
            <a:pPr marL="557213" indent="-557213">
              <a:buAutoNum type="arabicPeriod"/>
            </a:pPr>
            <a:endParaRPr lang="en-US" sz="2250" b="1" dirty="0"/>
          </a:p>
          <a:p>
            <a:pPr marL="557213" indent="-557213">
              <a:buAutoNum type="arabicPeriod"/>
            </a:pPr>
            <a:endParaRPr lang="en-US" sz="2250" b="1" dirty="0"/>
          </a:p>
        </p:txBody>
      </p:sp>
    </p:spTree>
    <p:extLst>
      <p:ext uri="{BB962C8B-B14F-4D97-AF65-F5344CB8AC3E}">
        <p14:creationId xmlns:p14="http://schemas.microsoft.com/office/powerpoint/2010/main" val="105585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2495550" cy="930274"/>
          </a:xfrm>
        </p:spPr>
        <p:txBody>
          <a:bodyPr>
            <a:normAutofit/>
          </a:bodyPr>
          <a:lstStyle/>
          <a:p>
            <a:r>
              <a:rPr lang="en-US" sz="3600" b="1" u="sng" dirty="0"/>
              <a:t>Background</a:t>
            </a:r>
          </a:p>
        </p:txBody>
      </p:sp>
      <p:sp>
        <p:nvSpPr>
          <p:cNvPr id="3" name="Content Placeholder 2"/>
          <p:cNvSpPr>
            <a:spLocks noGrp="1"/>
          </p:cNvSpPr>
          <p:nvPr>
            <p:ph idx="1"/>
          </p:nvPr>
        </p:nvSpPr>
        <p:spPr>
          <a:xfrm>
            <a:off x="491612" y="1222784"/>
            <a:ext cx="8195187" cy="5410199"/>
          </a:xfrm>
        </p:spPr>
        <p:txBody>
          <a:bodyPr>
            <a:normAutofit/>
          </a:bodyPr>
          <a:lstStyle/>
          <a:p>
            <a:pPr marL="515938" indent="-457200" algn="just">
              <a:lnSpc>
                <a:spcPct val="100000"/>
              </a:lnSpc>
              <a:buFont typeface="Wingdings" panose="05000000000000000000" pitchFamily="2" charset="2"/>
              <a:buChar char="q"/>
            </a:pPr>
            <a:r>
              <a:rPr lang="en-US" sz="2800" dirty="0"/>
              <a:t>United Nations Security Council Resolution (UNSCR) 1325 on Women, Peace and Security was adopted on 31st October 2000;</a:t>
            </a:r>
          </a:p>
          <a:p>
            <a:pPr marL="515938" indent="-457200" algn="just">
              <a:lnSpc>
                <a:spcPct val="100000"/>
              </a:lnSpc>
              <a:buFont typeface="Wingdings" panose="05000000000000000000" pitchFamily="2" charset="2"/>
              <a:buChar char="q"/>
            </a:pPr>
            <a:endParaRPr lang="en-US" sz="700" dirty="0"/>
          </a:p>
          <a:p>
            <a:pPr marL="515938" indent="-457200" algn="just">
              <a:lnSpc>
                <a:spcPct val="100000"/>
              </a:lnSpc>
              <a:buFont typeface="Wingdings" panose="05000000000000000000" pitchFamily="2" charset="2"/>
              <a:buChar char="q"/>
            </a:pPr>
            <a:r>
              <a:rPr lang="en-US" sz="2800" dirty="0"/>
              <a:t>In compliance with the UNSCR 1325, Liberia adopted its first National Action Plan to implement UNSCR 1325  in 2009 (NAP 2009-2013); and</a:t>
            </a:r>
          </a:p>
          <a:p>
            <a:pPr marL="515938" indent="-457200" algn="just">
              <a:lnSpc>
                <a:spcPct val="100000"/>
              </a:lnSpc>
              <a:buFont typeface="Wingdings" panose="05000000000000000000" pitchFamily="2" charset="2"/>
              <a:buChar char="q"/>
            </a:pPr>
            <a:endParaRPr lang="en-US" sz="1050" dirty="0"/>
          </a:p>
          <a:p>
            <a:pPr marL="515938" indent="-457200" algn="just">
              <a:lnSpc>
                <a:spcPct val="100000"/>
              </a:lnSpc>
              <a:buFont typeface="Wingdings" panose="05000000000000000000" pitchFamily="2" charset="2"/>
              <a:buChar char="q"/>
            </a:pPr>
            <a:r>
              <a:rPr lang="en-US" sz="2800" dirty="0"/>
              <a:t>After individual stakeholders interviews and two (2) regional consultations across Liberia, the second phase of the Liberia National Action Plan (LNAP) on Women Peace and Security (WPS) was produced.</a:t>
            </a:r>
          </a:p>
          <a:p>
            <a:pPr algn="just"/>
            <a:endParaRPr lang="en-US" sz="3000" dirty="0">
              <a:latin typeface="+mj-lt"/>
              <a:ea typeface="Calibri" panose="020F0502020204030204" pitchFamily="34" charset="0"/>
              <a:cs typeface="Times New Roman" panose="02020603050405020304" pitchFamily="18" charset="0"/>
            </a:endParaRPr>
          </a:p>
          <a:p>
            <a:endParaRPr lang="en-US" sz="3000" dirty="0">
              <a:latin typeface="+mj-lt"/>
            </a:endParaRPr>
          </a:p>
          <a:p>
            <a:endParaRPr lang="en-US" sz="3000" dirty="0">
              <a:latin typeface="+mj-lt"/>
            </a:endParaRPr>
          </a:p>
        </p:txBody>
      </p:sp>
    </p:spTree>
    <p:extLst>
      <p:ext uri="{BB962C8B-B14F-4D97-AF65-F5344CB8AC3E}">
        <p14:creationId xmlns:p14="http://schemas.microsoft.com/office/powerpoint/2010/main" val="2695903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257800"/>
          </a:xfrm>
        </p:spPr>
        <p:txBody>
          <a:bodyPr>
            <a:normAutofit fontScale="92500" lnSpcReduction="10000"/>
          </a:bodyPr>
          <a:lstStyle/>
          <a:p>
            <a:pPr marL="457200" indent="-457200">
              <a:buFont typeface="Wingdings" panose="05000000000000000000" pitchFamily="2" charset="2"/>
              <a:buChar char="q"/>
            </a:pPr>
            <a:r>
              <a:rPr lang="en-US" sz="2800" dirty="0"/>
              <a:t>October 2018 a desk review of all existing programs, projects and support on the Women, Peace and Security agenda;</a:t>
            </a:r>
          </a:p>
          <a:p>
            <a:pPr marL="457200" indent="-457200">
              <a:buFont typeface="Wingdings" panose="05000000000000000000" pitchFamily="2" charset="2"/>
              <a:buChar char="q"/>
            </a:pPr>
            <a:endParaRPr lang="en-US" sz="400" dirty="0"/>
          </a:p>
          <a:p>
            <a:pPr marL="457200" indent="-457200">
              <a:buFont typeface="Wingdings" panose="05000000000000000000" pitchFamily="2" charset="2"/>
              <a:buChar char="q"/>
            </a:pPr>
            <a:r>
              <a:rPr lang="en-US" sz="2800" dirty="0"/>
              <a:t>National Individual stakeholders interviews and two regional consultations 2018 &amp; 2019 (134 female and 99 male); </a:t>
            </a:r>
          </a:p>
          <a:p>
            <a:pPr marL="457200" indent="-457200">
              <a:buFont typeface="Wingdings" panose="05000000000000000000" pitchFamily="2" charset="2"/>
              <a:buChar char="q"/>
            </a:pPr>
            <a:endParaRPr lang="en-US" sz="500" dirty="0"/>
          </a:p>
          <a:p>
            <a:pPr marL="457200" indent="-457200">
              <a:buFont typeface="Wingdings" panose="05000000000000000000" pitchFamily="2" charset="2"/>
              <a:buChar char="q"/>
            </a:pPr>
            <a:r>
              <a:rPr lang="en-US" sz="2800" dirty="0"/>
              <a:t>Consultative workshop on 28th May 2019 ( 52 participants);</a:t>
            </a:r>
          </a:p>
          <a:p>
            <a:pPr marL="457200" indent="-457200">
              <a:buFont typeface="Wingdings" panose="05000000000000000000" pitchFamily="2" charset="2"/>
              <a:buChar char="q"/>
            </a:pPr>
            <a:endParaRPr lang="en-US" sz="500" dirty="0"/>
          </a:p>
          <a:p>
            <a:pPr marL="457200" indent="-457200">
              <a:buFont typeface="Wingdings" panose="05000000000000000000" pitchFamily="2" charset="2"/>
              <a:buChar char="q"/>
            </a:pPr>
            <a:r>
              <a:rPr lang="en-US" sz="2800" dirty="0"/>
              <a:t>High-Level Technical validation on the 9th of July 2019  (46 participants from line ministries and CSOs); and</a:t>
            </a:r>
          </a:p>
          <a:p>
            <a:pPr marL="457200" indent="-457200">
              <a:buFont typeface="Wingdings" panose="05000000000000000000" pitchFamily="2" charset="2"/>
              <a:buChar char="q"/>
            </a:pPr>
            <a:endParaRPr lang="en-US" sz="500" dirty="0"/>
          </a:p>
          <a:p>
            <a:pPr marL="457200" indent="-457200">
              <a:buFont typeface="Wingdings" panose="05000000000000000000" pitchFamily="2" charset="2"/>
              <a:buChar char="q"/>
            </a:pPr>
            <a:r>
              <a:rPr lang="en-US" sz="2800" dirty="0"/>
              <a:t>Endorsement of the LNAP by the President and the Cabinet in November 2019.</a:t>
            </a:r>
            <a:endParaRPr lang="en-US" dirty="0"/>
          </a:p>
          <a:p>
            <a:endParaRPr lang="en-US" dirty="0"/>
          </a:p>
        </p:txBody>
      </p:sp>
      <p:sp>
        <p:nvSpPr>
          <p:cNvPr id="4" name="Title 1"/>
          <p:cNvSpPr txBox="1">
            <a:spLocks/>
          </p:cNvSpPr>
          <p:nvPr/>
        </p:nvSpPr>
        <p:spPr>
          <a:xfrm>
            <a:off x="457200" y="0"/>
            <a:ext cx="7391400" cy="9144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3600" b="1" dirty="0"/>
              <a:t>LNAP on WPS Phase II Roadmap</a:t>
            </a:r>
          </a:p>
        </p:txBody>
      </p:sp>
    </p:spTree>
    <p:extLst>
      <p:ext uri="{BB962C8B-B14F-4D97-AF65-F5344CB8AC3E}">
        <p14:creationId xmlns:p14="http://schemas.microsoft.com/office/powerpoint/2010/main" val="4257279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ppt_x"/>
                                          </p:val>
                                        </p:tav>
                                        <p:tav tm="100000">
                                          <p:val>
                                            <p:strVal val="#ppt_x"/>
                                          </p:val>
                                        </p:tav>
                                      </p:tavLst>
                                    </p:anim>
                                    <p:anim calcmode="lin" valueType="num">
                                      <p:cBhvr additive="base">
                                        <p:cTn id="3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CAEC59-458A-4F3D-A0A9-18965A783BC3}"/>
              </a:ext>
            </a:extLst>
          </p:cNvPr>
          <p:cNvSpPr>
            <a:spLocks noGrp="1"/>
          </p:cNvSpPr>
          <p:nvPr>
            <p:ph idx="1"/>
          </p:nvPr>
        </p:nvSpPr>
        <p:spPr>
          <a:xfrm>
            <a:off x="228600" y="914401"/>
            <a:ext cx="8610600" cy="5943599"/>
          </a:xfrm>
        </p:spPr>
        <p:txBody>
          <a:bodyPr>
            <a:normAutofit fontScale="25000" lnSpcReduction="20000"/>
          </a:bodyPr>
          <a:lstStyle/>
          <a:p>
            <a:pPr algn="just">
              <a:buFont typeface="Wingdings" panose="05000000000000000000" pitchFamily="2" charset="2"/>
              <a:buChar char="q"/>
            </a:pPr>
            <a:r>
              <a:rPr lang="en-US" sz="9600" b="1" dirty="0"/>
              <a:t> 2nd NAP WPS has five Pillars</a:t>
            </a:r>
            <a:r>
              <a:rPr lang="en-US" sz="9600" dirty="0"/>
              <a:t>:</a:t>
            </a:r>
          </a:p>
          <a:p>
            <a:pPr marL="574675" indent="-293688" algn="just"/>
            <a:r>
              <a:rPr lang="en-US" sz="10400" b="1" dirty="0"/>
              <a:t>Prevention: </a:t>
            </a:r>
            <a:r>
              <a:rPr lang="en-US" sz="10400" dirty="0"/>
              <a:t>Prevention of relapse into conflict and all forms of structural and physical violence against women and girls, </a:t>
            </a:r>
          </a:p>
          <a:p>
            <a:pPr marL="574675" indent="-293688" algn="just"/>
            <a:endParaRPr lang="en-US" sz="10400" dirty="0"/>
          </a:p>
          <a:p>
            <a:pPr marL="574675" indent="-293688" algn="just"/>
            <a:r>
              <a:rPr lang="en-US" sz="10400" b="1" dirty="0"/>
              <a:t>Protection: </a:t>
            </a:r>
            <a:r>
              <a:rPr lang="en-US" sz="10400" dirty="0"/>
              <a:t>Women, young women and girls’ safety, physical and mental health are assured, and their human rights respected</a:t>
            </a:r>
          </a:p>
          <a:p>
            <a:pPr marL="574675" indent="-293688" algn="just"/>
            <a:endParaRPr lang="en-US" sz="10400" dirty="0"/>
          </a:p>
          <a:p>
            <a:pPr marL="574675" indent="-293688" algn="just"/>
            <a:r>
              <a:rPr lang="en-US" sz="10400" b="1" dirty="0"/>
              <a:t>Participation: </a:t>
            </a:r>
            <a:r>
              <a:rPr lang="en-US" sz="10400" dirty="0"/>
              <a:t>Participation of women, young women and girls’ in all decision-making processes, </a:t>
            </a:r>
          </a:p>
          <a:p>
            <a:pPr marL="574675" indent="-293688" algn="just"/>
            <a:endParaRPr lang="en-US" sz="10400" dirty="0"/>
          </a:p>
          <a:p>
            <a:pPr marL="574675" indent="-293688" algn="just"/>
            <a:r>
              <a:rPr lang="en-US" sz="10400" b="1" dirty="0"/>
              <a:t>Relief and Recovery: </a:t>
            </a:r>
            <a:r>
              <a:rPr lang="en-US" sz="10400" dirty="0"/>
              <a:t>Women and girls’ specific needs are met in relief and recovery and peacebuilding interventions, </a:t>
            </a:r>
          </a:p>
          <a:p>
            <a:pPr marL="574675" indent="-293688" algn="just"/>
            <a:r>
              <a:rPr lang="en-US" sz="10400" b="1" dirty="0"/>
              <a:t>Coordination and Accountability: </a:t>
            </a:r>
            <a:r>
              <a:rPr lang="en-US" sz="10400" dirty="0"/>
              <a:t>Capacity and resources to coordinate, implement, monitor and report on NAP WPS implementation</a:t>
            </a:r>
          </a:p>
          <a:p>
            <a:pPr algn="just">
              <a:buFont typeface="Wingdings" panose="05000000000000000000" pitchFamily="2" charset="2"/>
              <a:buChar char="q"/>
            </a:pPr>
            <a:endParaRPr lang="en-US" sz="10400" dirty="0">
              <a:solidFill>
                <a:srgbClr val="000000"/>
              </a:solidFill>
              <a:latin typeface="Calibri" panose="020F0502020204030204" pitchFamily="34" charset="0"/>
            </a:endParaRPr>
          </a:p>
          <a:p>
            <a:pPr marL="0" indent="0">
              <a:buNone/>
            </a:pPr>
            <a:endParaRPr lang="en-US" dirty="0"/>
          </a:p>
        </p:txBody>
      </p:sp>
      <p:sp>
        <p:nvSpPr>
          <p:cNvPr id="4" name="Title 1"/>
          <p:cNvSpPr txBox="1">
            <a:spLocks/>
          </p:cNvSpPr>
          <p:nvPr/>
        </p:nvSpPr>
        <p:spPr>
          <a:xfrm>
            <a:off x="228600" y="152399"/>
            <a:ext cx="7391400" cy="609601"/>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3600" b="1" dirty="0"/>
              <a:t>About the 2</a:t>
            </a:r>
            <a:r>
              <a:rPr lang="en-US" sz="3600" b="1" baseline="30000" dirty="0"/>
              <a:t>nd</a:t>
            </a:r>
            <a:r>
              <a:rPr lang="en-US" sz="3600" b="1" dirty="0"/>
              <a:t> Phase of the LNAP</a:t>
            </a:r>
          </a:p>
        </p:txBody>
      </p:sp>
    </p:spTree>
    <p:extLst>
      <p:ext uri="{BB962C8B-B14F-4D97-AF65-F5344CB8AC3E}">
        <p14:creationId xmlns:p14="http://schemas.microsoft.com/office/powerpoint/2010/main" val="1123380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ppt_x"/>
                                          </p:val>
                                        </p:tav>
                                        <p:tav tm="100000">
                                          <p:val>
                                            <p:strVal val="#ppt_x"/>
                                          </p:val>
                                        </p:tav>
                                      </p:tavLst>
                                    </p:anim>
                                    <p:anim calcmode="lin" valueType="num">
                                      <p:cBhvr additive="base">
                                        <p:cTn id="4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Autofit/>
          </a:bodyPr>
          <a:lstStyle/>
          <a:p>
            <a:r>
              <a:rPr lang="en-US" sz="3600" b="1" u="sng" dirty="0"/>
              <a:t>Implementation Structure of the NAP WPS</a:t>
            </a:r>
          </a:p>
        </p:txBody>
      </p:sp>
      <p:pic>
        <p:nvPicPr>
          <p:cNvPr id="4" name="Content Placeholder 4">
            <a:extLst>
              <a:ext uri="{FF2B5EF4-FFF2-40B4-BE49-F238E27FC236}">
                <a16:creationId xmlns:a16="http://schemas.microsoft.com/office/drawing/2014/main" id="{37611B5A-7C9A-A04C-958D-6F09DC3B1A85}"/>
              </a:ext>
            </a:extLst>
          </p:cNvPr>
          <p:cNvPicPr>
            <a:picLocks noGrp="1" noChangeAspect="1"/>
          </p:cNvPicPr>
          <p:nvPr>
            <p:ph idx="1"/>
          </p:nvPr>
        </p:nvPicPr>
        <p:blipFill>
          <a:blip r:embed="rId2"/>
          <a:stretch>
            <a:fillRect/>
          </a:stretch>
        </p:blipFill>
        <p:spPr>
          <a:xfrm>
            <a:off x="0" y="914400"/>
            <a:ext cx="8915400" cy="5486400"/>
          </a:xfrm>
        </p:spPr>
      </p:pic>
    </p:spTree>
    <p:extLst>
      <p:ext uri="{BB962C8B-B14F-4D97-AF65-F5344CB8AC3E}">
        <p14:creationId xmlns:p14="http://schemas.microsoft.com/office/powerpoint/2010/main" val="240750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5" y="228600"/>
            <a:ext cx="3429000" cy="792162"/>
          </a:xfrm>
        </p:spPr>
        <p:txBody>
          <a:bodyPr>
            <a:normAutofit/>
          </a:bodyPr>
          <a:lstStyle/>
          <a:p>
            <a:pPr algn="ctr"/>
            <a:r>
              <a:rPr lang="en-US" sz="3600" b="1" u="sng" dirty="0"/>
              <a:t>Achievements</a:t>
            </a:r>
          </a:p>
        </p:txBody>
      </p:sp>
      <p:sp>
        <p:nvSpPr>
          <p:cNvPr id="3" name="Content Placeholder 2"/>
          <p:cNvSpPr>
            <a:spLocks noGrp="1"/>
          </p:cNvSpPr>
          <p:nvPr>
            <p:ph idx="1"/>
          </p:nvPr>
        </p:nvSpPr>
        <p:spPr>
          <a:xfrm>
            <a:off x="381000" y="1023220"/>
            <a:ext cx="8229600" cy="5257800"/>
          </a:xfrm>
        </p:spPr>
        <p:txBody>
          <a:bodyPr>
            <a:normAutofit/>
          </a:bodyPr>
          <a:lstStyle/>
          <a:p>
            <a:pPr marL="339725" indent="-280988" algn="just"/>
            <a:r>
              <a:rPr lang="en-US" sz="3200" dirty="0"/>
              <a:t>Conducted two surveys on stakeholders’ perception and knowledge on the implementation of the second NAP;</a:t>
            </a:r>
          </a:p>
          <a:p>
            <a:pPr marL="339725" indent="-280988" algn="just"/>
            <a:endParaRPr lang="en-US" sz="1400" dirty="0"/>
          </a:p>
          <a:p>
            <a:pPr marL="339725" indent="-280988" algn="just"/>
            <a:r>
              <a:rPr lang="en-US" sz="3200" dirty="0"/>
              <a:t>Implementation plan developed;</a:t>
            </a:r>
          </a:p>
          <a:p>
            <a:pPr marL="339725" indent="-280988" algn="just"/>
            <a:endParaRPr lang="en-US" sz="1200" dirty="0"/>
          </a:p>
          <a:p>
            <a:pPr marL="58737" indent="0" algn="just">
              <a:buNone/>
            </a:pPr>
            <a:endParaRPr lang="en-US" sz="2200" dirty="0"/>
          </a:p>
          <a:p>
            <a:pPr marL="339725" indent="-280988" algn="just"/>
            <a:r>
              <a:rPr lang="en-US" sz="3200" dirty="0"/>
              <a:t>Implementation Structure established at the national level and in two of the 15 counties in Liberia</a:t>
            </a:r>
          </a:p>
          <a:p>
            <a:pPr marL="58737" indent="0" algn="just">
              <a:buNone/>
            </a:pPr>
            <a:endParaRPr lang="en-US" sz="3200" dirty="0"/>
          </a:p>
          <a:p>
            <a:pPr algn="just"/>
            <a:endParaRPr lang="en-US" sz="3200" dirty="0"/>
          </a:p>
          <a:p>
            <a:pPr algn="just"/>
            <a:endParaRPr lang="en-US" sz="3200" dirty="0"/>
          </a:p>
          <a:p>
            <a:pPr algn="just"/>
            <a:endParaRPr lang="en-US" dirty="0"/>
          </a:p>
        </p:txBody>
      </p:sp>
    </p:spTree>
    <p:extLst>
      <p:ext uri="{BB962C8B-B14F-4D97-AF65-F5344CB8AC3E}">
        <p14:creationId xmlns:p14="http://schemas.microsoft.com/office/powerpoint/2010/main" val="2431308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pPr algn="ctr"/>
            <a:r>
              <a:rPr lang="en-US" sz="4000" b="1" dirty="0"/>
              <a:t>Achievements Cont’d</a:t>
            </a:r>
          </a:p>
        </p:txBody>
      </p:sp>
      <p:sp>
        <p:nvSpPr>
          <p:cNvPr id="3" name="Content Placeholder 2"/>
          <p:cNvSpPr>
            <a:spLocks noGrp="1"/>
          </p:cNvSpPr>
          <p:nvPr>
            <p:ph idx="1"/>
          </p:nvPr>
        </p:nvSpPr>
        <p:spPr>
          <a:xfrm>
            <a:off x="457200" y="1219200"/>
            <a:ext cx="8229600" cy="5638800"/>
          </a:xfrm>
        </p:spPr>
        <p:txBody>
          <a:bodyPr>
            <a:normAutofit fontScale="92500" lnSpcReduction="10000"/>
          </a:bodyPr>
          <a:lstStyle/>
          <a:p>
            <a:pPr marL="347663" indent="-347663" algn="just"/>
            <a:r>
              <a:rPr lang="en-US" sz="3200" dirty="0"/>
              <a:t>15 master trainers from GoL &amp; CSO on creating awareness on NAP WPS;</a:t>
            </a:r>
          </a:p>
          <a:p>
            <a:pPr marL="347663" indent="-347663" algn="just"/>
            <a:endParaRPr lang="en-US" sz="1050" dirty="0"/>
          </a:p>
          <a:p>
            <a:pPr marL="347663" indent="-347663" algn="just"/>
            <a:r>
              <a:rPr lang="en-US" sz="3200" dirty="0"/>
              <a:t>196 members of the implementation Structure with enhanced capacity to implement, monitor and report on NAP WPS;</a:t>
            </a:r>
          </a:p>
          <a:p>
            <a:pPr marL="347663" indent="-347663" algn="just"/>
            <a:r>
              <a:rPr lang="en-US" sz="3200" dirty="0"/>
              <a:t>2 regional consultations with 0ver 437 from Government Agencies, CSO, women’s organizations and development partners consulted;</a:t>
            </a:r>
          </a:p>
          <a:p>
            <a:pPr marL="0" indent="0" algn="just">
              <a:buNone/>
            </a:pPr>
            <a:endParaRPr lang="en-US" sz="3200" dirty="0"/>
          </a:p>
          <a:p>
            <a:pPr marL="347663" indent="-347663" algn="just"/>
            <a:r>
              <a:rPr lang="en-US" sz="3200" dirty="0"/>
              <a:t>Drafted the National Strategy for Innovative financing to support NAP implementation</a:t>
            </a:r>
          </a:p>
        </p:txBody>
      </p:sp>
    </p:spTree>
    <p:extLst>
      <p:ext uri="{BB962C8B-B14F-4D97-AF65-F5344CB8AC3E}">
        <p14:creationId xmlns:p14="http://schemas.microsoft.com/office/powerpoint/2010/main" val="397941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BDD68-E787-4C00-B3B3-39DB482E9F05}"/>
              </a:ext>
            </a:extLst>
          </p:cNvPr>
          <p:cNvSpPr>
            <a:spLocks noGrp="1"/>
          </p:cNvSpPr>
          <p:nvPr>
            <p:ph type="title"/>
          </p:nvPr>
        </p:nvSpPr>
        <p:spPr>
          <a:xfrm>
            <a:off x="457200" y="167148"/>
            <a:ext cx="8229600" cy="914400"/>
          </a:xfrm>
        </p:spPr>
        <p:txBody>
          <a:bodyPr>
            <a:normAutofit/>
          </a:bodyPr>
          <a:lstStyle/>
          <a:p>
            <a:r>
              <a:rPr lang="en-US" sz="4000" b="1" u="sng" dirty="0"/>
              <a:t>Challenges</a:t>
            </a:r>
          </a:p>
        </p:txBody>
      </p:sp>
      <p:sp>
        <p:nvSpPr>
          <p:cNvPr id="3" name="Content Placeholder 2">
            <a:extLst>
              <a:ext uri="{FF2B5EF4-FFF2-40B4-BE49-F238E27FC236}">
                <a16:creationId xmlns:a16="http://schemas.microsoft.com/office/drawing/2014/main" id="{7465BB80-B485-4BE4-A497-1EA0C1FF0F4F}"/>
              </a:ext>
            </a:extLst>
          </p:cNvPr>
          <p:cNvSpPr>
            <a:spLocks noGrp="1"/>
          </p:cNvSpPr>
          <p:nvPr>
            <p:ph idx="1"/>
          </p:nvPr>
        </p:nvSpPr>
        <p:spPr>
          <a:xfrm>
            <a:off x="457200" y="990600"/>
            <a:ext cx="8229600" cy="5135563"/>
          </a:xfrm>
        </p:spPr>
        <p:txBody>
          <a:bodyPr>
            <a:normAutofit/>
          </a:bodyPr>
          <a:lstStyle/>
          <a:p>
            <a:pPr lvl="0"/>
            <a:endParaRPr lang="en-US" dirty="0"/>
          </a:p>
          <a:p>
            <a:pPr marL="339725" indent="-339725" algn="just"/>
            <a:r>
              <a:rPr lang="en-US" sz="3600" dirty="0"/>
              <a:t>Focal points from line ministries and agencies as well as civil society organizations for the implementation structure membership;</a:t>
            </a:r>
          </a:p>
          <a:p>
            <a:pPr marL="339725" indent="-339725" algn="just"/>
            <a:endParaRPr lang="en-US" sz="1200" dirty="0"/>
          </a:p>
          <a:p>
            <a:pPr marL="339725" indent="-339725" algn="just"/>
            <a:r>
              <a:rPr lang="en-US" sz="3600" dirty="0"/>
              <a:t>Limited Budget Allocation for the Implementation of NAP WPS; and</a:t>
            </a:r>
          </a:p>
          <a:p>
            <a:pPr marL="339725" indent="-339725" algn="just"/>
            <a:endParaRPr lang="en-US" sz="1800" dirty="0">
              <a:solidFill>
                <a:srgbClr val="000000"/>
              </a:solidFill>
              <a:latin typeface="Calibri" panose="020F0502020204030204" pitchFamily="34" charset="0"/>
            </a:endParaRPr>
          </a:p>
          <a:p>
            <a:endParaRPr lang="en-US" dirty="0"/>
          </a:p>
        </p:txBody>
      </p:sp>
    </p:spTree>
    <p:extLst>
      <p:ext uri="{BB962C8B-B14F-4D97-AF65-F5344CB8AC3E}">
        <p14:creationId xmlns:p14="http://schemas.microsoft.com/office/powerpoint/2010/main" val="131465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etro">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3357</TotalTime>
  <Words>832</Words>
  <Application>Microsoft Office PowerPoint</Application>
  <PresentationFormat>On-screen Show (4:3)</PresentationFormat>
  <Paragraphs>94</Paragraphs>
  <Slides>12</Slides>
  <Notes>5</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12</vt:i4>
      </vt:variant>
    </vt:vector>
  </HeadingPairs>
  <TitlesOfParts>
    <vt:vector size="23" baseType="lpstr">
      <vt:lpstr>Arial</vt:lpstr>
      <vt:lpstr>Calibri</vt:lpstr>
      <vt:lpstr>Calibri Light</vt:lpstr>
      <vt:lpstr>Consolas</vt:lpstr>
      <vt:lpstr>Corbel</vt:lpstr>
      <vt:lpstr>Times New Roman</vt:lpstr>
      <vt:lpstr>Wingdings</vt:lpstr>
      <vt:lpstr>Wingdings 2</vt:lpstr>
      <vt:lpstr>Wingdings 3</vt:lpstr>
      <vt:lpstr>Office Theme</vt:lpstr>
      <vt:lpstr>Metro</vt:lpstr>
      <vt:lpstr>Overview &amp; Progress Update  on the Liberia National Action Plan on Women, Peace and Security (WPS) (2019-2023) - UNSCR 1325</vt:lpstr>
      <vt:lpstr>Outline</vt:lpstr>
      <vt:lpstr>Background</vt:lpstr>
      <vt:lpstr>PowerPoint Presentation</vt:lpstr>
      <vt:lpstr>PowerPoint Presentation</vt:lpstr>
      <vt:lpstr>Implementation Structure of the NAP WPS</vt:lpstr>
      <vt:lpstr>Achievements</vt:lpstr>
      <vt:lpstr>Achievements Cont’d</vt:lpstr>
      <vt:lpstr>Challenges</vt:lpstr>
      <vt:lpstr>Next Steps</vt:lpstr>
      <vt:lpstr>Conclusion</vt:lpstr>
      <vt:lpstr>  Thank you!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of the 2nd National Action Plan (NAP) on Women, Peace and Security (WPS)-UNSCR 1325</dc:title>
  <dc:creator>HP</dc:creator>
  <cp:lastModifiedBy>LENOVO</cp:lastModifiedBy>
  <cp:revision>123</cp:revision>
  <dcterms:created xsi:type="dcterms:W3CDTF">2021-01-27T16:39:54Z</dcterms:created>
  <dcterms:modified xsi:type="dcterms:W3CDTF">2021-11-05T22:42:46Z</dcterms:modified>
</cp:coreProperties>
</file>