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800" r:id="rId2"/>
    <p:sldId id="258" r:id="rId3"/>
    <p:sldId id="256" r:id="rId4"/>
    <p:sldId id="257" r:id="rId5"/>
    <p:sldId id="269" r:id="rId6"/>
    <p:sldId id="260" r:id="rId7"/>
    <p:sldId id="272" r:id="rId8"/>
    <p:sldId id="267" r:id="rId9"/>
    <p:sldId id="268" r:id="rId10"/>
    <p:sldId id="270" r:id="rId11"/>
    <p:sldId id="805" r:id="rId12"/>
    <p:sldId id="259" r:id="rId13"/>
    <p:sldId id="274" r:id="rId14"/>
    <p:sldId id="273" r:id="rId15"/>
    <p:sldId id="261" r:id="rId16"/>
    <p:sldId id="801" r:id="rId17"/>
    <p:sldId id="802" r:id="rId18"/>
    <p:sldId id="803" r:id="rId19"/>
    <p:sldId id="804" r:id="rId2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N716\Desktop\Perso\B\Visualisation%20donn&#233;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badioko\Desktop\PBF\Visualisation%20donnC&#807;e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badioko\Desktop\PBF\Visualisation%20donnC&#807;e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badioko\Desktop\PBF\Visualisation%20donnC&#807;e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badioko\Desktop\PBF\Visualisation%20donnC&#807;e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badioko\Desktop\PBF\Visualisation%20donnC&#807;e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N716\Desktop\Perso\B\Visualisation%20donn&#233;es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badioko\Desktop\PBF\Visualisation%20donnC&#807;es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badioko\Desktop\PBF\Visualisation%20donnC&#807;es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badioko\Desktop\PBF\Visualisation%20donnC&#807;es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badioko\Desktop\PBF\Visualisation%20donnC&#807;es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badioko\Desktop\PBF\Visualisation%20donnC&#807;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badioko\Desktop\PBF\Visualisation%20donnC&#807;es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badioko\Desktop\PBF\Visualisation%20donnC&#807;es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badioko\Desktop\PBF\Visualisation%20donnC&#807;es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badioko\Desktop\PBF\Visualisation%20donnC&#807;es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badioko\Desktop\PBF\Visualisation%20donnC&#807;es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badioko\Desktop\PBF\Visualisation%20donnC&#807;es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badioko\Desktop\PBF\Visualisation%20donnC&#807;es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badioko\Desktop\PBF\Visualisation%20donnC&#807;es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badioko\Desktop\PBF\Visualisation%20donnC&#807;es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badioko\Desktop\PBF\Visualisation%20donnC&#807;es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N716\Desktop\Perso\B\Visualisation%20donn&#233;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badioko\Desktop\PBF\Visualisation%20donnC&#807;es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badioko\Desktop\PBF\Visualisation%20donnC&#807;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badioko\Desktop\PBF\Visualisation%20donnC&#807;e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N716\Desktop\Perso\B\Visualisation%20donn&#233;e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badioko\Desktop\PBF\Visualisation%20donnC&#807;e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badioko\Desktop\PBF\Visualisation%20donnC&#807;e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badioko\Desktop\PBF\Visualisation%20donnC&#807;e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[Visualisation données.xlsx]Feuil5!Tableau croisé dynamique5</c:name>
    <c:fmtId val="10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fr-FR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Echantillon</a:t>
            </a:r>
            <a:r>
              <a:rPr lang="fr-FR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 communes</a:t>
            </a:r>
            <a:endParaRPr lang="fr-FR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fr-FR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Feuil5!$B$3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Feuil5!$A$4:$A$20</c:f>
              <c:strCache>
                <c:ptCount val="16"/>
                <c:pt idx="0">
                  <c:v>Banamba</c:v>
                </c:pt>
                <c:pt idx="1">
                  <c:v>Benkadi</c:v>
                </c:pt>
                <c:pt idx="2">
                  <c:v>Dilly</c:v>
                </c:pt>
                <c:pt idx="3">
                  <c:v>Doumba</c:v>
                </c:pt>
                <c:pt idx="4">
                  <c:v>Kiban</c:v>
                </c:pt>
                <c:pt idx="5">
                  <c:v>Koulikoro</c:v>
                </c:pt>
                <c:pt idx="6">
                  <c:v>Madina Sacko</c:v>
                </c:pt>
                <c:pt idx="7">
                  <c:v>Minidian (Kangaba)</c:v>
                </c:pt>
                <c:pt idx="8">
                  <c:v>Nara
</c:v>
                </c:pt>
                <c:pt idx="9">
                  <c:v>Narena </c:v>
                </c:pt>
                <c:pt idx="10">
                  <c:v>Niamana</c:v>
                </c:pt>
                <c:pt idx="11">
                  <c:v>Ouagadou</c:v>
                </c:pt>
                <c:pt idx="12">
                  <c:v>Siby</c:v>
                </c:pt>
                <c:pt idx="13">
                  <c:v>Sirakorola</c:v>
                </c:pt>
                <c:pt idx="14">
                  <c:v>Tienfala</c:v>
                </c:pt>
                <c:pt idx="15">
                  <c:v>Toubacoro </c:v>
                </c:pt>
              </c:strCache>
            </c:strRef>
          </c:cat>
          <c:val>
            <c:numRef>
              <c:f>Feuil5!$B$4:$B$20</c:f>
              <c:numCache>
                <c:formatCode>0%</c:formatCode>
                <c:ptCount val="16"/>
                <c:pt idx="0">
                  <c:v>8.4070796460176997E-2</c:v>
                </c:pt>
                <c:pt idx="1">
                  <c:v>7.5221238938053103E-2</c:v>
                </c:pt>
                <c:pt idx="2">
                  <c:v>3.3923303834808259E-2</c:v>
                </c:pt>
                <c:pt idx="3">
                  <c:v>7.3746312684365781E-2</c:v>
                </c:pt>
                <c:pt idx="4">
                  <c:v>4.2772861356932153E-2</c:v>
                </c:pt>
                <c:pt idx="5">
                  <c:v>0.14011799410029499</c:v>
                </c:pt>
                <c:pt idx="6">
                  <c:v>2.8023598820058997E-2</c:v>
                </c:pt>
                <c:pt idx="7">
                  <c:v>4.5722713864306784E-2</c:v>
                </c:pt>
                <c:pt idx="8">
                  <c:v>9.1445427728613568E-2</c:v>
                </c:pt>
                <c:pt idx="9">
                  <c:v>7.6696165191740412E-2</c:v>
                </c:pt>
                <c:pt idx="10">
                  <c:v>2.9498525073746312E-2</c:v>
                </c:pt>
                <c:pt idx="11">
                  <c:v>4.1297935103244837E-2</c:v>
                </c:pt>
                <c:pt idx="12">
                  <c:v>7.2271386430678472E-2</c:v>
                </c:pt>
                <c:pt idx="13">
                  <c:v>6.3421828908554578E-2</c:v>
                </c:pt>
                <c:pt idx="14">
                  <c:v>7.3746312684365781E-2</c:v>
                </c:pt>
                <c:pt idx="15">
                  <c:v>2.8023598820058997E-2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3B-49BE-9565-2A2EF6A0EB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overlap val="-27"/>
        <c:axId val="1314941391"/>
        <c:axId val="1314965519"/>
      </c:barChart>
      <c:catAx>
        <c:axId val="13149413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14965519"/>
        <c:crosses val="autoZero"/>
        <c:auto val="1"/>
        <c:lblAlgn val="ctr"/>
        <c:lblOffset val="100"/>
        <c:noMultiLvlLbl val="0"/>
      </c:catAx>
      <c:valAx>
        <c:axId val="13149655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149413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400" b="1" i="0" baseline="0">
                <a:solidFill>
                  <a:schemeClr val="tx1"/>
                </a:solidFill>
                <a:effectLst/>
              </a:rPr>
              <a:t>Possédez-vous des terres ?</a:t>
            </a:r>
            <a:endParaRPr lang="fr-FR" sz="1100">
              <a:solidFill>
                <a:schemeClr val="tx1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'Q40'!$A$46</c:f>
              <c:strCache>
                <c:ptCount val="1"/>
                <c:pt idx="0">
                  <c:v>NON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'Q40'!$B$45:$Q$45</c:f>
              <c:strCache>
                <c:ptCount val="16"/>
                <c:pt idx="0">
                  <c:v>Banamba</c:v>
                </c:pt>
                <c:pt idx="1">
                  <c:v>Benkadi</c:v>
                </c:pt>
                <c:pt idx="2">
                  <c:v>Dilly</c:v>
                </c:pt>
                <c:pt idx="3">
                  <c:v>Doumba</c:v>
                </c:pt>
                <c:pt idx="4">
                  <c:v>Kiban</c:v>
                </c:pt>
                <c:pt idx="5">
                  <c:v>Koulikoro</c:v>
                </c:pt>
                <c:pt idx="6">
                  <c:v>Madina Sacko</c:v>
                </c:pt>
                <c:pt idx="7">
                  <c:v>Minidian (Kangaba)</c:v>
                </c:pt>
                <c:pt idx="8">
                  <c:v>Nara
</c:v>
                </c:pt>
                <c:pt idx="9">
                  <c:v>Narena </c:v>
                </c:pt>
                <c:pt idx="10">
                  <c:v>Niamana</c:v>
                </c:pt>
                <c:pt idx="11">
                  <c:v>Ouagadou</c:v>
                </c:pt>
                <c:pt idx="12">
                  <c:v>Siby</c:v>
                </c:pt>
                <c:pt idx="13">
                  <c:v>Sirakorola</c:v>
                </c:pt>
                <c:pt idx="14">
                  <c:v>Tienfala</c:v>
                </c:pt>
                <c:pt idx="15">
                  <c:v>Toubacoro </c:v>
                </c:pt>
              </c:strCache>
            </c:strRef>
          </c:cat>
          <c:val>
            <c:numRef>
              <c:f>'Q40'!$B$46:$Q$46</c:f>
              <c:numCache>
                <c:formatCode>0%</c:formatCode>
                <c:ptCount val="16"/>
                <c:pt idx="0">
                  <c:v>3.9823008849557522E-2</c:v>
                </c:pt>
                <c:pt idx="1">
                  <c:v>2.9498525073746312E-2</c:v>
                </c:pt>
                <c:pt idx="2">
                  <c:v>5.8997050147492625E-3</c:v>
                </c:pt>
                <c:pt idx="3">
                  <c:v>2.359882005899705E-2</c:v>
                </c:pt>
                <c:pt idx="4">
                  <c:v>1.6224188790560472E-2</c:v>
                </c:pt>
                <c:pt idx="5">
                  <c:v>6.1946902654867256E-2</c:v>
                </c:pt>
                <c:pt idx="6">
                  <c:v>1.3274336283185841E-2</c:v>
                </c:pt>
                <c:pt idx="7">
                  <c:v>2.2123893805309734E-2</c:v>
                </c:pt>
                <c:pt idx="8">
                  <c:v>2.9498525073746312E-2</c:v>
                </c:pt>
                <c:pt idx="9">
                  <c:v>1.4749262536873156E-2</c:v>
                </c:pt>
                <c:pt idx="10">
                  <c:v>1.4749262536873156E-3</c:v>
                </c:pt>
                <c:pt idx="11">
                  <c:v>1.4749262536873156E-2</c:v>
                </c:pt>
                <c:pt idx="12">
                  <c:v>2.0648967551622419E-2</c:v>
                </c:pt>
                <c:pt idx="13">
                  <c:v>2.359882005899705E-2</c:v>
                </c:pt>
                <c:pt idx="14">
                  <c:v>3.5398230088495575E-2</c:v>
                </c:pt>
                <c:pt idx="15">
                  <c:v>5.8997050147492625E-3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6C-044A-8085-4C9560DC718F}"/>
            </c:ext>
          </c:extLst>
        </c:ser>
        <c:ser>
          <c:idx val="1"/>
          <c:order val="1"/>
          <c:tx>
            <c:strRef>
              <c:f>'Q40'!$A$47</c:f>
              <c:strCache>
                <c:ptCount val="1"/>
                <c:pt idx="0">
                  <c:v>OUI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'Q40'!$B$45:$Q$45</c:f>
              <c:strCache>
                <c:ptCount val="16"/>
                <c:pt idx="0">
                  <c:v>Banamba</c:v>
                </c:pt>
                <c:pt idx="1">
                  <c:v>Benkadi</c:v>
                </c:pt>
                <c:pt idx="2">
                  <c:v>Dilly</c:v>
                </c:pt>
                <c:pt idx="3">
                  <c:v>Doumba</c:v>
                </c:pt>
                <c:pt idx="4">
                  <c:v>Kiban</c:v>
                </c:pt>
                <c:pt idx="5">
                  <c:v>Koulikoro</c:v>
                </c:pt>
                <c:pt idx="6">
                  <c:v>Madina Sacko</c:v>
                </c:pt>
                <c:pt idx="7">
                  <c:v>Minidian (Kangaba)</c:v>
                </c:pt>
                <c:pt idx="8">
                  <c:v>Nara
</c:v>
                </c:pt>
                <c:pt idx="9">
                  <c:v>Narena </c:v>
                </c:pt>
                <c:pt idx="10">
                  <c:v>Niamana</c:v>
                </c:pt>
                <c:pt idx="11">
                  <c:v>Ouagadou</c:v>
                </c:pt>
                <c:pt idx="12">
                  <c:v>Siby</c:v>
                </c:pt>
                <c:pt idx="13">
                  <c:v>Sirakorola</c:v>
                </c:pt>
                <c:pt idx="14">
                  <c:v>Tienfala</c:v>
                </c:pt>
                <c:pt idx="15">
                  <c:v>Toubacoro </c:v>
                </c:pt>
              </c:strCache>
            </c:strRef>
          </c:cat>
          <c:val>
            <c:numRef>
              <c:f>'Q40'!$B$47:$Q$47</c:f>
              <c:numCache>
                <c:formatCode>0%</c:formatCode>
                <c:ptCount val="16"/>
                <c:pt idx="0">
                  <c:v>4.4247787610619468E-2</c:v>
                </c:pt>
                <c:pt idx="1">
                  <c:v>4.5722713864306784E-2</c:v>
                </c:pt>
                <c:pt idx="2">
                  <c:v>2.8023598820058997E-2</c:v>
                </c:pt>
                <c:pt idx="3">
                  <c:v>5.0147492625368731E-2</c:v>
                </c:pt>
                <c:pt idx="4">
                  <c:v>2.6548672566371681E-2</c:v>
                </c:pt>
                <c:pt idx="5">
                  <c:v>7.6696165191740412E-2</c:v>
                </c:pt>
                <c:pt idx="6">
                  <c:v>1.4749262536873156E-2</c:v>
                </c:pt>
                <c:pt idx="7">
                  <c:v>2.359882005899705E-2</c:v>
                </c:pt>
                <c:pt idx="8">
                  <c:v>6.047197640117994E-2</c:v>
                </c:pt>
                <c:pt idx="9">
                  <c:v>6.1946902654867256E-2</c:v>
                </c:pt>
                <c:pt idx="10">
                  <c:v>2.8023598820058997E-2</c:v>
                </c:pt>
                <c:pt idx="11">
                  <c:v>2.6548672566371681E-2</c:v>
                </c:pt>
                <c:pt idx="12">
                  <c:v>5.0147492625368731E-2</c:v>
                </c:pt>
                <c:pt idx="13">
                  <c:v>3.9823008849557522E-2</c:v>
                </c:pt>
                <c:pt idx="14">
                  <c:v>3.5398230088495575E-2</c:v>
                </c:pt>
                <c:pt idx="15">
                  <c:v>2.2123893805309734E-2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6C-044A-8085-4C9560DC71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17972976"/>
        <c:axId val="817974656"/>
      </c:barChart>
      <c:catAx>
        <c:axId val="817972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17974656"/>
        <c:crosses val="autoZero"/>
        <c:auto val="1"/>
        <c:lblAlgn val="ctr"/>
        <c:lblOffset val="100"/>
        <c:noMultiLvlLbl val="0"/>
      </c:catAx>
      <c:valAx>
        <c:axId val="8179746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17972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000"/>
              <a:t>Comment évaluez vous l'impact (conséquences négatives sur la communauté) des conflits fonciers dans votre localité?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626A-8546-A146-DAD7BB1F9982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626A-8546-A146-DAD7BB1F998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Feuil25!$A$12:$D$12</c:f>
              <c:strCache>
                <c:ptCount val="4"/>
                <c:pt idx="0">
                  <c:v>Pas d'impact</c:v>
                </c:pt>
                <c:pt idx="1">
                  <c:v>Peu d'impact</c:v>
                </c:pt>
                <c:pt idx="2">
                  <c:v>Impact important</c:v>
                </c:pt>
                <c:pt idx="3">
                  <c:v>Impact très important</c:v>
                </c:pt>
              </c:strCache>
            </c:strRef>
          </c:cat>
          <c:val>
            <c:numRef>
              <c:f>Feuil25!$A$13:$D$13</c:f>
              <c:numCache>
                <c:formatCode>0%</c:formatCode>
                <c:ptCount val="4"/>
                <c:pt idx="0">
                  <c:v>1.4749262536873156E-3</c:v>
                </c:pt>
                <c:pt idx="1">
                  <c:v>9.2920353982300891E-2</c:v>
                </c:pt>
                <c:pt idx="2">
                  <c:v>0.39528023598820061</c:v>
                </c:pt>
                <c:pt idx="3">
                  <c:v>0.39970501474926251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26A-8546-A146-DAD7BB1F998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305240432"/>
        <c:axId val="1305240816"/>
      </c:barChart>
      <c:catAx>
        <c:axId val="1305240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05240816"/>
        <c:crosses val="autoZero"/>
        <c:auto val="1"/>
        <c:lblAlgn val="ctr"/>
        <c:lblOffset val="100"/>
        <c:noMultiLvlLbl val="0"/>
      </c:catAx>
      <c:valAx>
        <c:axId val="1305240816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05240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100"/>
              <a:t>La</a:t>
            </a:r>
            <a:r>
              <a:rPr lang="fr-FR" sz="1100" baseline="0"/>
              <a:t> part d'individus par commune qui déclarent avoir plusieurs fois eu des conflits liés au foncier</a:t>
            </a:r>
            <a:endParaRPr lang="fr-FR" sz="11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98BC-7149-A4AD-E5EA026AAA64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98BC-7149-A4AD-E5EA026AAA64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98BC-7149-A4AD-E5EA026AAA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'Q42'!$C$34:$Q$34</c:f>
              <c:strCache>
                <c:ptCount val="15"/>
                <c:pt idx="0">
                  <c:v>Banamba</c:v>
                </c:pt>
                <c:pt idx="1">
                  <c:v>Benkadi</c:v>
                </c:pt>
                <c:pt idx="2">
                  <c:v>Dilly</c:v>
                </c:pt>
                <c:pt idx="3">
                  <c:v>Doumba</c:v>
                </c:pt>
                <c:pt idx="4">
                  <c:v>Kiban</c:v>
                </c:pt>
                <c:pt idx="5">
                  <c:v>Koulikoro</c:v>
                </c:pt>
                <c:pt idx="6">
                  <c:v>Minidian (Kangaba)</c:v>
                </c:pt>
                <c:pt idx="7">
                  <c:v>Nara
</c:v>
                </c:pt>
                <c:pt idx="8">
                  <c:v>Narena </c:v>
                </c:pt>
                <c:pt idx="9">
                  <c:v>Niamana</c:v>
                </c:pt>
                <c:pt idx="10">
                  <c:v>Ouagadou</c:v>
                </c:pt>
                <c:pt idx="11">
                  <c:v>Siby</c:v>
                </c:pt>
                <c:pt idx="12">
                  <c:v>Sirakorola</c:v>
                </c:pt>
                <c:pt idx="13">
                  <c:v>Tienfala</c:v>
                </c:pt>
                <c:pt idx="14">
                  <c:v>Toubacoro </c:v>
                </c:pt>
              </c:strCache>
            </c:strRef>
          </c:cat>
          <c:val>
            <c:numRef>
              <c:f>'Q42'!$C$35:$Q$35</c:f>
              <c:numCache>
                <c:formatCode>0%</c:formatCode>
                <c:ptCount val="15"/>
                <c:pt idx="0">
                  <c:v>5.5555555555555552E-2</c:v>
                </c:pt>
                <c:pt idx="1">
                  <c:v>0.14583333333333334</c:v>
                </c:pt>
                <c:pt idx="2">
                  <c:v>6.9444444444444441E-3</c:v>
                </c:pt>
                <c:pt idx="3">
                  <c:v>1.3888888888888888E-2</c:v>
                </c:pt>
                <c:pt idx="4">
                  <c:v>6.9444444444444441E-3</c:v>
                </c:pt>
                <c:pt idx="5">
                  <c:v>0.15972222222222221</c:v>
                </c:pt>
                <c:pt idx="6">
                  <c:v>0.13194444444444445</c:v>
                </c:pt>
                <c:pt idx="7">
                  <c:v>2.7777777777777776E-2</c:v>
                </c:pt>
                <c:pt idx="8">
                  <c:v>0.1388888888888889</c:v>
                </c:pt>
                <c:pt idx="9">
                  <c:v>6.9444444444444441E-3</c:v>
                </c:pt>
                <c:pt idx="10">
                  <c:v>6.9444444444444441E-3</c:v>
                </c:pt>
                <c:pt idx="11">
                  <c:v>0.1736111111111111</c:v>
                </c:pt>
                <c:pt idx="12">
                  <c:v>4.8611111111111112E-2</c:v>
                </c:pt>
                <c:pt idx="13">
                  <c:v>6.9444444444444448E-2</c:v>
                </c:pt>
                <c:pt idx="14">
                  <c:v>6.9444444444444441E-3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8BC-7149-A4AD-E5EA026AAA6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95651104"/>
        <c:axId val="811820176"/>
      </c:lineChart>
      <c:catAx>
        <c:axId val="795651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11820176"/>
        <c:crosses val="autoZero"/>
        <c:auto val="1"/>
        <c:lblAlgn val="ctr"/>
        <c:lblOffset val="100"/>
        <c:noMultiLvlLbl val="0"/>
      </c:catAx>
      <c:valAx>
        <c:axId val="81182017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795651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000" dirty="0">
                <a:solidFill>
                  <a:schemeClr val="tx1"/>
                </a:solidFill>
              </a:rPr>
              <a:t>Part</a:t>
            </a:r>
            <a:r>
              <a:rPr lang="fr-FR" sz="1000" baseline="0" dirty="0">
                <a:solidFill>
                  <a:schemeClr val="tx1"/>
                </a:solidFill>
              </a:rPr>
              <a:t> des individus qui estiment qu'il existe des mécanismes d'alerte/prévention des conflits  dans leur localité</a:t>
            </a:r>
            <a:endParaRPr lang="fr-FR" sz="100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Feuil18!$A$20</c:f>
              <c:strCache>
                <c:ptCount val="1"/>
                <c:pt idx="0">
                  <c:v>Conflits fonciers 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Feuil18!$B$19:$F$19</c:f>
              <c:strCache>
                <c:ptCount val="5"/>
                <c:pt idx="0">
                  <c:v>Banamba</c:v>
                </c:pt>
                <c:pt idx="1">
                  <c:v>Kangaba</c:v>
                </c:pt>
                <c:pt idx="2">
                  <c:v>Koulikoro</c:v>
                </c:pt>
                <c:pt idx="3">
                  <c:v>Nara</c:v>
                </c:pt>
                <c:pt idx="4">
                  <c:v>Total général</c:v>
                </c:pt>
              </c:strCache>
            </c:strRef>
          </c:cat>
          <c:val>
            <c:numRef>
              <c:f>Feuil18!$B$20:$F$20</c:f>
              <c:numCache>
                <c:formatCode>0%</c:formatCode>
                <c:ptCount val="5"/>
                <c:pt idx="0">
                  <c:v>0.11799410029498525</c:v>
                </c:pt>
                <c:pt idx="1">
                  <c:v>1.9174041297935103E-2</c:v>
                </c:pt>
                <c:pt idx="2">
                  <c:v>0.18141592920353983</c:v>
                </c:pt>
                <c:pt idx="3">
                  <c:v>7.6696165191740412E-2</c:v>
                </c:pt>
                <c:pt idx="4">
                  <c:v>0.39528023598820061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0D-C346-B3CC-A0170D932F9D}"/>
            </c:ext>
          </c:extLst>
        </c:ser>
        <c:ser>
          <c:idx val="1"/>
          <c:order val="1"/>
          <c:tx>
            <c:strRef>
              <c:f>Feuil18!$A$21</c:f>
              <c:strCache>
                <c:ptCount val="1"/>
                <c:pt idx="0">
                  <c:v>Conflits intercommunautaires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Feuil18!$B$19:$F$19</c:f>
              <c:strCache>
                <c:ptCount val="5"/>
                <c:pt idx="0">
                  <c:v>Banamba</c:v>
                </c:pt>
                <c:pt idx="1">
                  <c:v>Kangaba</c:v>
                </c:pt>
                <c:pt idx="2">
                  <c:v>Koulikoro</c:v>
                </c:pt>
                <c:pt idx="3">
                  <c:v>Nara</c:v>
                </c:pt>
                <c:pt idx="4">
                  <c:v>Total général</c:v>
                </c:pt>
              </c:strCache>
            </c:strRef>
          </c:cat>
          <c:val>
            <c:numRef>
              <c:f>Feuil18!$B$21:$F$21</c:f>
              <c:numCache>
                <c:formatCode>0%</c:formatCode>
                <c:ptCount val="5"/>
                <c:pt idx="0">
                  <c:v>8.5545722713864306E-2</c:v>
                </c:pt>
                <c:pt idx="1">
                  <c:v>1.7699115044247787E-2</c:v>
                </c:pt>
                <c:pt idx="2">
                  <c:v>0.15339233038348082</c:v>
                </c:pt>
                <c:pt idx="3">
                  <c:v>6.3421828908554578E-2</c:v>
                </c:pt>
                <c:pt idx="4">
                  <c:v>0.32005899705014751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0D-C346-B3CC-A0170D932F9D}"/>
            </c:ext>
          </c:extLst>
        </c:ser>
        <c:ser>
          <c:idx val="2"/>
          <c:order val="2"/>
          <c:tx>
            <c:strRef>
              <c:f>Feuil18!$A$22</c:f>
              <c:strCache>
                <c:ptCount val="1"/>
                <c:pt idx="0">
                  <c:v>Extrémisme violent 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Feuil18!$B$19:$F$19</c:f>
              <c:strCache>
                <c:ptCount val="5"/>
                <c:pt idx="0">
                  <c:v>Banamba</c:v>
                </c:pt>
                <c:pt idx="1">
                  <c:v>Kangaba</c:v>
                </c:pt>
                <c:pt idx="2">
                  <c:v>Koulikoro</c:v>
                </c:pt>
                <c:pt idx="3">
                  <c:v>Nara</c:v>
                </c:pt>
                <c:pt idx="4">
                  <c:v>Total général</c:v>
                </c:pt>
              </c:strCache>
            </c:strRef>
          </c:cat>
          <c:val>
            <c:numRef>
              <c:f>Feuil18!$B$22:$F$22</c:f>
              <c:numCache>
                <c:formatCode>0%</c:formatCode>
                <c:ptCount val="5"/>
                <c:pt idx="0">
                  <c:v>7.6696165191740412E-2</c:v>
                </c:pt>
                <c:pt idx="1">
                  <c:v>1.6224188790560472E-2</c:v>
                </c:pt>
                <c:pt idx="2">
                  <c:v>0.10914454277286136</c:v>
                </c:pt>
                <c:pt idx="3">
                  <c:v>1.6224188790560472E-2</c:v>
                </c:pt>
                <c:pt idx="4">
                  <c:v>0.21828908554572271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80D-C346-B3CC-A0170D932F9D}"/>
            </c:ext>
          </c:extLst>
        </c:ser>
        <c:ser>
          <c:idx val="3"/>
          <c:order val="3"/>
          <c:tx>
            <c:strRef>
              <c:f>Feuil18!$A$23</c:f>
              <c:strCache>
                <c:ptCount val="1"/>
                <c:pt idx="0">
                  <c:v>Conflits sociaux 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Feuil18!$B$19:$F$19</c:f>
              <c:strCache>
                <c:ptCount val="5"/>
                <c:pt idx="0">
                  <c:v>Banamba</c:v>
                </c:pt>
                <c:pt idx="1">
                  <c:v>Kangaba</c:v>
                </c:pt>
                <c:pt idx="2">
                  <c:v>Koulikoro</c:v>
                </c:pt>
                <c:pt idx="3">
                  <c:v>Nara</c:v>
                </c:pt>
                <c:pt idx="4">
                  <c:v>Total général</c:v>
                </c:pt>
              </c:strCache>
            </c:strRef>
          </c:cat>
          <c:val>
            <c:numRef>
              <c:f>Feuil18!$B$23:$F$23</c:f>
              <c:numCache>
                <c:formatCode>0%</c:formatCode>
                <c:ptCount val="5"/>
                <c:pt idx="0">
                  <c:v>0.10619469026548672</c:v>
                </c:pt>
                <c:pt idx="1">
                  <c:v>1.7699115044247787E-2</c:v>
                </c:pt>
                <c:pt idx="2">
                  <c:v>0.16519174041297935</c:v>
                </c:pt>
                <c:pt idx="3">
                  <c:v>7.5221238938053103E-2</c:v>
                </c:pt>
                <c:pt idx="4">
                  <c:v>0.36430678466076694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80D-C346-B3CC-A0170D932F9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46344016"/>
        <c:axId val="1277089168"/>
      </c:barChart>
      <c:catAx>
        <c:axId val="1246344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77089168"/>
        <c:crosses val="autoZero"/>
        <c:auto val="1"/>
        <c:lblAlgn val="ctr"/>
        <c:lblOffset val="100"/>
        <c:noMultiLvlLbl val="0"/>
      </c:catAx>
      <c:valAx>
        <c:axId val="1277089168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246344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200">
                <a:solidFill>
                  <a:schemeClr val="tx1"/>
                </a:solidFill>
              </a:rPr>
              <a:t>La part d'individus qui considère</a:t>
            </a:r>
            <a:r>
              <a:rPr lang="fr-FR" sz="1200" baseline="0">
                <a:solidFill>
                  <a:schemeClr val="tx1"/>
                </a:solidFill>
              </a:rPr>
              <a:t> que ces mécanismes sont efficaces</a:t>
            </a:r>
            <a:endParaRPr lang="fr-FR" sz="120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Feuil19!$A$18</c:f>
              <c:strCache>
                <c:ptCount val="1"/>
                <c:pt idx="0">
                  <c:v>Conflits fonciers 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Feuil19!$B$17:$F$17</c:f>
              <c:strCache>
                <c:ptCount val="5"/>
                <c:pt idx="0">
                  <c:v>Banamba</c:v>
                </c:pt>
                <c:pt idx="1">
                  <c:v>Kangaba</c:v>
                </c:pt>
                <c:pt idx="2">
                  <c:v>Koulikoro</c:v>
                </c:pt>
                <c:pt idx="3">
                  <c:v>Nara</c:v>
                </c:pt>
                <c:pt idx="4">
                  <c:v>Total général</c:v>
                </c:pt>
              </c:strCache>
            </c:strRef>
          </c:cat>
          <c:val>
            <c:numRef>
              <c:f>Feuil19!$B$18:$F$18</c:f>
              <c:numCache>
                <c:formatCode>0%</c:formatCode>
                <c:ptCount val="5"/>
                <c:pt idx="0">
                  <c:v>0.10324483775811209</c:v>
                </c:pt>
                <c:pt idx="1">
                  <c:v>1.0324483775811209E-2</c:v>
                </c:pt>
                <c:pt idx="2">
                  <c:v>0.11799410029498525</c:v>
                </c:pt>
                <c:pt idx="3">
                  <c:v>4.4247787610619468E-2</c:v>
                </c:pt>
                <c:pt idx="4">
                  <c:v>0.27581120943952803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2E-474E-B38B-47E55C5E6545}"/>
            </c:ext>
          </c:extLst>
        </c:ser>
        <c:ser>
          <c:idx val="1"/>
          <c:order val="1"/>
          <c:tx>
            <c:strRef>
              <c:f>Feuil19!$A$19</c:f>
              <c:strCache>
                <c:ptCount val="1"/>
                <c:pt idx="0">
                  <c:v>Conflits intercommunautaires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Feuil19!$B$17:$F$17</c:f>
              <c:strCache>
                <c:ptCount val="5"/>
                <c:pt idx="0">
                  <c:v>Banamba</c:v>
                </c:pt>
                <c:pt idx="1">
                  <c:v>Kangaba</c:v>
                </c:pt>
                <c:pt idx="2">
                  <c:v>Koulikoro</c:v>
                </c:pt>
                <c:pt idx="3">
                  <c:v>Nara</c:v>
                </c:pt>
                <c:pt idx="4">
                  <c:v>Total général</c:v>
                </c:pt>
              </c:strCache>
            </c:strRef>
          </c:cat>
          <c:val>
            <c:numRef>
              <c:f>Feuil19!$B$19:$F$19</c:f>
              <c:numCache>
                <c:formatCode>0%</c:formatCode>
                <c:ptCount val="5"/>
                <c:pt idx="0">
                  <c:v>7.0796460176991149E-2</c:v>
                </c:pt>
                <c:pt idx="1">
                  <c:v>4.4247787610619468E-3</c:v>
                </c:pt>
                <c:pt idx="2">
                  <c:v>9.8820058997050153E-2</c:v>
                </c:pt>
                <c:pt idx="3">
                  <c:v>5.6047197640117993E-2</c:v>
                </c:pt>
                <c:pt idx="4">
                  <c:v>0.23008849557522124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2E-474E-B38B-47E55C5E6545}"/>
            </c:ext>
          </c:extLst>
        </c:ser>
        <c:ser>
          <c:idx val="2"/>
          <c:order val="2"/>
          <c:tx>
            <c:strRef>
              <c:f>Feuil19!$A$20</c:f>
              <c:strCache>
                <c:ptCount val="1"/>
                <c:pt idx="0">
                  <c:v>Extrémisme violent 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Feuil19!$B$17:$F$17</c:f>
              <c:strCache>
                <c:ptCount val="5"/>
                <c:pt idx="0">
                  <c:v>Banamba</c:v>
                </c:pt>
                <c:pt idx="1">
                  <c:v>Kangaba</c:v>
                </c:pt>
                <c:pt idx="2">
                  <c:v>Koulikoro</c:v>
                </c:pt>
                <c:pt idx="3">
                  <c:v>Nara</c:v>
                </c:pt>
                <c:pt idx="4">
                  <c:v>Total général</c:v>
                </c:pt>
              </c:strCache>
            </c:strRef>
          </c:cat>
          <c:val>
            <c:numRef>
              <c:f>Feuil19!$B$20:$F$20</c:f>
              <c:numCache>
                <c:formatCode>0%</c:formatCode>
                <c:ptCount val="5"/>
                <c:pt idx="0">
                  <c:v>6.637168141592921E-2</c:v>
                </c:pt>
                <c:pt idx="1">
                  <c:v>4.4247787610619468E-3</c:v>
                </c:pt>
                <c:pt idx="2">
                  <c:v>6.3421828908554578E-2</c:v>
                </c:pt>
                <c:pt idx="3">
                  <c:v>7.3746312684365781E-3</c:v>
                </c:pt>
                <c:pt idx="4">
                  <c:v>0.1415929203539823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2E-474E-B38B-47E55C5E6545}"/>
            </c:ext>
          </c:extLst>
        </c:ser>
        <c:ser>
          <c:idx val="3"/>
          <c:order val="3"/>
          <c:tx>
            <c:strRef>
              <c:f>Feuil19!$A$21</c:f>
              <c:strCache>
                <c:ptCount val="1"/>
                <c:pt idx="0">
                  <c:v>Conflits sociaux 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Feuil19!$B$17:$F$17</c:f>
              <c:strCache>
                <c:ptCount val="5"/>
                <c:pt idx="0">
                  <c:v>Banamba</c:v>
                </c:pt>
                <c:pt idx="1">
                  <c:v>Kangaba</c:v>
                </c:pt>
                <c:pt idx="2">
                  <c:v>Koulikoro</c:v>
                </c:pt>
                <c:pt idx="3">
                  <c:v>Nara</c:v>
                </c:pt>
                <c:pt idx="4">
                  <c:v>Total général</c:v>
                </c:pt>
              </c:strCache>
            </c:strRef>
          </c:cat>
          <c:val>
            <c:numRef>
              <c:f>Feuil19!$B$21:$F$21</c:f>
              <c:numCache>
                <c:formatCode>0%</c:formatCode>
                <c:ptCount val="5"/>
                <c:pt idx="0">
                  <c:v>9.2920353982300891E-2</c:v>
                </c:pt>
                <c:pt idx="1">
                  <c:v>8.8495575221238937E-3</c:v>
                </c:pt>
                <c:pt idx="2">
                  <c:v>0.10766961651917405</c:v>
                </c:pt>
                <c:pt idx="3">
                  <c:v>5.8997050147492625E-2</c:v>
                </c:pt>
                <c:pt idx="4">
                  <c:v>0.26843657817109146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A2E-474E-B38B-47E55C5E654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46266960"/>
        <c:axId val="1138799472"/>
      </c:barChart>
      <c:catAx>
        <c:axId val="12462669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38799472"/>
        <c:crosses val="autoZero"/>
        <c:auto val="1"/>
        <c:lblAlgn val="ctr"/>
        <c:lblOffset val="100"/>
        <c:noMultiLvlLbl val="0"/>
      </c:catAx>
      <c:valAx>
        <c:axId val="1138799472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246266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000" b="1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Connaissez-vous les lois et les textes  qui encadrent le foncier dans votre localité ( exemple de textes: LOA, Charte Pastorale, LFA, code forestier, code de l'eau 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8.5445419215481447E-2"/>
          <c:y val="0.20577098193621232"/>
          <c:w val="0.88363683041049568"/>
          <c:h val="0.6269193573369253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7E8-7E43-9E44-1879C9314AC7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7E8-7E43-9E44-1879C9314AC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'Q12'!$A$13:$A$14</c:f>
              <c:strCache>
                <c:ptCount val="2"/>
                <c:pt idx="0">
                  <c:v>OUI je connais les lois et les textes  qui encadrent le foncier dans ma localité</c:v>
                </c:pt>
                <c:pt idx="1">
                  <c:v>NON je ne connais pas les lois et les textes  qui encadrent le foncier dans ma localité</c:v>
                </c:pt>
              </c:strCache>
            </c:strRef>
          </c:cat>
          <c:val>
            <c:numRef>
              <c:f>'Q12'!$B$13:$B$14</c:f>
              <c:numCache>
                <c:formatCode>0%</c:formatCode>
                <c:ptCount val="2"/>
                <c:pt idx="0">
                  <c:v>0.36873156342182889</c:v>
                </c:pt>
                <c:pt idx="1">
                  <c:v>0.62389380530973448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E8-7E43-9E44-1879C9314A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79774944"/>
        <c:axId val="779765792"/>
      </c:barChart>
      <c:catAx>
        <c:axId val="779774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fr-FR"/>
          </a:p>
        </c:txPr>
        <c:crossAx val="779765792"/>
        <c:crosses val="autoZero"/>
        <c:auto val="1"/>
        <c:lblAlgn val="ctr"/>
        <c:lblOffset val="100"/>
        <c:noMultiLvlLbl val="0"/>
      </c:catAx>
      <c:valAx>
        <c:axId val="779765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79774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r-FR" sz="1400" b="1" i="0" u="none" strike="noStrike" baseline="0">
                <a:solidFill>
                  <a:schemeClr val="tx1"/>
                </a:solidFill>
                <a:effectLst/>
              </a:rPr>
              <a:t>Ces lois et textes  sur la gestion du foncier sont-ils mieux appliqués dans votre localité ?</a:t>
            </a:r>
            <a:r>
              <a:rPr lang="fr-FR" sz="1400" b="1" i="0" u="none" strike="noStrike" baseline="0">
                <a:solidFill>
                  <a:schemeClr val="tx1"/>
                </a:solidFill>
              </a:rPr>
              <a:t> </a:t>
            </a:r>
            <a:endParaRPr lang="fr-FR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3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1978-754C-A928-BF7212DC7D3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'Q20'!$A$12:$A$15</c:f>
              <c:strCache>
                <c:ptCount val="4"/>
                <c:pt idx="0">
                  <c:v>Bien appliqués</c:v>
                </c:pt>
                <c:pt idx="1">
                  <c:v>Passablement appliqués</c:v>
                </c:pt>
                <c:pt idx="2">
                  <c:v>Pas appliqués</c:v>
                </c:pt>
                <c:pt idx="3">
                  <c:v>Sans réponses</c:v>
                </c:pt>
              </c:strCache>
            </c:strRef>
          </c:cat>
          <c:val>
            <c:numRef>
              <c:f>'Q20'!$B$12:$B$15</c:f>
              <c:numCache>
                <c:formatCode>0%</c:formatCode>
                <c:ptCount val="4"/>
                <c:pt idx="0">
                  <c:v>7.3746312684365781E-3</c:v>
                </c:pt>
                <c:pt idx="1">
                  <c:v>0.27286135693215341</c:v>
                </c:pt>
                <c:pt idx="2">
                  <c:v>0.11061946902654868</c:v>
                </c:pt>
                <c:pt idx="3">
                  <c:v>0.60914454277286134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1978-754C-A928-BF7212DC7D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shape val="box"/>
        <c:axId val="1180617728"/>
        <c:axId val="1242490016"/>
        <c:axId val="0"/>
      </c:bar3DChart>
      <c:catAx>
        <c:axId val="1180617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42490016"/>
        <c:crosses val="autoZero"/>
        <c:auto val="1"/>
        <c:lblAlgn val="ctr"/>
        <c:lblOffset val="100"/>
        <c:noMultiLvlLbl val="0"/>
      </c:catAx>
      <c:valAx>
        <c:axId val="12424900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80617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200" b="1" i="0" u="none" strike="noStrike" baseline="0">
                <a:solidFill>
                  <a:schemeClr val="tx1"/>
                </a:solidFill>
                <a:effectLst/>
              </a:rPr>
              <a:t>Les textes sont-ils accessibles en langues locales ? </a:t>
            </a:r>
            <a:endParaRPr lang="fr-FR" sz="120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65B4-6747-8752-17947346509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65B4-6747-8752-17947346509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'Q26'!$B$13:$C$13</c:f>
              <c:strCache>
                <c:ptCount val="2"/>
                <c:pt idx="0">
                  <c:v>NON</c:v>
                </c:pt>
                <c:pt idx="1">
                  <c:v>OUI</c:v>
                </c:pt>
              </c:strCache>
            </c:strRef>
          </c:cat>
          <c:val>
            <c:numRef>
              <c:f>'Q26'!$B$14:$C$14</c:f>
              <c:numCache>
                <c:formatCode>0%</c:formatCode>
                <c:ptCount val="2"/>
                <c:pt idx="0">
                  <c:v>0.64601769911504425</c:v>
                </c:pt>
                <c:pt idx="1">
                  <c:v>0.11799410029498525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5B4-6747-8752-17947346509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316944384"/>
        <c:axId val="1316945056"/>
      </c:barChart>
      <c:catAx>
        <c:axId val="1316944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16945056"/>
        <c:crosses val="autoZero"/>
        <c:auto val="1"/>
        <c:lblAlgn val="ctr"/>
        <c:lblOffset val="100"/>
        <c:noMultiLvlLbl val="0"/>
      </c:catAx>
      <c:valAx>
        <c:axId val="1316945056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16944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fr-FR" sz="1200" b="1" i="0" baseline="0">
                <a:solidFill>
                  <a:schemeClr val="tx1"/>
                </a:solidFill>
                <a:effectLst>
                  <a:outerShdw blurRad="50800" dist="38100" dir="5400000" algn="t" rotWithShape="0">
                    <a:srgbClr val="000000">
                      <a:alpha val="40000"/>
                    </a:srgbClr>
                  </a:outerShdw>
                </a:effectLst>
              </a:rPr>
              <a:t> Existe-t-il des commissions foncières dans votre localité?</a:t>
            </a:r>
            <a:endParaRPr lang="fr-FR" sz="1050"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endParaRPr lang="fr-FR" sz="105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'Q28'!$I$30:$I$34</c:f>
              <c:strCache>
                <c:ptCount val="5"/>
                <c:pt idx="0">
                  <c:v>communales et villageoises</c:v>
                </c:pt>
                <c:pt idx="1">
                  <c:v>communales </c:v>
                </c:pt>
                <c:pt idx="2">
                  <c:v>villageoises</c:v>
                </c:pt>
                <c:pt idx="3">
                  <c:v>aucune commission</c:v>
                </c:pt>
                <c:pt idx="4">
                  <c:v>Je ne sais pas </c:v>
                </c:pt>
              </c:strCache>
            </c:strRef>
          </c:cat>
          <c:val>
            <c:numRef>
              <c:f>'Q28'!$J$30:$J$34</c:f>
              <c:numCache>
                <c:formatCode>0%</c:formatCode>
                <c:ptCount val="5"/>
                <c:pt idx="0">
                  <c:v>0.21091445427728614</c:v>
                </c:pt>
                <c:pt idx="1">
                  <c:v>0.30530973451327431</c:v>
                </c:pt>
                <c:pt idx="2">
                  <c:v>3.3923303834808259E-2</c:v>
                </c:pt>
                <c:pt idx="3">
                  <c:v>7.2271386430678472E-2</c:v>
                </c:pt>
                <c:pt idx="4">
                  <c:v>0.33480825958702065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BB-F845-A999-F349896961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04105824"/>
        <c:axId val="1302245232"/>
      </c:barChart>
      <c:catAx>
        <c:axId val="1304105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02245232"/>
        <c:crosses val="autoZero"/>
        <c:auto val="1"/>
        <c:lblAlgn val="ctr"/>
        <c:lblOffset val="100"/>
        <c:noMultiLvlLbl val="0"/>
      </c:catAx>
      <c:valAx>
        <c:axId val="1302245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04105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fr-FR" sz="1000" b="1" i="0" cap="all" baseline="0">
                <a:solidFill>
                  <a:schemeClr val="tx1"/>
                </a:solidFill>
                <a:effectLst/>
              </a:rPr>
              <a:t>Avez-vous une fois (personnellement) saisi la commission foncière pour régler un conflit foncier </a:t>
            </a:r>
            <a:endParaRPr lang="fr-FR" sz="1000">
              <a:solidFill>
                <a:schemeClr val="tx1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525-754E-8055-21292C35E14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'Q32'!$K$3:$K$5</c:f>
              <c:strCache>
                <c:ptCount val="3"/>
                <c:pt idx="0">
                  <c:v>NON jamais</c:v>
                </c:pt>
                <c:pt idx="1">
                  <c:v>OUI plusieurs fois </c:v>
                </c:pt>
                <c:pt idx="2">
                  <c:v>OUI une fois </c:v>
                </c:pt>
              </c:strCache>
            </c:strRef>
          </c:cat>
          <c:val>
            <c:numRef>
              <c:f>'Q32'!$L$3:$L$5</c:f>
              <c:numCache>
                <c:formatCode>0%</c:formatCode>
                <c:ptCount val="3"/>
                <c:pt idx="0">
                  <c:v>0.78761061946902655</c:v>
                </c:pt>
                <c:pt idx="1">
                  <c:v>2.6548672566371681E-2</c:v>
                </c:pt>
                <c:pt idx="2">
                  <c:v>0.10766961651917405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25-754E-8055-21292C35E14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807122592"/>
        <c:axId val="1282307904"/>
      </c:barChart>
      <c:catAx>
        <c:axId val="807122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82307904"/>
        <c:crosses val="autoZero"/>
        <c:auto val="1"/>
        <c:lblAlgn val="ctr"/>
        <c:lblOffset val="100"/>
        <c:noMultiLvlLbl val="0"/>
      </c:catAx>
      <c:valAx>
        <c:axId val="128230790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807122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Echantillon</a:t>
            </a:r>
            <a:r>
              <a:rPr lang="fr-FR" baseline="0"/>
              <a:t> par cercle </a:t>
            </a:r>
            <a:endParaRPr lang="fr-FR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doughnutChart>
        <c:varyColors val="1"/>
        <c:ser>
          <c:idx val="0"/>
          <c:order val="0"/>
          <c:explosion val="22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BC6-E94A-9EA0-D179F92C2A3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BC6-E94A-9EA0-D179F92C2A3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BC6-E94A-9EA0-D179F92C2A3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BC6-E94A-9EA0-D179F92C2A3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Feuil21!$D$13:$D$16</c:f>
              <c:strCache>
                <c:ptCount val="4"/>
                <c:pt idx="0">
                  <c:v>Banamba</c:v>
                </c:pt>
                <c:pt idx="1">
                  <c:v>Kangaba </c:v>
                </c:pt>
                <c:pt idx="2">
                  <c:v>Nara</c:v>
                </c:pt>
                <c:pt idx="3">
                  <c:v>Koulikoro</c:v>
                </c:pt>
              </c:strCache>
            </c:strRef>
          </c:cat>
          <c:val>
            <c:numRef>
              <c:f>Feuil21!$E$13:$E$16</c:f>
              <c:numCache>
                <c:formatCode>0%</c:formatCode>
                <c:ptCount val="4"/>
                <c:pt idx="0">
                  <c:v>0.18</c:v>
                </c:pt>
                <c:pt idx="1">
                  <c:v>0.27</c:v>
                </c:pt>
                <c:pt idx="2">
                  <c:v>0.2</c:v>
                </c:pt>
                <c:pt idx="3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BC6-E94A-9EA0-D179F92C2A3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100" b="1" i="0" u="none" strike="noStrike" baseline="0">
                <a:solidFill>
                  <a:schemeClr val="tx1"/>
                </a:solidFill>
                <a:effectLst/>
              </a:rPr>
              <a:t>Pensez-vous que les COFOs fonctionnent dans votre localité </a:t>
            </a:r>
            <a:endParaRPr lang="fr-FR" sz="1100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87F-674C-A2D7-FAD263095F6C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87F-674C-A2D7-FAD263095F6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87F-674C-A2D7-FAD263095F6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87F-674C-A2D7-FAD263095F6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'Q38'!$I$15:$L$15</c:f>
              <c:strCache>
                <c:ptCount val="4"/>
                <c:pt idx="0">
                  <c:v>Ne fonctionne pas </c:v>
                </c:pt>
                <c:pt idx="1">
                  <c:v>Passablement</c:v>
                </c:pt>
                <c:pt idx="2">
                  <c:v>Bien</c:v>
                </c:pt>
                <c:pt idx="3">
                  <c:v>Très Bien </c:v>
                </c:pt>
              </c:strCache>
            </c:strRef>
          </c:cat>
          <c:val>
            <c:numRef>
              <c:f>'Q38'!$I$16:$L$16</c:f>
              <c:numCache>
                <c:formatCode>0%</c:formatCode>
                <c:ptCount val="4"/>
                <c:pt idx="0">
                  <c:v>0.40265486725663718</c:v>
                </c:pt>
                <c:pt idx="1">
                  <c:v>0.30088495575221241</c:v>
                </c:pt>
                <c:pt idx="2">
                  <c:v>6.4896755162241887E-2</c:v>
                </c:pt>
                <c:pt idx="3">
                  <c:v>7.3746312684365781E-3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87F-674C-A2D7-FAD263095F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axId val="1294655264"/>
        <c:axId val="1294604064"/>
      </c:barChart>
      <c:catAx>
        <c:axId val="1294655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94604064"/>
        <c:crosses val="autoZero"/>
        <c:auto val="1"/>
        <c:lblAlgn val="ctr"/>
        <c:lblOffset val="100"/>
        <c:noMultiLvlLbl val="0"/>
      </c:catAx>
      <c:valAx>
        <c:axId val="12946040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94655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000">
                <a:solidFill>
                  <a:schemeClr val="tx1"/>
                </a:solidFill>
              </a:rPr>
              <a:t>Perception</a:t>
            </a:r>
            <a:r>
              <a:rPr lang="fr-FR" sz="1000" baseline="0">
                <a:solidFill>
                  <a:schemeClr val="tx1"/>
                </a:solidFill>
              </a:rPr>
              <a:t> sur la participation des acteurs aux COFO</a:t>
            </a:r>
            <a:endParaRPr lang="fr-FR" sz="100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'Q39'!$B$14</c:f>
              <c:strCache>
                <c:ptCount val="1"/>
                <c:pt idx="0">
                  <c:v>NON, ne participent pas 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'Q39'!$A$15:$A$22</c:f>
              <c:strCache>
                <c:ptCount val="8"/>
                <c:pt idx="0">
                  <c:v>Femmes</c:v>
                </c:pt>
                <c:pt idx="1">
                  <c:v>Jeunes</c:v>
                </c:pt>
                <c:pt idx="2">
                  <c:v>Agriculteurs </c:v>
                </c:pt>
                <c:pt idx="3">
                  <c:v>Eleveurs </c:v>
                </c:pt>
                <c:pt idx="4">
                  <c:v>Personnes vivant avec un handicap </c:v>
                </c:pt>
                <c:pt idx="5">
                  <c:v>Autorités coutumières </c:v>
                </c:pt>
                <c:pt idx="6">
                  <c:v>Acteurs étatiques </c:v>
                </c:pt>
                <c:pt idx="7">
                  <c:v>Elus locaux </c:v>
                </c:pt>
              </c:strCache>
            </c:strRef>
          </c:cat>
          <c:val>
            <c:numRef>
              <c:f>'Q39'!$B$15:$B$22</c:f>
              <c:numCache>
                <c:formatCode>0%</c:formatCode>
                <c:ptCount val="8"/>
                <c:pt idx="0">
                  <c:v>0.27876106194690264</c:v>
                </c:pt>
                <c:pt idx="1">
                  <c:v>0.12094395280235988</c:v>
                </c:pt>
                <c:pt idx="2">
                  <c:v>0.11504424778761062</c:v>
                </c:pt>
                <c:pt idx="3">
                  <c:v>0.11061946902654868</c:v>
                </c:pt>
                <c:pt idx="4">
                  <c:v>0.25663716814159293</c:v>
                </c:pt>
                <c:pt idx="5">
                  <c:v>7.8171091445427734E-2</c:v>
                </c:pt>
                <c:pt idx="6">
                  <c:v>5.4572271386430678E-2</c:v>
                </c:pt>
                <c:pt idx="7">
                  <c:v>4.71976401179941E-2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9B-F243-BE9C-5D497E0301DD}"/>
            </c:ext>
          </c:extLst>
        </c:ser>
        <c:ser>
          <c:idx val="1"/>
          <c:order val="1"/>
          <c:tx>
            <c:strRef>
              <c:f>'Q39'!$C$14</c:f>
              <c:strCache>
                <c:ptCount val="1"/>
                <c:pt idx="0">
                  <c:v>OUI, participent à toutes les délibérations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'Q39'!$A$15:$A$22</c:f>
              <c:strCache>
                <c:ptCount val="8"/>
                <c:pt idx="0">
                  <c:v>Femmes</c:v>
                </c:pt>
                <c:pt idx="1">
                  <c:v>Jeunes</c:v>
                </c:pt>
                <c:pt idx="2">
                  <c:v>Agriculteurs </c:v>
                </c:pt>
                <c:pt idx="3">
                  <c:v>Eleveurs </c:v>
                </c:pt>
                <c:pt idx="4">
                  <c:v>Personnes vivant avec un handicap </c:v>
                </c:pt>
                <c:pt idx="5">
                  <c:v>Autorités coutumières </c:v>
                </c:pt>
                <c:pt idx="6">
                  <c:v>Acteurs étatiques </c:v>
                </c:pt>
                <c:pt idx="7">
                  <c:v>Elus locaux </c:v>
                </c:pt>
              </c:strCache>
            </c:strRef>
          </c:cat>
          <c:val>
            <c:numRef>
              <c:f>'Q39'!$C$15:$C$22</c:f>
              <c:numCache>
                <c:formatCode>0%</c:formatCode>
                <c:ptCount val="8"/>
                <c:pt idx="0">
                  <c:v>5.1622418879056046E-2</c:v>
                </c:pt>
                <c:pt idx="1">
                  <c:v>7.3746312684365781E-2</c:v>
                </c:pt>
                <c:pt idx="2">
                  <c:v>0.12094395280235988</c:v>
                </c:pt>
                <c:pt idx="3">
                  <c:v>0.10176991150442478</c:v>
                </c:pt>
                <c:pt idx="4">
                  <c:v>4.71976401179941E-2</c:v>
                </c:pt>
                <c:pt idx="5">
                  <c:v>0.27286135693215341</c:v>
                </c:pt>
                <c:pt idx="6">
                  <c:v>0.33628318584070799</c:v>
                </c:pt>
                <c:pt idx="7">
                  <c:v>0.3584070796460177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9B-F243-BE9C-5D497E0301DD}"/>
            </c:ext>
          </c:extLst>
        </c:ser>
        <c:ser>
          <c:idx val="2"/>
          <c:order val="2"/>
          <c:tx>
            <c:strRef>
              <c:f>'Q39'!$D$14</c:f>
              <c:strCache>
                <c:ptCount val="1"/>
                <c:pt idx="0">
                  <c:v>OUI, participent souvent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'Q39'!$A$15:$A$22</c:f>
              <c:strCache>
                <c:ptCount val="8"/>
                <c:pt idx="0">
                  <c:v>Femmes</c:v>
                </c:pt>
                <c:pt idx="1">
                  <c:v>Jeunes</c:v>
                </c:pt>
                <c:pt idx="2">
                  <c:v>Agriculteurs </c:v>
                </c:pt>
                <c:pt idx="3">
                  <c:v>Eleveurs </c:v>
                </c:pt>
                <c:pt idx="4">
                  <c:v>Personnes vivant avec un handicap </c:v>
                </c:pt>
                <c:pt idx="5">
                  <c:v>Autorités coutumières </c:v>
                </c:pt>
                <c:pt idx="6">
                  <c:v>Acteurs étatiques </c:v>
                </c:pt>
                <c:pt idx="7">
                  <c:v>Elus locaux </c:v>
                </c:pt>
              </c:strCache>
            </c:strRef>
          </c:cat>
          <c:val>
            <c:numRef>
              <c:f>'Q39'!$D$15:$D$22</c:f>
              <c:numCache>
                <c:formatCode>0%</c:formatCode>
                <c:ptCount val="8"/>
                <c:pt idx="0">
                  <c:v>0.32890855457227136</c:v>
                </c:pt>
                <c:pt idx="1">
                  <c:v>0.35103244837758113</c:v>
                </c:pt>
                <c:pt idx="2">
                  <c:v>0.28171091445427726</c:v>
                </c:pt>
                <c:pt idx="3">
                  <c:v>0.26991150442477874</c:v>
                </c:pt>
                <c:pt idx="4">
                  <c:v>0.13716814159292035</c:v>
                </c:pt>
                <c:pt idx="5">
                  <c:v>0.13421828908554573</c:v>
                </c:pt>
                <c:pt idx="6">
                  <c:v>8.7020648967551628E-2</c:v>
                </c:pt>
                <c:pt idx="7">
                  <c:v>7.2271386430678472E-2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9B-F243-BE9C-5D497E0301D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294179696"/>
        <c:axId val="1300410528"/>
      </c:barChart>
      <c:catAx>
        <c:axId val="1294179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00410528"/>
        <c:crosses val="autoZero"/>
        <c:auto val="1"/>
        <c:lblAlgn val="ctr"/>
        <c:lblOffset val="100"/>
        <c:noMultiLvlLbl val="0"/>
      </c:catAx>
      <c:valAx>
        <c:axId val="130041052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294179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fr-FR" sz="1200">
                <a:effectLst/>
              </a:rPr>
              <a:t>Combien de PV ont été homologués par la justice 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75000"/>
                    <a:lumOff val="25000"/>
                  </a:sysClr>
                </a:solidFill>
              </a:defRPr>
            </a:pPr>
            <a:endParaRPr lang="fr-FR" sz="12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00" b="1" i="0" u="none" strike="noStrike" kern="1200" baseline="0">
              <a:solidFill>
                <a:sysClr val="windowText" lastClr="000000">
                  <a:lumMod val="75000"/>
                  <a:lumOff val="25000"/>
                </a:sys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explosion val="22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AA51-AC43-BF95-35AC38E75D5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AA51-AC43-BF95-35AC38E75D5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AA51-AC43-BF95-35AC38E75D59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Feuil26!$G$34:$G$36</c:f>
              <c:strCache>
                <c:ptCount val="3"/>
                <c:pt idx="0">
                  <c:v>Pas de PV</c:v>
                </c:pt>
                <c:pt idx="1">
                  <c:v>0-5 PV</c:v>
                </c:pt>
                <c:pt idx="2">
                  <c:v>5-10 PV</c:v>
                </c:pt>
              </c:strCache>
            </c:strRef>
          </c:cat>
          <c:val>
            <c:numRef>
              <c:f>Feuil26!$H$34:$H$36</c:f>
              <c:numCache>
                <c:formatCode>0%</c:formatCode>
                <c:ptCount val="3"/>
                <c:pt idx="0">
                  <c:v>0.66</c:v>
                </c:pt>
                <c:pt idx="1">
                  <c:v>0.37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A51-AC43-BF95-35AC38E75D5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r-FR" sz="1000"/>
              <a:t>La</a:t>
            </a:r>
            <a:r>
              <a:rPr lang="fr-FR" sz="1000" baseline="0"/>
              <a:t> part des membres des COFO qui déclarent ne pas disposer de moyens de fonctionnement </a:t>
            </a:r>
            <a:endParaRPr lang="fr-FR" sz="10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4925" cap="rnd">
              <a:solidFill>
                <a:schemeClr val="lt1"/>
              </a:solidFill>
              <a:round/>
            </a:ln>
            <a:effectLst>
              <a:outerShdw dist="25400" dir="2700000" algn="tl" rotWithShape="0">
                <a:schemeClr val="accent1"/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Feuil27!$A$18:$A$20</c:f>
              <c:strCache>
                <c:ptCount val="3"/>
                <c:pt idx="0">
                  <c:v>Techniques </c:v>
                </c:pt>
                <c:pt idx="1">
                  <c:v>Financier </c:v>
                </c:pt>
                <c:pt idx="2">
                  <c:v>Infrastructures</c:v>
                </c:pt>
              </c:strCache>
            </c:strRef>
          </c:cat>
          <c:val>
            <c:numRef>
              <c:f>Feuil27!$B$18:$B$20</c:f>
              <c:numCache>
                <c:formatCode>0%</c:formatCode>
                <c:ptCount val="3"/>
                <c:pt idx="0">
                  <c:v>0.75</c:v>
                </c:pt>
                <c:pt idx="1">
                  <c:v>0.83</c:v>
                </c:pt>
                <c:pt idx="2">
                  <c:v>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047-CF4E-89E0-E25564426C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gradFill>
                <a:gsLst>
                  <a:gs pos="0">
                    <a:schemeClr val="lt1"/>
                  </a:gs>
                  <a:gs pos="100000">
                    <a:schemeClr val="lt1">
                      <a:alpha val="0"/>
                    </a:schemeClr>
                  </a:gs>
                </a:gsLst>
                <a:lin ang="5400000" scaled="0"/>
              </a:gradFill>
              <a:round/>
            </a:ln>
            <a:effectLst/>
          </c:spPr>
        </c:dropLines>
        <c:smooth val="0"/>
        <c:axId val="1307765952"/>
        <c:axId val="1306199408"/>
      </c:lineChart>
      <c:catAx>
        <c:axId val="1307765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spc="1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06199408"/>
        <c:crosses val="autoZero"/>
        <c:auto val="1"/>
        <c:lblAlgn val="ctr"/>
        <c:lblOffset val="100"/>
        <c:noMultiLvlLbl val="0"/>
      </c:catAx>
      <c:valAx>
        <c:axId val="130619940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07765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accent1">
        <a:lumMod val="60000"/>
        <a:lumOff val="40000"/>
      </a:schemeClr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200">
                <a:solidFill>
                  <a:schemeClr val="tx1"/>
                </a:solidFill>
                <a:effectLst/>
                <a:latin typeface="Times" pitchFamily="2" charset="0"/>
              </a:rPr>
              <a:t>Combien de réunions avez-vous tenu les 12 derniers mois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611D-684C-A2C3-7500D9824D3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611D-684C-A2C3-7500D9824D3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611D-684C-A2C3-7500D9824D3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Feuil28!$C$20:$C$22</c:f>
              <c:strCache>
                <c:ptCount val="3"/>
                <c:pt idx="0">
                  <c:v>Aucune réunion </c:v>
                </c:pt>
                <c:pt idx="1">
                  <c:v>1 à 5 réunions</c:v>
                </c:pt>
                <c:pt idx="2">
                  <c:v>5 à  10 réunions</c:v>
                </c:pt>
              </c:strCache>
            </c:strRef>
          </c:cat>
          <c:val>
            <c:numRef>
              <c:f>Feuil28!$D$20:$D$22</c:f>
              <c:numCache>
                <c:formatCode>0%</c:formatCode>
                <c:ptCount val="3"/>
                <c:pt idx="0">
                  <c:v>0.42</c:v>
                </c:pt>
                <c:pt idx="1">
                  <c:v>0.52</c:v>
                </c:pt>
                <c:pt idx="2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11D-684C-A2C3-7500D9824D3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r-FR" sz="1100" b="1" i="0" u="none" strike="noStrike" baseline="0" dirty="0">
                <a:effectLst/>
              </a:rPr>
              <a:t>Avez-vous des besoins de renforcement de capacités ? </a:t>
            </a:r>
            <a:endParaRPr lang="fr-FR" sz="110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Feuil29!$C$16:$D$16</c:f>
              <c:strCache>
                <c:ptCount val="2"/>
                <c:pt idx="0">
                  <c:v>NON</c:v>
                </c:pt>
                <c:pt idx="1">
                  <c:v>OUI </c:v>
                </c:pt>
              </c:strCache>
            </c:strRef>
          </c:cat>
          <c:val>
            <c:numRef>
              <c:f>Feuil29!$C$17:$D$17</c:f>
              <c:numCache>
                <c:formatCode>0%</c:formatCode>
                <c:ptCount val="2"/>
                <c:pt idx="0">
                  <c:v>0.93</c:v>
                </c:pt>
                <c:pt idx="1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3A-2346-9E17-5C81058C66A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308088176"/>
        <c:axId val="1316221648"/>
      </c:barChart>
      <c:catAx>
        <c:axId val="1308088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16221648"/>
        <c:crosses val="autoZero"/>
        <c:auto val="1"/>
        <c:lblAlgn val="ctr"/>
        <c:lblOffset val="100"/>
        <c:noMultiLvlLbl val="0"/>
      </c:catAx>
      <c:valAx>
        <c:axId val="1316221648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08088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100" b="1" i="0" u="none" strike="noStrike" cap="all" baseline="0">
                <a:effectLst/>
              </a:rPr>
              <a:t>Votre organisation a-t-elle été déclarée à l'administration étatique? </a:t>
            </a:r>
            <a:endParaRPr lang="fr-FR" sz="11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757-1E4A-83F6-269663A9233D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57-1E4A-83F6-269663A923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Feuil34!$B$18:$B$19</c:f>
              <c:strCache>
                <c:ptCount val="2"/>
                <c:pt idx="0">
                  <c:v>NON</c:v>
                </c:pt>
                <c:pt idx="1">
                  <c:v>OUI</c:v>
                </c:pt>
              </c:strCache>
            </c:strRef>
          </c:cat>
          <c:val>
            <c:numRef>
              <c:f>Feuil34!$C$18:$C$19</c:f>
              <c:numCache>
                <c:formatCode>0%</c:formatCode>
                <c:ptCount val="2"/>
                <c:pt idx="0">
                  <c:v>0.27</c:v>
                </c:pt>
                <c:pt idx="1">
                  <c:v>0.73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57-1E4A-83F6-269663A923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5"/>
        <c:overlap val="-58"/>
        <c:axId val="796683760"/>
        <c:axId val="1309078240"/>
      </c:barChart>
      <c:catAx>
        <c:axId val="7966837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09078240"/>
        <c:crosses val="autoZero"/>
        <c:auto val="1"/>
        <c:lblAlgn val="ctr"/>
        <c:lblOffset val="100"/>
        <c:noMultiLvlLbl val="0"/>
      </c:catAx>
      <c:valAx>
        <c:axId val="1309078240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96683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200" b="1" i="0" u="none" strike="noStrike" baseline="0">
                <a:solidFill>
                  <a:schemeClr val="tx1"/>
                </a:solidFill>
                <a:effectLst/>
              </a:rPr>
              <a:t>Votre organisation a-t-elle participé ou eu à résoudre des conflits agro-pastoraux de manière pacifique ? </a:t>
            </a:r>
            <a:endParaRPr lang="fr-FR" sz="1200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Feuil35!$C$23:$C$26</c:f>
              <c:strCache>
                <c:ptCount val="4"/>
                <c:pt idx="0">
                  <c:v>NON</c:v>
                </c:pt>
                <c:pt idx="1">
                  <c:v>OUI par la sensibilisation </c:v>
                </c:pt>
                <c:pt idx="2">
                  <c:v>OUI par la médiation</c:v>
                </c:pt>
                <c:pt idx="3">
                  <c:v>OUI par la conciliation </c:v>
                </c:pt>
              </c:strCache>
            </c:strRef>
          </c:cat>
          <c:val>
            <c:numRef>
              <c:f>Feuil35!$D$23:$D$26</c:f>
              <c:numCache>
                <c:formatCode>0%</c:formatCode>
                <c:ptCount val="4"/>
                <c:pt idx="0">
                  <c:v>0.75</c:v>
                </c:pt>
                <c:pt idx="1">
                  <c:v>0.13</c:v>
                </c:pt>
                <c:pt idx="2">
                  <c:v>0.09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CE-8E42-A5AD-F25F151665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7217632"/>
        <c:axId val="806898448"/>
      </c:barChart>
      <c:catAx>
        <c:axId val="807217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06898448"/>
        <c:crosses val="autoZero"/>
        <c:auto val="1"/>
        <c:lblAlgn val="ctr"/>
        <c:lblOffset val="100"/>
        <c:noMultiLvlLbl val="0"/>
      </c:catAx>
      <c:valAx>
        <c:axId val="806898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07217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fr-FR" sz="1400" b="1" i="0" u="none" strike="noStrike" baseline="0" dirty="0">
                <a:solidFill>
                  <a:schemeClr val="tx1"/>
                </a:solidFill>
                <a:effectLst/>
              </a:rPr>
              <a:t>Existe-t-il une plateforme multi-acteurs au niveau de votre cercle/région? </a:t>
            </a:r>
            <a:endParaRPr lang="fr-FR" sz="1400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DD6-BA46-A808-D6940243664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'Q73'!$B$12:$C$12</c:f>
              <c:strCache>
                <c:ptCount val="2"/>
                <c:pt idx="0">
                  <c:v>NON</c:v>
                </c:pt>
                <c:pt idx="1">
                  <c:v>OUI</c:v>
                </c:pt>
              </c:strCache>
            </c:strRef>
          </c:cat>
          <c:val>
            <c:numRef>
              <c:f>'Q73'!$B$13:$C$13</c:f>
              <c:numCache>
                <c:formatCode>0%</c:formatCode>
                <c:ptCount val="2"/>
                <c:pt idx="0">
                  <c:v>0.72861356932153387</c:v>
                </c:pt>
                <c:pt idx="1">
                  <c:v>0.14306784660766961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D6-BA46-A808-D6940243664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817537328"/>
        <c:axId val="817673520"/>
      </c:barChart>
      <c:catAx>
        <c:axId val="817537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fr-FR"/>
          </a:p>
        </c:txPr>
        <c:crossAx val="817673520"/>
        <c:crosses val="autoZero"/>
        <c:auto val="1"/>
        <c:lblAlgn val="ctr"/>
        <c:lblOffset val="100"/>
        <c:noMultiLvlLbl val="0"/>
      </c:catAx>
      <c:valAx>
        <c:axId val="81767352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817537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400" b="1" i="0" u="none" strike="noStrike" baseline="0" dirty="0">
                <a:solidFill>
                  <a:schemeClr val="tx1"/>
                </a:solidFill>
                <a:effectLst/>
              </a:rPr>
              <a:t>Ces plateformes sont-elles fonctionnelles ? </a:t>
            </a:r>
            <a:endParaRPr lang="fr-FR" sz="140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doughnutChart>
        <c:varyColors val="1"/>
        <c:ser>
          <c:idx val="0"/>
          <c:order val="0"/>
          <c:explosion val="29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F92-CD49-B82F-53774E5B1019}"/>
              </c:ext>
            </c:extLst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F92-CD49-B82F-53774E5B1019}"/>
              </c:ext>
            </c:extLst>
          </c:dPt>
          <c:dPt>
            <c:idx val="2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F92-CD49-B82F-53774E5B1019}"/>
              </c:ext>
            </c:extLst>
          </c:dPt>
          <c:dPt>
            <c:idx val="3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F92-CD49-B82F-53774E5B1019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Feuil39!$H$21:$K$21</c:f>
              <c:strCache>
                <c:ptCount val="4"/>
                <c:pt idx="0">
                  <c:v>NON</c:v>
                </c:pt>
                <c:pt idx="1">
                  <c:v>OUI</c:v>
                </c:pt>
                <c:pt idx="2">
                  <c:v>Je ne sais pas </c:v>
                </c:pt>
                <c:pt idx="3">
                  <c:v>sans réponses</c:v>
                </c:pt>
              </c:strCache>
            </c:strRef>
          </c:cat>
          <c:val>
            <c:numRef>
              <c:f>Feuil39!$H$22:$K$22</c:f>
              <c:numCache>
                <c:formatCode>0%</c:formatCode>
                <c:ptCount val="4"/>
                <c:pt idx="0">
                  <c:v>7.8171091445427734E-2</c:v>
                </c:pt>
                <c:pt idx="1">
                  <c:v>0.12684365781710916</c:v>
                </c:pt>
                <c:pt idx="2">
                  <c:v>0.15929203539823009</c:v>
                </c:pt>
                <c:pt idx="3">
                  <c:v>0.63569321533923306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F92-CD49-B82F-53774E5B101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684197651663404"/>
          <c:y val="0.3118625432114871"/>
          <c:w val="0.16817416357813"/>
          <c:h val="0.5146889549420274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200" dirty="0"/>
              <a:t>Sexe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3C24-254E-AA5C-C7B8472AEE9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3C24-254E-AA5C-C7B8472AEE9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Feuil1!$A$19:$A$20</c:f>
              <c:strCache>
                <c:ptCount val="2"/>
                <c:pt idx="0">
                  <c:v>Femme</c:v>
                </c:pt>
                <c:pt idx="1">
                  <c:v>Homme</c:v>
                </c:pt>
              </c:strCache>
            </c:strRef>
          </c:cat>
          <c:val>
            <c:numRef>
              <c:f>Feuil1!$B$19:$B$20</c:f>
              <c:numCache>
                <c:formatCode>0%</c:formatCode>
                <c:ptCount val="2"/>
                <c:pt idx="0">
                  <c:v>0.29203539823008851</c:v>
                </c:pt>
                <c:pt idx="1">
                  <c:v>0.70796460176991149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C24-254E-AA5C-C7B8472AEE9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r-FR" sz="1200" dirty="0">
                <a:solidFill>
                  <a:schemeClr val="tx1"/>
                </a:solidFill>
                <a:effectLst/>
              </a:rPr>
              <a:t>Participez-vous aux processus de résolution des conflits dans votre localité?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doughnutChart>
        <c:varyColors val="1"/>
        <c:ser>
          <c:idx val="0"/>
          <c:order val="0"/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explosion val="27"/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F27-5E4C-A609-03869C8522A4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F27-5E4C-A609-03869C8522A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Feuil40!$A$20:$A$21</c:f>
              <c:strCache>
                <c:ptCount val="2"/>
                <c:pt idx="0">
                  <c:v>NON</c:v>
                </c:pt>
                <c:pt idx="1">
                  <c:v>OUI</c:v>
                </c:pt>
              </c:strCache>
            </c:strRef>
          </c:cat>
          <c:val>
            <c:numRef>
              <c:f>Feuil40!$B$20:$B$21</c:f>
              <c:numCache>
                <c:formatCode>0%</c:formatCode>
                <c:ptCount val="2"/>
                <c:pt idx="0">
                  <c:v>0.6</c:v>
                </c:pt>
                <c:pt idx="1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F27-5E4C-A609-03869C8522A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41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050" b="1" dirty="0">
                <a:solidFill>
                  <a:schemeClr val="tx1"/>
                </a:solidFill>
              </a:rPr>
              <a:t>Situation matrimoniale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8616-2445-8ED2-0F1B3F7E2C9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8616-2445-8ED2-0F1B3F7E2C99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8616-2445-8ED2-0F1B3F7E2C99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8616-2445-8ED2-0F1B3F7E2C99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18291FDB-C55E-E445-8658-5ECFE2D018F4}" type="CATEGORYNAME">
                      <a:rPr lang="en-US" b="1">
                        <a:solidFill>
                          <a:schemeClr val="tx1"/>
                        </a:solidFill>
                      </a:rPr>
                      <a:pPr/>
                      <a:t>[NOM DE CATÉGORIE]</a:t>
                    </a:fld>
                    <a:r>
                      <a:rPr lang="en-US" b="1" baseline="0">
                        <a:solidFill>
                          <a:schemeClr val="tx1"/>
                        </a:solidFill>
                      </a:rPr>
                      <a:t> </a:t>
                    </a:r>
                    <a:fld id="{8D041A0C-550F-BD45-AC5F-21B25C222AE9}" type="VALUE">
                      <a:rPr lang="en-US" b="1" baseline="0">
                        <a:solidFill>
                          <a:schemeClr val="tx1"/>
                        </a:solidFill>
                      </a:rPr>
                      <a:pPr/>
                      <a:t>[VALEUR]</a:t>
                    </a:fld>
                    <a:endParaRPr lang="en-US" b="1" baseline="0">
                      <a:solidFill>
                        <a:schemeClr val="tx1"/>
                      </a:solidFill>
                    </a:endParaRP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616-2445-8ED2-0F1B3F7E2C99}"/>
                </c:ext>
              </c:extLst>
            </c:dLbl>
            <c:dLbl>
              <c:idx val="1"/>
              <c:layout>
                <c:manualLayout>
                  <c:x val="6.517100632586377E-2"/>
                  <c:y val="0"/>
                </c:manualLayout>
              </c:layout>
              <c:tx>
                <c:rich>
                  <a:bodyPr/>
                  <a:lstStyle/>
                  <a:p>
                    <a:fld id="{DFE496FF-8CEF-044B-889F-DB9AE4FE0301}" type="CATEGORYNAME">
                      <a:rPr lang="en-US" b="1">
                        <a:solidFill>
                          <a:schemeClr val="tx1"/>
                        </a:solidFill>
                      </a:rPr>
                      <a:pPr/>
                      <a:t>[NOM DE CATÉGORIE]</a:t>
                    </a:fld>
                    <a:r>
                      <a:rPr lang="en-US" b="1" baseline="0">
                        <a:solidFill>
                          <a:schemeClr val="tx1"/>
                        </a:solidFill>
                      </a:rPr>
                      <a:t> </a:t>
                    </a:r>
                    <a:fld id="{E402466A-C451-E645-8E2F-C502BD19D974}" type="VALUE">
                      <a:rPr lang="en-US" b="1" baseline="0">
                        <a:solidFill>
                          <a:schemeClr val="tx1"/>
                        </a:solidFill>
                      </a:rPr>
                      <a:pPr/>
                      <a:t>[VALEUR]</a:t>
                    </a:fld>
                    <a:endParaRPr lang="en-US" b="1" baseline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616-2445-8ED2-0F1B3F7E2C99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9BF0AF09-FB55-184A-82BD-18020FC0C0B2}" type="CATEGORYNAME">
                      <a:rPr lang="en-US" b="1">
                        <a:solidFill>
                          <a:schemeClr val="tx1"/>
                        </a:solidFill>
                      </a:rPr>
                      <a:pPr/>
                      <a:t>[NOM DE CATÉGORIE]</a:t>
                    </a:fld>
                    <a:r>
                      <a:rPr lang="en-US" b="1" baseline="0">
                        <a:solidFill>
                          <a:schemeClr val="tx1"/>
                        </a:solidFill>
                      </a:rPr>
                      <a:t> </a:t>
                    </a:r>
                    <a:fld id="{7A23C326-5B68-2C40-AD02-19EFCD481480}" type="VALUE">
                      <a:rPr lang="en-US" b="1" baseline="0">
                        <a:solidFill>
                          <a:schemeClr val="tx1"/>
                        </a:solidFill>
                      </a:rPr>
                      <a:pPr/>
                      <a:t>[VALEUR]</a:t>
                    </a:fld>
                    <a:endParaRPr lang="en-US" b="1" baseline="0">
                      <a:solidFill>
                        <a:schemeClr val="tx1"/>
                      </a:solidFill>
                    </a:endParaRP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616-2445-8ED2-0F1B3F7E2C99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50104712-AEF2-5546-B06E-4BCAED04A83D}" type="CATEGORYNAME">
                      <a:rPr lang="en-US" b="1">
                        <a:solidFill>
                          <a:schemeClr val="tx1"/>
                        </a:solidFill>
                      </a:rPr>
                      <a:pPr/>
                      <a:t>[NOM DE CATÉGORIE]</a:t>
                    </a:fld>
                    <a:r>
                      <a:rPr lang="en-US" b="1" baseline="0">
                        <a:solidFill>
                          <a:schemeClr val="tx1"/>
                        </a:solidFill>
                      </a:rPr>
                      <a:t> </a:t>
                    </a:r>
                    <a:fld id="{09327721-E2A8-624E-97D3-C44E4D700AC0}" type="VALUE">
                      <a:rPr lang="en-US" b="1" baseline="0">
                        <a:solidFill>
                          <a:schemeClr val="tx1"/>
                        </a:solidFill>
                      </a:rPr>
                      <a:pPr/>
                      <a:t>[VALEUR]</a:t>
                    </a:fld>
                    <a:endParaRPr lang="en-US" b="1" baseline="0">
                      <a:solidFill>
                        <a:schemeClr val="tx1"/>
                      </a:solidFill>
                    </a:endParaRP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8616-2445-8ED2-0F1B3F7E2C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Feuil9!$A$13:$A$16</c:f>
              <c:strCache>
                <c:ptCount val="4"/>
                <c:pt idx="0">
                  <c:v>célibataire</c:v>
                </c:pt>
                <c:pt idx="1">
                  <c:v>divorcé(e)</c:v>
                </c:pt>
                <c:pt idx="2">
                  <c:v>marié(e)</c:v>
                </c:pt>
                <c:pt idx="3">
                  <c:v>veuf (ve)</c:v>
                </c:pt>
              </c:strCache>
            </c:strRef>
          </c:cat>
          <c:val>
            <c:numRef>
              <c:f>Feuil9!$B$13:$B$16</c:f>
              <c:numCache>
                <c:formatCode>0%</c:formatCode>
                <c:ptCount val="4"/>
                <c:pt idx="0">
                  <c:v>9.5870206489675522E-2</c:v>
                </c:pt>
                <c:pt idx="1">
                  <c:v>2.6548672566371681E-2</c:v>
                </c:pt>
                <c:pt idx="2">
                  <c:v>0.83775811209439532</c:v>
                </c:pt>
                <c:pt idx="3">
                  <c:v>2.9498525073746312E-2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616-2445-8ED2-0F1B3F7E2C99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1310549595135811E-2"/>
          <c:y val="0.83990517489590144"/>
          <c:w val="0.89999996578949804"/>
          <c:h val="0.104409922728063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200" dirty="0"/>
              <a:t>Ages</a:t>
            </a:r>
            <a:r>
              <a:rPr lang="fr-FR" sz="1600" baseline="0" dirty="0"/>
              <a:t> </a:t>
            </a:r>
            <a:endParaRPr lang="fr-FR" sz="16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182E-9347-A78D-7F14613758CF}"/>
              </c:ext>
            </c:extLst>
          </c:dPt>
          <c:dPt>
            <c:idx val="1"/>
            <c:bubble3D val="0"/>
            <c:explosion val="18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82E-9347-A78D-7F14613758C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182E-9347-A78D-7F14613758CF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Feuil7!$A$15:$A$17</c:f>
              <c:strCache>
                <c:ptCount val="3"/>
                <c:pt idx="0">
                  <c:v>15 - 35 ans </c:v>
                </c:pt>
                <c:pt idx="1">
                  <c:v>35- 60 ans </c:v>
                </c:pt>
                <c:pt idx="2">
                  <c:v>Plus de 60 ans </c:v>
                </c:pt>
              </c:strCache>
            </c:strRef>
          </c:cat>
          <c:val>
            <c:numRef>
              <c:f>Feuil7!$B$15:$B$17</c:f>
              <c:numCache>
                <c:formatCode>0%</c:formatCode>
                <c:ptCount val="3"/>
                <c:pt idx="0">
                  <c:v>0.32153392330383479</c:v>
                </c:pt>
                <c:pt idx="1">
                  <c:v>0.61651917404129797</c:v>
                </c:pt>
                <c:pt idx="2">
                  <c:v>6.1946902654867256E-2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82E-9347-A78D-7F14613758C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" pitchFamily="2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Groupe</a:t>
            </a:r>
            <a:r>
              <a:rPr lang="en-US" sz="1100" b="1" baseline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social </a:t>
            </a:r>
            <a:r>
              <a:rPr lang="en-US" sz="11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Feuil13!$G$4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Feuil13!$F$5:$F$13</c:f>
              <c:strCache>
                <c:ptCount val="9"/>
                <c:pt idx="0">
                  <c:v>Bambara </c:v>
                </c:pt>
                <c:pt idx="1">
                  <c:v>Dogon </c:v>
                </c:pt>
                <c:pt idx="2">
                  <c:v>Bozo</c:v>
                </c:pt>
                <c:pt idx="3">
                  <c:v>Malinké</c:v>
                </c:pt>
                <c:pt idx="4">
                  <c:v>Maure (Arabe)</c:v>
                </c:pt>
                <c:pt idx="5">
                  <c:v>Mianka</c:v>
                </c:pt>
                <c:pt idx="6">
                  <c:v>Peulh</c:v>
                </c:pt>
                <c:pt idx="7">
                  <c:v>Soninké</c:v>
                </c:pt>
                <c:pt idx="8">
                  <c:v>Songhai</c:v>
                </c:pt>
              </c:strCache>
            </c:strRef>
          </c:cat>
          <c:val>
            <c:numRef>
              <c:f>Feuil13!$G$5:$G$13</c:f>
              <c:numCache>
                <c:formatCode>0%</c:formatCode>
                <c:ptCount val="9"/>
                <c:pt idx="0">
                  <c:v>0.37</c:v>
                </c:pt>
                <c:pt idx="1">
                  <c:v>0.01</c:v>
                </c:pt>
                <c:pt idx="2">
                  <c:v>0.01</c:v>
                </c:pt>
                <c:pt idx="3">
                  <c:v>0.28999999999999998</c:v>
                </c:pt>
                <c:pt idx="4">
                  <c:v>0.02</c:v>
                </c:pt>
                <c:pt idx="5">
                  <c:v>0.01</c:v>
                </c:pt>
                <c:pt idx="6">
                  <c:v>7.0000000000000007E-2</c:v>
                </c:pt>
                <c:pt idx="7">
                  <c:v>0.17</c:v>
                </c:pt>
                <c:pt idx="8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2A-5647-9716-6AE3D2EF34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15376463"/>
        <c:axId val="1215378127"/>
      </c:barChart>
      <c:catAx>
        <c:axId val="12153764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fr-FR"/>
          </a:p>
        </c:txPr>
        <c:crossAx val="1215378127"/>
        <c:crosses val="autoZero"/>
        <c:auto val="1"/>
        <c:lblAlgn val="ctr"/>
        <c:lblOffset val="100"/>
        <c:noMultiLvlLbl val="0"/>
      </c:catAx>
      <c:valAx>
        <c:axId val="121537812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153764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200" b="1">
                <a:solidFill>
                  <a:schemeClr val="tx1"/>
                </a:solidFill>
              </a:rPr>
              <a:t>Niveau</a:t>
            </a:r>
            <a:r>
              <a:rPr lang="fr-FR" sz="1200" b="1" baseline="0">
                <a:solidFill>
                  <a:schemeClr val="tx1"/>
                </a:solidFill>
              </a:rPr>
              <a:t> d'instruction </a:t>
            </a:r>
            <a:endParaRPr lang="fr-FR" sz="1200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27A-5C4F-BD81-F902344BA5B6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27A-5C4F-BD81-F902344BA5B6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AC8C122A-058E-5347-9C5A-9B21BA60600B}" type="CATEGORYNAME">
                      <a:rPr lang="en-US"/>
                      <a:pPr/>
                      <a:t>[NOM DE CATÉGORIE]</a:t>
                    </a:fld>
                    <a:r>
                      <a:rPr lang="en-US" baseline="0"/>
                      <a:t> </a:t>
                    </a:r>
                    <a:fld id="{33DAC83D-D57C-C448-896B-F633289CD8C2}" type="VALUE">
                      <a:rPr lang="en-US" baseline="0"/>
                      <a:pPr/>
                      <a:t>[VALEUR]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827A-5C4F-BD81-F902344BA5B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82B1BEE5-383C-8F41-8EFC-B052C9742119}" type="CATEGORYNAME">
                      <a:rPr lang="en-US"/>
                      <a:pPr/>
                      <a:t>[NOM DE CATÉGORIE]</a:t>
                    </a:fld>
                    <a:r>
                      <a:rPr lang="en-US" baseline="0" dirty="0"/>
                      <a:t> </a:t>
                    </a:r>
                    <a:fld id="{B03DA4AB-2683-3546-BD49-691A82B7C96F}" type="VALUE">
                      <a:rPr lang="en-US" baseline="0"/>
                      <a:pPr/>
                      <a:t>[VALEUR]</a:t>
                    </a:fld>
                    <a:endParaRPr lang="en-US" baseline="0" dirty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27A-5C4F-BD81-F902344BA5B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04ED9FC6-BDF7-F542-9794-55ABA7ABD4CD}" type="CATEGORYNAME">
                      <a:rPr lang="en-US"/>
                      <a:pPr/>
                      <a:t>[NOM DE CATÉGORIE]</a:t>
                    </a:fld>
                    <a:r>
                      <a:rPr lang="en-US" baseline="0"/>
                      <a:t> </a:t>
                    </a:r>
                    <a:fld id="{3866BB9A-41A9-3C4B-A589-AD0D28FEF6EB}" type="VALUE">
                      <a:rPr lang="en-US" baseline="0"/>
                      <a:pPr/>
                      <a:t>[VALEUR]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827A-5C4F-BD81-F902344BA5B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F1A1701-1911-824F-B4BF-2EFF7F116A88}" type="CATEGORYNAME">
                      <a:rPr lang="en-US"/>
                      <a:pPr/>
                      <a:t>[NOM DE CATÉGORIE]</a:t>
                    </a:fld>
                    <a:r>
                      <a:rPr lang="en-US" baseline="0"/>
                      <a:t> </a:t>
                    </a:r>
                    <a:fld id="{2F1D84F2-368F-9D4D-814A-80BE715DB086}" type="VALUE">
                      <a:rPr lang="en-US" baseline="0"/>
                      <a:pPr/>
                      <a:t>[VALEUR]</a:t>
                    </a:fld>
                    <a:endParaRPr lang="en-US" baseline="0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27A-5C4F-BD81-F902344BA5B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273F7ED5-5997-C149-9976-A07BF4C09EDE}" type="CATEGORYNAME">
                      <a:rPr lang="en-US"/>
                      <a:pPr/>
                      <a:t>[NOM DE CATÉGORIE]</a:t>
                    </a:fld>
                    <a:r>
                      <a:rPr lang="en-US" baseline="0"/>
                      <a:t>  </a:t>
                    </a:r>
                    <a:fld id="{1869A348-C7EA-434B-BA9D-3CAC9942945D}" type="VALUE">
                      <a:rPr lang="en-US" baseline="0"/>
                      <a:pPr/>
                      <a:t>[VALEUR]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827A-5C4F-BD81-F902344BA5B6}"/>
                </c:ext>
              </c:extLst>
            </c:dLbl>
            <c:dLbl>
              <c:idx val="5"/>
              <c:tx>
                <c:rich>
                  <a:bodyPr rot="0" spcFirstLastPara="1" vertOverflow="ellipsis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139508A-47B1-E440-8420-46F26E730F8F}" type="CATEGORYNAME">
                      <a:rPr lang="en-US"/>
                      <a:pPr>
                        <a:defRPr sz="1000" b="1">
                          <a:solidFill>
                            <a:schemeClr val="tx1"/>
                          </a:solidFill>
                        </a:defRPr>
                      </a:pPr>
                      <a:t>[NOM DE CATÉGORIE]</a:t>
                    </a:fld>
                    <a:r>
                      <a:rPr lang="en-US" baseline="0"/>
                      <a:t> </a:t>
                    </a:r>
                    <a:fld id="{B3AC1BC2-2001-E642-9C06-5706B4908C12}" type="VALUE">
                      <a:rPr lang="en-US" baseline="0"/>
                      <a:pPr>
                        <a:defRPr sz="1000" b="1">
                          <a:solidFill>
                            <a:schemeClr val="tx1"/>
                          </a:solidFill>
                        </a:defRPr>
                      </a:pPr>
                      <a:t>[VALEUR]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827A-5C4F-BD81-F902344BA5B6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0C3A8E01-E184-2B43-A23A-CE9191959671}" type="CATEGORYNAME">
                      <a:rPr lang="en-US"/>
                      <a:pPr/>
                      <a:t>[NOM DE CATÉGORIE]</a:t>
                    </a:fld>
                    <a:r>
                      <a:rPr lang="en-US" baseline="0"/>
                      <a:t> </a:t>
                    </a:r>
                    <a:fld id="{12363D36-5109-BD4F-9C9C-220531DCA35A}" type="VALUE">
                      <a:rPr lang="en-US" baseline="0"/>
                      <a:pPr/>
                      <a:t>[VALEUR]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27A-5C4F-BD81-F902344BA5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Feuil7!$A$50:$A$56</c:f>
              <c:strCache>
                <c:ptCount val="7"/>
                <c:pt idx="0">
                  <c:v>Ecole coranique</c:v>
                </c:pt>
                <c:pt idx="1">
                  <c:v>Fondamental ( deuxième cycle)</c:v>
                </c:pt>
                <c:pt idx="2">
                  <c:v>Fondamental ( premier cycle)</c:v>
                </c:pt>
                <c:pt idx="3">
                  <c:v>Non scolarisé</c:v>
                </c:pt>
                <c:pt idx="4">
                  <c:v>primaire</c:v>
                </c:pt>
                <c:pt idx="5">
                  <c:v>Secondaire</c:v>
                </c:pt>
                <c:pt idx="6">
                  <c:v>Universitaire</c:v>
                </c:pt>
              </c:strCache>
            </c:strRef>
          </c:cat>
          <c:val>
            <c:numRef>
              <c:f>Feuil7!$B$50:$B$56</c:f>
              <c:numCache>
                <c:formatCode>0%</c:formatCode>
                <c:ptCount val="7"/>
                <c:pt idx="0">
                  <c:v>0.05</c:v>
                </c:pt>
                <c:pt idx="1">
                  <c:v>0.11</c:v>
                </c:pt>
                <c:pt idx="2">
                  <c:v>0.09</c:v>
                </c:pt>
                <c:pt idx="3">
                  <c:v>0.32</c:v>
                </c:pt>
                <c:pt idx="4">
                  <c:v>0.08</c:v>
                </c:pt>
                <c:pt idx="5">
                  <c:v>0.16</c:v>
                </c:pt>
                <c:pt idx="6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27A-5C4F-BD81-F902344BA5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41748336"/>
        <c:axId val="1241754256"/>
      </c:barChart>
      <c:catAx>
        <c:axId val="12417483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41754256"/>
        <c:crosses val="autoZero"/>
        <c:auto val="1"/>
        <c:lblAlgn val="ctr"/>
        <c:lblOffset val="100"/>
        <c:noMultiLvlLbl val="0"/>
      </c:catAx>
      <c:valAx>
        <c:axId val="12417542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41748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1" i="0" u="none" strike="noStrike" kern="1200" cap="all" spc="10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r-FR" sz="1200">
                <a:solidFill>
                  <a:schemeClr val="tx1"/>
                </a:solidFill>
              </a:rPr>
              <a:t>Scolarisation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cap="all" spc="100" normalizeH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doughnutChart>
        <c:varyColors val="1"/>
        <c:ser>
          <c:idx val="0"/>
          <c:order val="0"/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57B-FF45-AA31-31449AE65A5F}"/>
              </c:ext>
            </c:extLst>
          </c:dPt>
          <c:dPt>
            <c:idx val="1"/>
            <c:bubble3D val="0"/>
            <c:explosion val="13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57B-FF45-AA31-31449AE65A5F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57B-FF45-AA31-31449AE65A5F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57B-FF45-AA31-31449AE65A5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Feuil30!$A$30:$A$33</c:f>
              <c:strCache>
                <c:ptCount val="4"/>
                <c:pt idx="0">
                  <c:v>Alphabétisé</c:v>
                </c:pt>
                <c:pt idx="1">
                  <c:v>Français</c:v>
                </c:pt>
                <c:pt idx="2">
                  <c:v>Arabe</c:v>
                </c:pt>
                <c:pt idx="3">
                  <c:v>Non scolarisé</c:v>
                </c:pt>
              </c:strCache>
            </c:strRef>
          </c:cat>
          <c:val>
            <c:numRef>
              <c:f>Feuil30!$B$30:$B$33</c:f>
              <c:numCache>
                <c:formatCode>0%</c:formatCode>
                <c:ptCount val="4"/>
                <c:pt idx="0">
                  <c:v>0.11</c:v>
                </c:pt>
                <c:pt idx="1">
                  <c:v>0.5</c:v>
                </c:pt>
                <c:pt idx="2">
                  <c:v>7.0000000000000007E-2</c:v>
                </c:pt>
                <c:pt idx="3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57B-FF45-AA31-31449AE65A5F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accent1">
        <a:lumMod val="40000"/>
        <a:lumOff val="60000"/>
      </a:schemeClr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200" b="1" i="0" cap="all" baseline="0">
                <a:solidFill>
                  <a:schemeClr val="tx1"/>
                </a:solidFill>
                <a:effectLst/>
              </a:rPr>
              <a:t>Avez-vous connu  des conflits liés à la terre dans votre localité ?</a:t>
            </a:r>
            <a:endParaRPr lang="fr-FR" sz="110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0.11661111111111114"/>
          <c:y val="1.38888888888888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52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107-5747-8AA0-1D560457B96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107-5747-8AA0-1D560457B96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E107-5747-8AA0-1D560457B96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E107-5747-8AA0-1D560457B963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E107-5747-8AA0-1D560457B963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E107-5747-8AA0-1D560457B9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'Q42'!$A$24:$A$26</c:f>
              <c:strCache>
                <c:ptCount val="3"/>
                <c:pt idx="0">
                  <c:v>Non, jamais</c:v>
                </c:pt>
                <c:pt idx="1">
                  <c:v>Oui, plusieurs fois</c:v>
                </c:pt>
                <c:pt idx="2">
                  <c:v>Oui, une fois</c:v>
                </c:pt>
              </c:strCache>
            </c:strRef>
          </c:cat>
          <c:val>
            <c:numRef>
              <c:f>'Q42'!$B$24:$B$26</c:f>
              <c:numCache>
                <c:formatCode>0%</c:formatCode>
                <c:ptCount val="3"/>
                <c:pt idx="0">
                  <c:v>0.47640117994100295</c:v>
                </c:pt>
                <c:pt idx="1">
                  <c:v>0.21238938053097345</c:v>
                </c:pt>
                <c:pt idx="2">
                  <c:v>0.17846607669616518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107-5747-8AA0-1D560457B963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3.xml><?xml version="1.0" encoding="utf-8"?>
<cs:chartStyle xmlns:cs="http://schemas.microsoft.com/office/drawing/2012/chartStyle" xmlns:a="http://schemas.openxmlformats.org/drawingml/2006/main" id="229">
  <cs:axisTitle>
    <cs:lnRef idx="0"/>
    <cs:fillRef idx="0"/>
    <cs:effectRef idx="0"/>
    <cs:fontRef idx="minor">
      <a:schemeClr val="lt1"/>
    </cs:fontRef>
    <cs:defRPr sz="900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12700" cap="flat" cmpd="sng" algn="ctr">
        <a:solidFill>
          <a:schemeClr val="lt1"/>
        </a:solidFill>
        <a:round/>
      </a:ln>
    </cs:spPr>
    <cs:defRPr sz="900" kern="1200" spc="10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900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lt1"/>
            </a:gs>
            <a:gs pos="100000">
              <a:schemeClr val="lt1">
                <a:alpha val="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900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500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900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5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6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9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0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900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800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000" kern="1200"/>
  </cs:chartArea>
  <cs:dataLabel>
    <cs:lnRef idx="0">
      <cs:styleClr val="0"/>
    </cs:lnRef>
    <cs:fillRef idx="0"/>
    <cs:effectRef idx="0"/>
    <cs:fontRef idx="minor">
      <cs:styleClr val="0"/>
    </cs:fontRef>
    <cs:defRPr sz="900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900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900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500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900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900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800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000" kern="1200"/>
  </cs:chartArea>
  <cs:dataLabel>
    <cs:lnRef idx="0">
      <cs:styleClr val="0"/>
    </cs:lnRef>
    <cs:fillRef idx="0"/>
    <cs:effectRef idx="0"/>
    <cs:fontRef idx="minor">
      <cs:styleClr val="0"/>
    </cs:fontRef>
    <cs:defRPr sz="900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900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900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500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900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C2D9D-6391-9B4C-8FEE-604189466D50}" type="datetimeFigureOut">
              <a:rPr lang="fr-FR" smtClean="0"/>
              <a:t>13/06/2022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49860-76E0-8F4C-B2D5-265ED9E73F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307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44DDB5-AEB3-4889-9B5C-D89405A9CB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508244B-1A8D-40E7-B8B5-19A024CC92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9BE3C7-F910-45EB-A26E-D1D0C3413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F22A-52DD-8D40-B73F-1CEBFCB42E25}" type="datetime1">
              <a:rPr lang="fr-FR" smtClean="0"/>
              <a:t>13/06/2022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E637B4-6B4F-402B-8622-B13E44D0B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7179CE8-A196-41DB-91BB-18CDD0FAE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8887F-7373-4C90-AA3D-F8E3F0802D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9198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CA4F1C-011C-42C6-B7E6-9FADE1236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1F543F6-3093-4732-A400-757404209A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402EA9-5F21-4919-866A-EF89F10F0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B1ED1-687A-C94D-AD75-2867B482887A}" type="datetime1">
              <a:rPr lang="fr-FR" smtClean="0"/>
              <a:t>13/06/2022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1D434F-3AA8-4E8D-B587-AD8EC876A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D627B1-FCB7-41F5-B10D-9226BAF69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8887F-7373-4C90-AA3D-F8E3F0802D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1649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1F46172-F99B-4902-AD77-B25CECDF0A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428C1F9-E3F3-469B-BE88-B45A4B3BC4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396CE9-7F54-4FDD-9463-709028C7B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4C20-AE09-0E4E-A00C-EF1B6DD75955}" type="datetime1">
              <a:rPr lang="fr-FR" smtClean="0"/>
              <a:t>13/06/2022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F77F36-BDE5-44B0-987E-92FF9FB4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68D0C8-BD1A-466A-ACB8-C2E69927B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8887F-7373-4C90-AA3D-F8E3F0802D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413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C9B59C-448A-4CF4-B6F5-DCD50812E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3D607F-CD13-45C3-BCE5-3DE98F588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BCA5A3-7FE8-4A6F-BBD9-088BBAA0F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E5B5-5EB0-234E-B343-CA8F8BD1E2A0}" type="datetime1">
              <a:rPr lang="fr-FR" smtClean="0"/>
              <a:t>13/06/2022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8F8B18-898D-4062-BEEC-D40921196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18150A-1CD6-4B4B-9D4A-7AEC4F905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8887F-7373-4C90-AA3D-F8E3F0802D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244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C391E2-6A85-4F0D-BF4A-8C4169682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B260508-35E3-428D-8A9D-FD710BE99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AB1157-2F30-40CD-8098-3A4E0A03C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2F47-762D-E64E-88DD-500713265EA3}" type="datetime1">
              <a:rPr lang="fr-FR" smtClean="0"/>
              <a:t>13/06/2022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670242-83E7-4FE2-BADE-30B2B9E84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AE7320-B978-4658-BE82-A8A59FD6F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8887F-7373-4C90-AA3D-F8E3F0802D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9719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323F0B-75BC-4EEB-99E9-38A1CEE4F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1EE8CE-78D6-4F17-B6AB-3DAC9FB409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922DE90-982C-4A2E-A900-E7C74F6F2E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94822A4-E667-4364-8400-0A850407E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30C6-E98B-9144-8C6F-F360366B1E0A}" type="datetime1">
              <a:rPr lang="fr-FR" smtClean="0"/>
              <a:t>13/06/2022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57F1B82-A53D-4936-8342-3DAA05F29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F9CF9C3-C5F6-46EE-8142-1FA905608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8887F-7373-4C90-AA3D-F8E3F0802D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6534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92E7B6-4AE7-4353-8F1E-8AA25FEBE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FD963C1-579D-4B50-9413-CC8B2E71E9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F1DA23C-3513-4CDC-90F2-F340804CFF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2B64368-1D69-43C7-A8DD-1465FC7A65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801E4B2-A1C9-46F1-A5B8-6F580B2572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F39BDCC-7FB2-43E3-8467-392471D57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D311-ABE7-8740-976C-4527758FC528}" type="datetime1">
              <a:rPr lang="fr-FR" smtClean="0"/>
              <a:t>13/06/2022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29C4DC6-4A10-48AB-8793-C885A5810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3A5EB6B-6338-4C8E-A9A8-E31E8A4E6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8887F-7373-4C90-AA3D-F8E3F0802D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6938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73E34F-D5B6-41D5-8E53-7E2FD05BA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64F3796-678B-444C-BBAC-49C38DA4E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9C7F1-CDF3-BC4A-8F56-039BF977E179}" type="datetime1">
              <a:rPr lang="fr-FR" smtClean="0"/>
              <a:t>13/06/2022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BC45541-A045-47D4-896A-F00E787E9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E080664-A4D9-411E-AB2B-FFB3A51D0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8887F-7373-4C90-AA3D-F8E3F0802D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5232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0D5F121-6D5A-46E3-BD53-342C297FE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525C-0C4B-3146-9BBB-723B65C6760A}" type="datetime1">
              <a:rPr lang="fr-FR" smtClean="0"/>
              <a:t>13/06/2022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3AE6447-3311-4D3C-B810-9712B3973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5941D86-9AF1-45EC-AB9A-4B28766F3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8887F-7373-4C90-AA3D-F8E3F0802D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64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A4D57F-A67D-4AE9-AF7B-FBC54A40C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E87EDC-2808-44EE-8678-EF396D6D2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AB96F79-BC8D-4CC1-AB70-F71809A0B7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2D93D7-A7CA-4FED-B973-54372A0AD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6DFCF-F3E1-784F-A6B1-B71A31157C83}" type="datetime1">
              <a:rPr lang="fr-FR" smtClean="0"/>
              <a:t>13/06/2022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7BCB398-A150-4A10-9E9D-577CB2603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02EBC4D-F7D5-4E7D-88AD-6C1B8C8BE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8887F-7373-4C90-AA3D-F8E3F0802D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42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9A3B70-756F-441D-83B2-A45159FB2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E169A28-9FED-444C-93A6-1F8A0056CA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ED8247A-49E0-4545-8F40-A1782CD85F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6E0D5D6-CD9F-479E-9A3D-528A88A03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8212-7B06-5341-A451-B7E2E506F493}" type="datetime1">
              <a:rPr lang="fr-FR" smtClean="0"/>
              <a:t>13/06/2022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57A20C4-55F5-4E65-9049-C3B463E44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EAFEA33-D50F-49A5-A7AD-EBDF7043E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8887F-7373-4C90-AA3D-F8E3F0802D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53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E131C36-684D-4A34-9117-03ABE1D2F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2312863-F74B-4595-87F7-EADB71F2F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3CAF83-8107-407A-8E5E-70ECC0D4D3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24FA7-6F9A-B349-966C-5EDC4ADA9903}" type="datetime1">
              <a:rPr lang="fr-FR" smtClean="0"/>
              <a:t>13/06/2022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05915B-64FF-4AFF-A2CB-8BD2B9CB68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8C9D99-B0DF-4546-AE76-1014DC3CA3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8887F-7373-4C90-AA3D-F8E3F0802D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730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9.xml"/><Relationship Id="rId5" Type="http://schemas.openxmlformats.org/officeDocument/2006/relationships/chart" Target="../charts/chart18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5.xml"/><Relationship Id="rId3" Type="http://schemas.openxmlformats.org/officeDocument/2006/relationships/image" Target="../media/image3.png"/><Relationship Id="rId7" Type="http://schemas.openxmlformats.org/officeDocument/2006/relationships/chart" Target="../charts/chart2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3.xml"/><Relationship Id="rId5" Type="http://schemas.openxmlformats.org/officeDocument/2006/relationships/chart" Target="../charts/chart2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7.xml"/><Relationship Id="rId5" Type="http://schemas.openxmlformats.org/officeDocument/2006/relationships/chart" Target="../charts/chart26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9.xml"/><Relationship Id="rId5" Type="http://schemas.openxmlformats.org/officeDocument/2006/relationships/chart" Target="../charts/chart28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0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chart" Target="../charts/chart4.xml"/><Relationship Id="rId7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38400" y="1772529"/>
            <a:ext cx="9589477" cy="2588455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000" b="1" i="1" dirty="0">
                <a:latin typeface="Arial Hebrew" pitchFamily="2" charset="-79"/>
                <a:cs typeface="Arial Hebrew" pitchFamily="2" charset="-79"/>
                <a:sym typeface="+mn-ea"/>
              </a:rPr>
              <a:t>PROJET </a:t>
            </a:r>
            <a:r>
              <a:rPr lang="en-US" altLang="zh-CN" sz="1800" b="1" i="1" dirty="0">
                <a:latin typeface="Arial Hebrew" pitchFamily="2" charset="-79"/>
                <a:cs typeface="Arial Hebrew" pitchFamily="2" charset="-79"/>
                <a:sym typeface="+mn-ea"/>
              </a:rPr>
              <a:t/>
            </a:r>
            <a:br>
              <a:rPr lang="en-US" altLang="zh-CN" sz="1800" b="1" i="1" dirty="0">
                <a:latin typeface="Arial Hebrew" pitchFamily="2" charset="-79"/>
                <a:cs typeface="Arial Hebrew" pitchFamily="2" charset="-79"/>
                <a:sym typeface="+mn-ea"/>
              </a:rPr>
            </a:br>
            <a:r>
              <a:rPr lang="en-US" altLang="zh-CN" sz="2400" b="1" i="1" dirty="0">
                <a:latin typeface="Arial Hebrew" pitchFamily="2" charset="-79"/>
                <a:cs typeface="Arial Hebrew" pitchFamily="2" charset="-79"/>
                <a:sym typeface="+mn-ea"/>
              </a:rPr>
              <a:t>Consolidation de la </a:t>
            </a:r>
            <a:r>
              <a:rPr lang="en-US" altLang="zh-CN" sz="2400" b="1" i="1" dirty="0" err="1">
                <a:latin typeface="Arial Hebrew" pitchFamily="2" charset="-79"/>
                <a:cs typeface="Arial Hebrew" pitchFamily="2" charset="-79"/>
                <a:sym typeface="+mn-ea"/>
              </a:rPr>
              <a:t>paix</a:t>
            </a:r>
            <a:r>
              <a:rPr lang="en-US" altLang="zh-CN" sz="2400" b="1" i="1" dirty="0">
                <a:latin typeface="Arial Hebrew" pitchFamily="2" charset="-79"/>
                <a:cs typeface="Arial Hebrew" pitchFamily="2" charset="-79"/>
                <a:sym typeface="+mn-ea"/>
              </a:rPr>
              <a:t> par la participation active des </a:t>
            </a:r>
            <a:r>
              <a:rPr lang="en-US" altLang="zh-CN" sz="2400" b="1" i="1" dirty="0" err="1">
                <a:latin typeface="Arial Hebrew" pitchFamily="2" charset="-79"/>
                <a:cs typeface="Arial Hebrew" pitchFamily="2" charset="-79"/>
                <a:sym typeface="+mn-ea"/>
              </a:rPr>
              <a:t>jeunes</a:t>
            </a:r>
            <a:r>
              <a:rPr lang="en-US" altLang="zh-CN" sz="2400" b="1" i="1" dirty="0">
                <a:latin typeface="Arial Hebrew" pitchFamily="2" charset="-79"/>
                <a:cs typeface="Arial Hebrew" pitchFamily="2" charset="-79"/>
                <a:sym typeface="+mn-ea"/>
              </a:rPr>
              <a:t> et des femmes de </a:t>
            </a:r>
            <a:r>
              <a:rPr lang="en-US" altLang="zh-CN" sz="2400" b="1" i="1" dirty="0" err="1">
                <a:latin typeface="Arial Hebrew" pitchFamily="2" charset="-79"/>
                <a:cs typeface="Arial Hebrew" pitchFamily="2" charset="-79"/>
                <a:sym typeface="+mn-ea"/>
              </a:rPr>
              <a:t>Koulikoro</a:t>
            </a:r>
            <a:r>
              <a:rPr lang="en-US" altLang="zh-CN" sz="2400" b="1" i="1" dirty="0">
                <a:latin typeface="Arial Hebrew" pitchFamily="2" charset="-79"/>
                <a:cs typeface="Arial Hebrew" pitchFamily="2" charset="-79"/>
                <a:sym typeface="+mn-ea"/>
              </a:rPr>
              <a:t> </a:t>
            </a:r>
            <a:r>
              <a:rPr lang="en-US" altLang="zh-CN" sz="2400" b="1" i="1" dirty="0" err="1">
                <a:latin typeface="Arial Hebrew" pitchFamily="2" charset="-79"/>
                <a:cs typeface="Arial Hebrew" pitchFamily="2" charset="-79"/>
                <a:sym typeface="+mn-ea"/>
              </a:rPr>
              <a:t>dans</a:t>
            </a:r>
            <a:r>
              <a:rPr lang="en-US" altLang="zh-CN" sz="2400" b="1" i="1" dirty="0">
                <a:latin typeface="Arial Hebrew" pitchFamily="2" charset="-79"/>
                <a:cs typeface="Arial Hebrew" pitchFamily="2" charset="-79"/>
                <a:sym typeface="+mn-ea"/>
              </a:rPr>
              <a:t> les </a:t>
            </a:r>
            <a:r>
              <a:rPr lang="en-US" altLang="zh-CN" sz="2400" b="1" i="1" dirty="0" err="1">
                <a:latin typeface="Arial Hebrew" pitchFamily="2" charset="-79"/>
                <a:cs typeface="Arial Hebrew" pitchFamily="2" charset="-79"/>
                <a:sym typeface="+mn-ea"/>
              </a:rPr>
              <a:t>mécanismes</a:t>
            </a:r>
            <a:r>
              <a:rPr lang="en-US" altLang="zh-CN" sz="2400" b="1" i="1" dirty="0">
                <a:latin typeface="Arial Hebrew" pitchFamily="2" charset="-79"/>
                <a:cs typeface="Arial Hebrew" pitchFamily="2" charset="-79"/>
                <a:sym typeface="+mn-ea"/>
              </a:rPr>
              <a:t> </a:t>
            </a:r>
            <a:r>
              <a:rPr lang="en-US" altLang="zh-CN" sz="2400" b="1" i="1" dirty="0" err="1">
                <a:latin typeface="Arial Hebrew" pitchFamily="2" charset="-79"/>
                <a:cs typeface="Arial Hebrew" pitchFamily="2" charset="-79"/>
                <a:sym typeface="+mn-ea"/>
              </a:rPr>
              <a:t>locaux</a:t>
            </a:r>
            <a:r>
              <a:rPr lang="en-US" altLang="zh-CN" sz="2400" b="1" i="1" dirty="0">
                <a:latin typeface="Arial Hebrew" pitchFamily="2" charset="-79"/>
                <a:cs typeface="Arial Hebrew" pitchFamily="2" charset="-79"/>
                <a:sym typeface="+mn-ea"/>
              </a:rPr>
              <a:t> de </a:t>
            </a:r>
            <a:r>
              <a:rPr lang="en-US" altLang="zh-CN" sz="2400" b="1" i="1" dirty="0" err="1">
                <a:latin typeface="Arial Hebrew" pitchFamily="2" charset="-79"/>
                <a:cs typeface="Arial Hebrew" pitchFamily="2" charset="-79"/>
                <a:sym typeface="+mn-ea"/>
              </a:rPr>
              <a:t>gestion</a:t>
            </a:r>
            <a:r>
              <a:rPr lang="en-US" altLang="zh-CN" sz="2400" b="1" i="1" dirty="0">
                <a:latin typeface="Arial Hebrew" pitchFamily="2" charset="-79"/>
                <a:cs typeface="Arial Hebrew" pitchFamily="2" charset="-79"/>
                <a:sym typeface="+mn-ea"/>
              </a:rPr>
              <a:t>/</a:t>
            </a:r>
            <a:r>
              <a:rPr lang="en-US" altLang="zh-CN" sz="2400" b="1" i="1" dirty="0" err="1">
                <a:latin typeface="Arial Hebrew" pitchFamily="2" charset="-79"/>
                <a:cs typeface="Arial Hebrew" pitchFamily="2" charset="-79"/>
                <a:sym typeface="+mn-ea"/>
              </a:rPr>
              <a:t>prévention</a:t>
            </a:r>
            <a:r>
              <a:rPr lang="en-US" altLang="zh-CN" sz="2400" b="1" i="1" dirty="0">
                <a:latin typeface="Arial Hebrew" pitchFamily="2" charset="-79"/>
                <a:cs typeface="Arial Hebrew" pitchFamily="2" charset="-79"/>
                <a:sym typeface="+mn-ea"/>
              </a:rPr>
              <a:t> des </a:t>
            </a:r>
            <a:r>
              <a:rPr lang="en-US" altLang="zh-CN" sz="2400" b="1" i="1" dirty="0" err="1">
                <a:latin typeface="Arial Hebrew" pitchFamily="2" charset="-79"/>
                <a:cs typeface="Arial Hebrew" pitchFamily="2" charset="-79"/>
                <a:sym typeface="+mn-ea"/>
              </a:rPr>
              <a:t>conflits</a:t>
            </a:r>
            <a:r>
              <a:rPr lang="en-US" altLang="zh-CN" sz="2400" b="1" i="1" dirty="0">
                <a:latin typeface="Arial Hebrew" pitchFamily="2" charset="-79"/>
                <a:cs typeface="Arial Hebrew" pitchFamily="2" charset="-79"/>
                <a:sym typeface="+mn-ea"/>
              </a:rPr>
              <a:t> </a:t>
            </a:r>
            <a:r>
              <a:rPr lang="en-US" altLang="zh-CN" sz="2400" b="1" i="1" dirty="0" err="1">
                <a:latin typeface="Arial Hebrew" pitchFamily="2" charset="-79"/>
                <a:cs typeface="Arial Hebrew" pitchFamily="2" charset="-79"/>
                <a:sym typeface="+mn-ea"/>
              </a:rPr>
              <a:t>liés</a:t>
            </a:r>
            <a:r>
              <a:rPr lang="en-US" altLang="zh-CN" sz="2400" b="1" i="1" dirty="0">
                <a:latin typeface="Arial Hebrew" pitchFamily="2" charset="-79"/>
                <a:cs typeface="Arial Hebrew" pitchFamily="2" charset="-79"/>
                <a:sym typeface="+mn-ea"/>
              </a:rPr>
              <a:t> aux </a:t>
            </a:r>
            <a:r>
              <a:rPr lang="en-US" altLang="zh-CN" sz="2400" b="1" i="1" dirty="0" err="1">
                <a:latin typeface="Arial Hebrew" pitchFamily="2" charset="-79"/>
                <a:cs typeface="Arial Hebrew" pitchFamily="2" charset="-79"/>
                <a:sym typeface="+mn-ea"/>
              </a:rPr>
              <a:t>ressources</a:t>
            </a:r>
            <a:r>
              <a:rPr lang="en-US" altLang="zh-CN" sz="2400" b="1" i="1" dirty="0">
                <a:latin typeface="Arial Hebrew" pitchFamily="2" charset="-79"/>
                <a:cs typeface="Arial Hebrew" pitchFamily="2" charset="-79"/>
                <a:sym typeface="+mn-ea"/>
              </a:rPr>
              <a:t> </a:t>
            </a:r>
            <a:r>
              <a:rPr lang="en-US" altLang="zh-CN" sz="2400" b="1" i="1" dirty="0" err="1">
                <a:latin typeface="Arial Hebrew" pitchFamily="2" charset="-79"/>
                <a:cs typeface="Arial Hebrew" pitchFamily="2" charset="-79"/>
                <a:sym typeface="+mn-ea"/>
              </a:rPr>
              <a:t>naturelles</a:t>
            </a:r>
            <a:r>
              <a:rPr lang="fr-FR" altLang="en-US" sz="1800" b="1" i="1" dirty="0">
                <a:latin typeface="Arial Hebrew" pitchFamily="2" charset="-79"/>
                <a:cs typeface="Arial Hebrew" pitchFamily="2" charset="-79"/>
              </a:rPr>
              <a:t/>
            </a:r>
            <a:br>
              <a:rPr lang="fr-FR" altLang="en-US" sz="1800" b="1" i="1" dirty="0">
                <a:latin typeface="Arial Hebrew" pitchFamily="2" charset="-79"/>
                <a:cs typeface="Arial Hebrew" pitchFamily="2" charset="-79"/>
              </a:rPr>
            </a:br>
            <a:endParaRPr lang="en-US" altLang="en-US" sz="1800" i="1" dirty="0">
              <a:latin typeface="Arial Hebrew" pitchFamily="2" charset="-79"/>
              <a:cs typeface="Arial Hebrew" pitchFamily="2" charset="-79"/>
            </a:endParaRPr>
          </a:p>
        </p:txBody>
      </p:sp>
      <p:sp>
        <p:nvSpPr>
          <p:cNvPr id="5121" name="Rectangle 21"/>
          <p:cNvSpPr/>
          <p:nvPr>
            <p:custDataLst>
              <p:tags r:id="rId1"/>
            </p:custDataLst>
          </p:nvPr>
        </p:nvSpPr>
        <p:spPr>
          <a:xfrm>
            <a:off x="0" y="0"/>
            <a:ext cx="2287589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</p:spPr>
        <p:txBody>
          <a:bodyPr wrap="none" anchor="ctr" anchorCtr="0"/>
          <a:lstStyle/>
          <a:p>
            <a:pPr>
              <a:buClrTx/>
              <a:buFontTx/>
            </a:pPr>
            <a:endParaRPr lang="fr-FR" altLang="en-US" dirty="0">
              <a:solidFill>
                <a:srgbClr val="00B0F0"/>
              </a:solidFill>
              <a:latin typeface="Arial" panose="020B0604020202020204" pitchFamily="34" charset="0"/>
            </a:endParaRPr>
          </a:p>
        </p:txBody>
      </p:sp>
      <p:pic>
        <p:nvPicPr>
          <p:cNvPr id="16" name="Image 9"/>
          <p:cNvPicPr>
            <a:picLocks noChangeAspect="1"/>
          </p:cNvPicPr>
          <p:nvPr/>
        </p:nvPicPr>
        <p:blipFill rotWithShape="1">
          <a:blip r:embed="rId3"/>
          <a:srcRect r="4" b="4"/>
          <a:stretch>
            <a:fillRect/>
          </a:stretch>
        </p:blipFill>
        <p:spPr>
          <a:xfrm>
            <a:off x="2847702" y="313409"/>
            <a:ext cx="1530475" cy="1171904"/>
          </a:xfrm>
          <a:custGeom>
            <a:avLst/>
            <a:gdLst/>
            <a:ahLst/>
            <a:cxnLst/>
            <a:rect l="l" t="t" r="r" b="b"/>
            <a:pathLst>
              <a:path w="2593464" h="2593464">
                <a:moveTo>
                  <a:pt x="1296732" y="0"/>
                </a:moveTo>
                <a:cubicBezTo>
                  <a:pt x="2012897" y="0"/>
                  <a:pt x="2593464" y="580567"/>
                  <a:pt x="2593464" y="1296732"/>
                </a:cubicBezTo>
                <a:cubicBezTo>
                  <a:pt x="2593464" y="2012897"/>
                  <a:pt x="2012897" y="2593464"/>
                  <a:pt x="1296732" y="2593464"/>
                </a:cubicBezTo>
                <a:cubicBezTo>
                  <a:pt x="580567" y="2593464"/>
                  <a:pt x="0" y="2012897"/>
                  <a:pt x="0" y="1296732"/>
                </a:cubicBezTo>
                <a:cubicBezTo>
                  <a:pt x="0" y="580567"/>
                  <a:pt x="580567" y="0"/>
                  <a:pt x="1296732" y="0"/>
                </a:cubicBezTo>
                <a:close/>
              </a:path>
            </a:pathLst>
          </a:custGeom>
        </p:spPr>
      </p:pic>
      <p:pic>
        <p:nvPicPr>
          <p:cNvPr id="19" name="Image 8"/>
          <p:cNvPicPr>
            <a:picLocks noChangeAspect="1"/>
          </p:cNvPicPr>
          <p:nvPr/>
        </p:nvPicPr>
        <p:blipFill rotWithShape="1">
          <a:blip r:embed="rId4"/>
          <a:srcRect l="4676" r="20418" b="-3"/>
          <a:stretch>
            <a:fillRect/>
          </a:stretch>
        </p:blipFill>
        <p:spPr>
          <a:xfrm>
            <a:off x="10086781" y="285566"/>
            <a:ext cx="1539162" cy="980844"/>
          </a:xfrm>
          <a:custGeom>
            <a:avLst/>
            <a:gdLst/>
            <a:ahLst/>
            <a:cxnLst/>
            <a:rect l="l" t="t" r="r" b="b"/>
            <a:pathLst>
              <a:path w="2593464" h="2593464">
                <a:moveTo>
                  <a:pt x="1296732" y="0"/>
                </a:moveTo>
                <a:cubicBezTo>
                  <a:pt x="2012897" y="0"/>
                  <a:pt x="2593464" y="580567"/>
                  <a:pt x="2593464" y="1296732"/>
                </a:cubicBezTo>
                <a:cubicBezTo>
                  <a:pt x="2593464" y="2012897"/>
                  <a:pt x="2012897" y="2593464"/>
                  <a:pt x="1296732" y="2593464"/>
                </a:cubicBezTo>
                <a:cubicBezTo>
                  <a:pt x="580567" y="2593464"/>
                  <a:pt x="0" y="2012897"/>
                  <a:pt x="0" y="1296732"/>
                </a:cubicBezTo>
                <a:cubicBezTo>
                  <a:pt x="0" y="580567"/>
                  <a:pt x="580567" y="0"/>
                  <a:pt x="1296732" y="0"/>
                </a:cubicBezTo>
                <a:close/>
              </a:path>
            </a:pathLst>
          </a:custGeom>
        </p:spPr>
      </p:pic>
      <p:pic>
        <p:nvPicPr>
          <p:cNvPr id="2" name="Espace réservé du contenu 1"/>
          <p:cNvPicPr>
            <a:picLocks noGrp="1" noChangeAspect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>
          <a:xfrm>
            <a:off x="6126480" y="5434149"/>
            <a:ext cx="1573572" cy="922201"/>
          </a:xfrm>
          <a:prstGeom prst="rect">
            <a:avLst/>
          </a:prstGeom>
          <a:noFill/>
          <a:ln>
            <a:noFill/>
            <a:prstDash val="solid"/>
          </a:ln>
        </p:spPr>
      </p:pic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C9A1384-E120-CF43-AE6B-A319535B3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8812" y="6356350"/>
            <a:ext cx="534988" cy="365125"/>
          </a:xfrm>
        </p:spPr>
        <p:txBody>
          <a:bodyPr/>
          <a:lstStyle/>
          <a:p>
            <a:fld id="{D988887F-7373-4C90-AA3D-F8E3F0802DF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7691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661B836-DF2F-504F-9D39-3BFA46683F5C}"/>
              </a:ext>
            </a:extLst>
          </p:cNvPr>
          <p:cNvSpPr/>
          <p:nvPr/>
        </p:nvSpPr>
        <p:spPr>
          <a:xfrm>
            <a:off x="935501" y="939016"/>
            <a:ext cx="5050302" cy="18850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Les autorités coutumières et les OSC sont principalement les acteurs à travers qui les résidents prennent connaissance des lois et textes encadrant le foncier agropastoral.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D4B31BF-EE6A-9D48-8935-6C60201E1E56}"/>
              </a:ext>
            </a:extLst>
          </p:cNvPr>
          <p:cNvSpPr/>
          <p:nvPr/>
        </p:nvSpPr>
        <p:spPr>
          <a:xfrm>
            <a:off x="6358596" y="933737"/>
            <a:ext cx="5275385" cy="1885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Les foras de concertation, les radios communautaires et la télévision sont les moyens à travers lesquels les individus prennent connaissances des lois et textes encadrant le foncier agropastoral.</a:t>
            </a: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DE03CB29-55EB-B040-976A-D4E507256D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2445037"/>
              </p:ext>
            </p:extLst>
          </p:nvPr>
        </p:nvGraphicFramePr>
        <p:xfrm>
          <a:off x="450948" y="3154679"/>
          <a:ext cx="6197600" cy="3288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Ellipse 4">
            <a:extLst>
              <a:ext uri="{FF2B5EF4-FFF2-40B4-BE49-F238E27FC236}">
                <a16:creationId xmlns:a16="http://schemas.microsoft.com/office/drawing/2014/main" id="{ED4FB6AA-6BCB-4F46-9C6A-CEA930281FB8}"/>
              </a:ext>
            </a:extLst>
          </p:cNvPr>
          <p:cNvSpPr/>
          <p:nvPr/>
        </p:nvSpPr>
        <p:spPr>
          <a:xfrm>
            <a:off x="9405816" y="3924883"/>
            <a:ext cx="2593926" cy="25181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40% des individus estiment les lois et textes sont efficaces dans le règlement des conflits fonciers. 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727E6EF0-83FF-B444-A16C-8CCC6C6E82B6}"/>
              </a:ext>
            </a:extLst>
          </p:cNvPr>
          <p:cNvSpPr/>
          <p:nvPr/>
        </p:nvSpPr>
        <p:spPr>
          <a:xfrm>
            <a:off x="6648548" y="3924884"/>
            <a:ext cx="2447778" cy="25181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42% des individus déclarent que les </a:t>
            </a:r>
            <a:r>
              <a:rPr lang="fr-FR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lois et textes  servent  à régler des conflits liés au foncier 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446C817-8EE4-5B4B-97EA-0D6FCDB94BEA}"/>
              </a:ext>
            </a:extLst>
          </p:cNvPr>
          <p:cNvSpPr txBox="1"/>
          <p:nvPr/>
        </p:nvSpPr>
        <p:spPr>
          <a:xfrm>
            <a:off x="0" y="0"/>
            <a:ext cx="562708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8" name="Image 9">
            <a:extLst>
              <a:ext uri="{FF2B5EF4-FFF2-40B4-BE49-F238E27FC236}">
                <a16:creationId xmlns:a16="http://schemas.microsoft.com/office/drawing/2014/main" id="{869324C0-AEA3-814A-93CD-314DA1FD481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" b="4"/>
          <a:stretch>
            <a:fillRect/>
          </a:stretch>
        </p:blipFill>
        <p:spPr>
          <a:xfrm>
            <a:off x="492368" y="0"/>
            <a:ext cx="994619" cy="847139"/>
          </a:xfrm>
          <a:custGeom>
            <a:avLst/>
            <a:gdLst/>
            <a:ahLst/>
            <a:cxnLst/>
            <a:rect l="l" t="t" r="r" b="b"/>
            <a:pathLst>
              <a:path w="2593464" h="2593464">
                <a:moveTo>
                  <a:pt x="1296732" y="0"/>
                </a:moveTo>
                <a:cubicBezTo>
                  <a:pt x="2012897" y="0"/>
                  <a:pt x="2593464" y="580567"/>
                  <a:pt x="2593464" y="1296732"/>
                </a:cubicBezTo>
                <a:cubicBezTo>
                  <a:pt x="2593464" y="2012897"/>
                  <a:pt x="2012897" y="2593464"/>
                  <a:pt x="1296732" y="2593464"/>
                </a:cubicBezTo>
                <a:cubicBezTo>
                  <a:pt x="580567" y="2593464"/>
                  <a:pt x="0" y="2012897"/>
                  <a:pt x="0" y="1296732"/>
                </a:cubicBezTo>
                <a:cubicBezTo>
                  <a:pt x="0" y="580567"/>
                  <a:pt x="580567" y="0"/>
                  <a:pt x="1296732" y="0"/>
                </a:cubicBezTo>
                <a:close/>
              </a:path>
            </a:pathLst>
          </a:custGeom>
        </p:spPr>
      </p:pic>
      <p:pic>
        <p:nvPicPr>
          <p:cNvPr id="9" name="Espace réservé du contenu 1">
            <a:extLst>
              <a:ext uri="{FF2B5EF4-FFF2-40B4-BE49-F238E27FC236}">
                <a16:creationId xmlns:a16="http://schemas.microsoft.com/office/drawing/2014/main" id="{A3BB606F-7CEC-1941-89F4-64EE7AE40E9D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351672" y="110250"/>
            <a:ext cx="1419663" cy="621271"/>
          </a:xfrm>
          <a:prstGeom prst="rect">
            <a:avLst/>
          </a:prstGeom>
          <a:noFill/>
          <a:ln>
            <a:noFill/>
            <a:prstDash val="solid"/>
          </a:ln>
        </p:spPr>
      </p:pic>
      <p:pic>
        <p:nvPicPr>
          <p:cNvPr id="10" name="Image 8">
            <a:extLst>
              <a:ext uri="{FF2B5EF4-FFF2-40B4-BE49-F238E27FC236}">
                <a16:creationId xmlns:a16="http://schemas.microsoft.com/office/drawing/2014/main" id="{4E2AC480-6961-C74E-BDA4-E19E850DC60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676" r="20418" b="-3"/>
          <a:stretch>
            <a:fillRect/>
          </a:stretch>
        </p:blipFill>
        <p:spPr>
          <a:xfrm>
            <a:off x="2798500" y="110251"/>
            <a:ext cx="1142365" cy="621270"/>
          </a:xfrm>
          <a:custGeom>
            <a:avLst/>
            <a:gdLst/>
            <a:ahLst/>
            <a:cxnLst/>
            <a:rect l="l" t="t" r="r" b="b"/>
            <a:pathLst>
              <a:path w="2593464" h="2593464">
                <a:moveTo>
                  <a:pt x="1296732" y="0"/>
                </a:moveTo>
                <a:cubicBezTo>
                  <a:pt x="2012897" y="0"/>
                  <a:pt x="2593464" y="580567"/>
                  <a:pt x="2593464" y="1296732"/>
                </a:cubicBezTo>
                <a:cubicBezTo>
                  <a:pt x="2593464" y="2012897"/>
                  <a:pt x="2012897" y="2593464"/>
                  <a:pt x="1296732" y="2593464"/>
                </a:cubicBezTo>
                <a:cubicBezTo>
                  <a:pt x="580567" y="2593464"/>
                  <a:pt x="0" y="2012897"/>
                  <a:pt x="0" y="1296732"/>
                </a:cubicBezTo>
                <a:cubicBezTo>
                  <a:pt x="0" y="580567"/>
                  <a:pt x="580567" y="0"/>
                  <a:pt x="1296732" y="0"/>
                </a:cubicBezTo>
                <a:close/>
              </a:path>
            </a:pathLst>
          </a:custGeom>
        </p:spPr>
      </p:pic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DC99BA57-1117-864C-8CB3-4486E5DDE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6190" y="6356350"/>
            <a:ext cx="507609" cy="365125"/>
          </a:xfrm>
        </p:spPr>
        <p:txBody>
          <a:bodyPr/>
          <a:lstStyle/>
          <a:p>
            <a:fld id="{D988887F-7373-4C90-AA3D-F8E3F0802DFF}" type="slidenum">
              <a:rPr lang="fr-FR" sz="1600" b="1" smtClean="0">
                <a:solidFill>
                  <a:schemeClr val="tx1"/>
                </a:solidFill>
              </a:rPr>
              <a:t>10</a:t>
            </a:fld>
            <a:endParaRPr lang="fr-FR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822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4446C817-8EE4-5B4B-97EA-0D6FCDB94BEA}"/>
              </a:ext>
            </a:extLst>
          </p:cNvPr>
          <p:cNvSpPr txBox="1"/>
          <p:nvPr/>
        </p:nvSpPr>
        <p:spPr>
          <a:xfrm>
            <a:off x="0" y="0"/>
            <a:ext cx="562708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8" name="Image 9">
            <a:extLst>
              <a:ext uri="{FF2B5EF4-FFF2-40B4-BE49-F238E27FC236}">
                <a16:creationId xmlns:a16="http://schemas.microsoft.com/office/drawing/2014/main" id="{869324C0-AEA3-814A-93CD-314DA1FD48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" b="4"/>
          <a:stretch>
            <a:fillRect/>
          </a:stretch>
        </p:blipFill>
        <p:spPr>
          <a:xfrm>
            <a:off x="492368" y="0"/>
            <a:ext cx="994619" cy="847139"/>
          </a:xfrm>
          <a:custGeom>
            <a:avLst/>
            <a:gdLst/>
            <a:ahLst/>
            <a:cxnLst/>
            <a:rect l="l" t="t" r="r" b="b"/>
            <a:pathLst>
              <a:path w="2593464" h="2593464">
                <a:moveTo>
                  <a:pt x="1296732" y="0"/>
                </a:moveTo>
                <a:cubicBezTo>
                  <a:pt x="2012897" y="0"/>
                  <a:pt x="2593464" y="580567"/>
                  <a:pt x="2593464" y="1296732"/>
                </a:cubicBezTo>
                <a:cubicBezTo>
                  <a:pt x="2593464" y="2012897"/>
                  <a:pt x="2012897" y="2593464"/>
                  <a:pt x="1296732" y="2593464"/>
                </a:cubicBezTo>
                <a:cubicBezTo>
                  <a:pt x="580567" y="2593464"/>
                  <a:pt x="0" y="2012897"/>
                  <a:pt x="0" y="1296732"/>
                </a:cubicBezTo>
                <a:cubicBezTo>
                  <a:pt x="0" y="580567"/>
                  <a:pt x="580567" y="0"/>
                  <a:pt x="1296732" y="0"/>
                </a:cubicBezTo>
                <a:close/>
              </a:path>
            </a:pathLst>
          </a:custGeom>
        </p:spPr>
      </p:pic>
      <p:pic>
        <p:nvPicPr>
          <p:cNvPr id="9" name="Espace réservé du contenu 1">
            <a:extLst>
              <a:ext uri="{FF2B5EF4-FFF2-40B4-BE49-F238E27FC236}">
                <a16:creationId xmlns:a16="http://schemas.microsoft.com/office/drawing/2014/main" id="{A3BB606F-7CEC-1941-89F4-64EE7AE40E9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351672" y="110250"/>
            <a:ext cx="1419663" cy="621271"/>
          </a:xfrm>
          <a:prstGeom prst="rect">
            <a:avLst/>
          </a:prstGeom>
          <a:noFill/>
          <a:ln>
            <a:noFill/>
            <a:prstDash val="solid"/>
          </a:ln>
        </p:spPr>
      </p:pic>
      <p:pic>
        <p:nvPicPr>
          <p:cNvPr id="10" name="Image 8">
            <a:extLst>
              <a:ext uri="{FF2B5EF4-FFF2-40B4-BE49-F238E27FC236}">
                <a16:creationId xmlns:a16="http://schemas.microsoft.com/office/drawing/2014/main" id="{4E2AC480-6961-C74E-BDA4-E19E850DC60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676" r="20418" b="-3"/>
          <a:stretch>
            <a:fillRect/>
          </a:stretch>
        </p:blipFill>
        <p:spPr>
          <a:xfrm>
            <a:off x="2798500" y="110251"/>
            <a:ext cx="1142365" cy="621270"/>
          </a:xfrm>
          <a:custGeom>
            <a:avLst/>
            <a:gdLst/>
            <a:ahLst/>
            <a:cxnLst/>
            <a:rect l="l" t="t" r="r" b="b"/>
            <a:pathLst>
              <a:path w="2593464" h="2593464">
                <a:moveTo>
                  <a:pt x="1296732" y="0"/>
                </a:moveTo>
                <a:cubicBezTo>
                  <a:pt x="2012897" y="0"/>
                  <a:pt x="2593464" y="580567"/>
                  <a:pt x="2593464" y="1296732"/>
                </a:cubicBezTo>
                <a:cubicBezTo>
                  <a:pt x="2593464" y="2012897"/>
                  <a:pt x="2012897" y="2593464"/>
                  <a:pt x="1296732" y="2593464"/>
                </a:cubicBezTo>
                <a:cubicBezTo>
                  <a:pt x="580567" y="2593464"/>
                  <a:pt x="0" y="2012897"/>
                  <a:pt x="0" y="1296732"/>
                </a:cubicBezTo>
                <a:cubicBezTo>
                  <a:pt x="0" y="580567"/>
                  <a:pt x="580567" y="0"/>
                  <a:pt x="1296732" y="0"/>
                </a:cubicBezTo>
                <a:close/>
              </a:path>
            </a:pathLst>
          </a:custGeom>
        </p:spPr>
      </p:pic>
      <p:graphicFrame>
        <p:nvGraphicFramePr>
          <p:cNvPr id="11" name="Graphique 10">
            <a:extLst>
              <a:ext uri="{FF2B5EF4-FFF2-40B4-BE49-F238E27FC236}">
                <a16:creationId xmlns:a16="http://schemas.microsoft.com/office/drawing/2014/main" id="{91FB65DC-3A00-8844-8DA1-9410EDC489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823711"/>
              </p:ext>
            </p:extLst>
          </p:nvPr>
        </p:nvGraphicFramePr>
        <p:xfrm>
          <a:off x="900331" y="1167617"/>
          <a:ext cx="5908431" cy="3615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Espace réservé du numéro de diapositive 12">
            <a:extLst>
              <a:ext uri="{FF2B5EF4-FFF2-40B4-BE49-F238E27FC236}">
                <a16:creationId xmlns:a16="http://schemas.microsoft.com/office/drawing/2014/main" id="{33B9AEE2-D09B-5943-8893-C25FC46E1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89920" y="6356350"/>
            <a:ext cx="563880" cy="365125"/>
          </a:xfrm>
        </p:spPr>
        <p:txBody>
          <a:bodyPr/>
          <a:lstStyle/>
          <a:p>
            <a:fld id="{D988887F-7373-4C90-AA3D-F8E3F0802DFF}" type="slidenum">
              <a:rPr lang="fr-FR" sz="1800" b="1" smtClean="0">
                <a:solidFill>
                  <a:schemeClr val="tx1"/>
                </a:solidFill>
              </a:rPr>
              <a:t>11</a:t>
            </a:fld>
            <a:endParaRPr lang="fr-FR" sz="1800" b="1" dirty="0">
              <a:solidFill>
                <a:schemeClr val="tx1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E170D428-8C38-184D-AF7E-3DD4AFF926A3}"/>
              </a:ext>
            </a:extLst>
          </p:cNvPr>
          <p:cNvSpPr txBox="1"/>
          <p:nvPr/>
        </p:nvSpPr>
        <p:spPr>
          <a:xfrm>
            <a:off x="7146385" y="1167617"/>
            <a:ext cx="462827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La traduction des lois et textes en langues locales est justifiée dans la mesure où les barrières linguistiques rendent difficile leur accès.</a:t>
            </a:r>
          </a:p>
          <a:p>
            <a:endParaRPr lang="fr-FR" dirty="0"/>
          </a:p>
          <a:p>
            <a:r>
              <a:rPr lang="fr-FR" dirty="0"/>
              <a:t>Près de 12% des individus déclarent que la Loi d’orientation agricole est accessible en bambara.</a:t>
            </a:r>
          </a:p>
          <a:p>
            <a:endParaRPr lang="fr-FR" dirty="0"/>
          </a:p>
          <a:p>
            <a:r>
              <a:rPr lang="fr-FR" dirty="0"/>
              <a:t>Il existe un réel besoin de traduire les textes en bambara, en </a:t>
            </a:r>
            <a:r>
              <a:rPr lang="fr-FR" dirty="0" err="1"/>
              <a:t>fulfuldé</a:t>
            </a:r>
            <a:r>
              <a:rPr lang="fr-FR" dirty="0"/>
              <a:t>, soninké, maure (arabe)</a:t>
            </a:r>
          </a:p>
        </p:txBody>
      </p:sp>
    </p:spTree>
    <p:extLst>
      <p:ext uri="{BB962C8B-B14F-4D97-AF65-F5344CB8AC3E}">
        <p14:creationId xmlns:p14="http://schemas.microsoft.com/office/powerpoint/2010/main" val="40540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9">
            <a:extLst>
              <a:ext uri="{FF2B5EF4-FFF2-40B4-BE49-F238E27FC236}">
                <a16:creationId xmlns:a16="http://schemas.microsoft.com/office/drawing/2014/main" id="{F37AA447-91A1-3949-854D-AA9007A005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" b="4"/>
          <a:stretch>
            <a:fillRect/>
          </a:stretch>
        </p:blipFill>
        <p:spPr>
          <a:xfrm>
            <a:off x="492368" y="0"/>
            <a:ext cx="994619" cy="847139"/>
          </a:xfrm>
          <a:custGeom>
            <a:avLst/>
            <a:gdLst/>
            <a:ahLst/>
            <a:cxnLst/>
            <a:rect l="l" t="t" r="r" b="b"/>
            <a:pathLst>
              <a:path w="2593464" h="2593464">
                <a:moveTo>
                  <a:pt x="1296732" y="0"/>
                </a:moveTo>
                <a:cubicBezTo>
                  <a:pt x="2012897" y="0"/>
                  <a:pt x="2593464" y="580567"/>
                  <a:pt x="2593464" y="1296732"/>
                </a:cubicBezTo>
                <a:cubicBezTo>
                  <a:pt x="2593464" y="2012897"/>
                  <a:pt x="2012897" y="2593464"/>
                  <a:pt x="1296732" y="2593464"/>
                </a:cubicBezTo>
                <a:cubicBezTo>
                  <a:pt x="580567" y="2593464"/>
                  <a:pt x="0" y="2012897"/>
                  <a:pt x="0" y="1296732"/>
                </a:cubicBezTo>
                <a:cubicBezTo>
                  <a:pt x="0" y="580567"/>
                  <a:pt x="580567" y="0"/>
                  <a:pt x="1296732" y="0"/>
                </a:cubicBezTo>
                <a:close/>
              </a:path>
            </a:pathLst>
          </a:custGeom>
        </p:spPr>
      </p:pic>
      <p:pic>
        <p:nvPicPr>
          <p:cNvPr id="13" name="Espace réservé du contenu 1">
            <a:extLst>
              <a:ext uri="{FF2B5EF4-FFF2-40B4-BE49-F238E27FC236}">
                <a16:creationId xmlns:a16="http://schemas.microsoft.com/office/drawing/2014/main" id="{9A4F278D-55E8-E245-9DF9-9299E8D3926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351672" y="110250"/>
            <a:ext cx="1419663" cy="621271"/>
          </a:xfrm>
          <a:prstGeom prst="rect">
            <a:avLst/>
          </a:prstGeom>
          <a:noFill/>
          <a:ln>
            <a:noFill/>
            <a:prstDash val="solid"/>
          </a:ln>
        </p:spPr>
      </p:pic>
      <p:pic>
        <p:nvPicPr>
          <p:cNvPr id="14" name="Image 8">
            <a:extLst>
              <a:ext uri="{FF2B5EF4-FFF2-40B4-BE49-F238E27FC236}">
                <a16:creationId xmlns:a16="http://schemas.microsoft.com/office/drawing/2014/main" id="{92B938C4-8E05-394E-816C-879F7F8C22D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676" r="20418" b="-3"/>
          <a:stretch>
            <a:fillRect/>
          </a:stretch>
        </p:blipFill>
        <p:spPr>
          <a:xfrm>
            <a:off x="2798500" y="110251"/>
            <a:ext cx="1142365" cy="621270"/>
          </a:xfrm>
          <a:custGeom>
            <a:avLst/>
            <a:gdLst/>
            <a:ahLst/>
            <a:cxnLst/>
            <a:rect l="l" t="t" r="r" b="b"/>
            <a:pathLst>
              <a:path w="2593464" h="2593464">
                <a:moveTo>
                  <a:pt x="1296732" y="0"/>
                </a:moveTo>
                <a:cubicBezTo>
                  <a:pt x="2012897" y="0"/>
                  <a:pt x="2593464" y="580567"/>
                  <a:pt x="2593464" y="1296732"/>
                </a:cubicBezTo>
                <a:cubicBezTo>
                  <a:pt x="2593464" y="2012897"/>
                  <a:pt x="2012897" y="2593464"/>
                  <a:pt x="1296732" y="2593464"/>
                </a:cubicBezTo>
                <a:cubicBezTo>
                  <a:pt x="580567" y="2593464"/>
                  <a:pt x="0" y="2012897"/>
                  <a:pt x="0" y="1296732"/>
                </a:cubicBezTo>
                <a:cubicBezTo>
                  <a:pt x="0" y="580567"/>
                  <a:pt x="580567" y="0"/>
                  <a:pt x="1296732" y="0"/>
                </a:cubicBezTo>
                <a:close/>
              </a:path>
            </a:pathLst>
          </a:cu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BA5A1278-CD93-4DB6-9619-B51C69C8A775}"/>
              </a:ext>
            </a:extLst>
          </p:cNvPr>
          <p:cNvSpPr txBox="1"/>
          <p:nvPr/>
        </p:nvSpPr>
        <p:spPr>
          <a:xfrm>
            <a:off x="942536" y="552915"/>
            <a:ext cx="107336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commissions foncières communales et villageoises</a:t>
            </a:r>
          </a:p>
        </p:txBody>
      </p:sp>
      <p:sp>
        <p:nvSpPr>
          <p:cNvPr id="4" name="Rectangle à coins arrondis 3">
            <a:extLst>
              <a:ext uri="{FF2B5EF4-FFF2-40B4-BE49-F238E27FC236}">
                <a16:creationId xmlns:a16="http://schemas.microsoft.com/office/drawing/2014/main" id="{FA17EF2B-9F6E-4544-8002-3BA751DB89E3}"/>
              </a:ext>
            </a:extLst>
          </p:cNvPr>
          <p:cNvSpPr/>
          <p:nvPr/>
        </p:nvSpPr>
        <p:spPr>
          <a:xfrm>
            <a:off x="6035040" y="1209822"/>
            <a:ext cx="5641145" cy="101287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54% déclarent qu’il existe des commissions foncières communales et villageoises dans leur localité.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54DDEB43-9EEA-1D44-A42D-3F382040D7B8}"/>
              </a:ext>
            </a:extLst>
          </p:cNvPr>
          <p:cNvSpPr/>
          <p:nvPr/>
        </p:nvSpPr>
        <p:spPr>
          <a:xfrm>
            <a:off x="6035040" y="2518142"/>
            <a:ext cx="5514535" cy="184633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L’écrasante majorité des enquêtés n’a jamais saisis personnellement les COFO ( 79%), ni n’a connaissance de personnes  ayant saisi le mécanisme COFO ( 64%)</a:t>
            </a:r>
          </a:p>
        </p:txBody>
      </p: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id="{3958287A-2E4A-CA49-A9D3-5CEB807A0432}"/>
              </a:ext>
            </a:extLst>
          </p:cNvPr>
          <p:cNvSpPr/>
          <p:nvPr/>
        </p:nvSpPr>
        <p:spPr>
          <a:xfrm>
            <a:off x="6210886" y="4797083"/>
            <a:ext cx="2644726" cy="137863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14% ont saisi une fois (11%) ou plusieurs fois (3%) saisi les COFO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218EEBCE-E831-D545-A58A-436B672C68E8}"/>
              </a:ext>
            </a:extLst>
          </p:cNvPr>
          <p:cNvSpPr/>
          <p:nvPr/>
        </p:nvSpPr>
        <p:spPr>
          <a:xfrm>
            <a:off x="9087731" y="4797083"/>
            <a:ext cx="2813538" cy="14489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67% ne connaissent pas les conflits que gèrent les COFO</a:t>
            </a:r>
          </a:p>
        </p:txBody>
      </p:sp>
      <p:graphicFrame>
        <p:nvGraphicFramePr>
          <p:cNvPr id="10" name="Graphique 9">
            <a:extLst>
              <a:ext uri="{FF2B5EF4-FFF2-40B4-BE49-F238E27FC236}">
                <a16:creationId xmlns:a16="http://schemas.microsoft.com/office/drawing/2014/main" id="{683BD468-16E5-6843-B0D4-24ED625FE6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3498642"/>
              </p:ext>
            </p:extLst>
          </p:nvPr>
        </p:nvGraphicFramePr>
        <p:xfrm>
          <a:off x="583810" y="1209822"/>
          <a:ext cx="5043266" cy="2352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ZoneTexte 10">
            <a:extLst>
              <a:ext uri="{FF2B5EF4-FFF2-40B4-BE49-F238E27FC236}">
                <a16:creationId xmlns:a16="http://schemas.microsoft.com/office/drawing/2014/main" id="{92AC9D6C-DBE2-5A4C-A703-DE4A291CBD5E}"/>
              </a:ext>
            </a:extLst>
          </p:cNvPr>
          <p:cNvSpPr txBox="1"/>
          <p:nvPr/>
        </p:nvSpPr>
        <p:spPr>
          <a:xfrm>
            <a:off x="0" y="0"/>
            <a:ext cx="487528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6" name="Espace réservé du numéro de diapositive 15">
            <a:extLst>
              <a:ext uri="{FF2B5EF4-FFF2-40B4-BE49-F238E27FC236}">
                <a16:creationId xmlns:a16="http://schemas.microsoft.com/office/drawing/2014/main" id="{540D407C-095A-0246-9BD3-91B6AC6B7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21108" y="6356350"/>
            <a:ext cx="732692" cy="365125"/>
          </a:xfrm>
        </p:spPr>
        <p:txBody>
          <a:bodyPr/>
          <a:lstStyle/>
          <a:p>
            <a:fld id="{D988887F-7373-4C90-AA3D-F8E3F0802DFF}" type="slidenum">
              <a:rPr lang="fr-FR" sz="1600" b="1" smtClean="0">
                <a:solidFill>
                  <a:schemeClr val="tx1"/>
                </a:solidFill>
              </a:rPr>
              <a:t>12</a:t>
            </a:fld>
            <a:endParaRPr lang="fr-FR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7" name="Graphique 16">
            <a:extLst>
              <a:ext uri="{FF2B5EF4-FFF2-40B4-BE49-F238E27FC236}">
                <a16:creationId xmlns:a16="http://schemas.microsoft.com/office/drawing/2014/main" id="{AA6AFDBD-DB0A-9140-8885-1228A84CD1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2276214"/>
              </p:ext>
            </p:extLst>
          </p:nvPr>
        </p:nvGraphicFramePr>
        <p:xfrm>
          <a:off x="719646" y="3713871"/>
          <a:ext cx="4907429" cy="2642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396656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>
            <a:extLst>
              <a:ext uri="{FF2B5EF4-FFF2-40B4-BE49-F238E27FC236}">
                <a16:creationId xmlns:a16="http://schemas.microsoft.com/office/drawing/2014/main" id="{5048B6F4-B02F-914B-9E5E-17DAA686B0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0583195"/>
              </p:ext>
            </p:extLst>
          </p:nvPr>
        </p:nvGraphicFramePr>
        <p:xfrm>
          <a:off x="532228" y="1542170"/>
          <a:ext cx="4911969" cy="3640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llipse 2">
            <a:extLst>
              <a:ext uri="{FF2B5EF4-FFF2-40B4-BE49-F238E27FC236}">
                <a16:creationId xmlns:a16="http://schemas.microsoft.com/office/drawing/2014/main" id="{5E5B0DD5-E0EB-FB46-B1F7-EB853E031D13}"/>
              </a:ext>
            </a:extLst>
          </p:cNvPr>
          <p:cNvSpPr/>
          <p:nvPr/>
        </p:nvSpPr>
        <p:spPr>
          <a:xfrm>
            <a:off x="5978769" y="777240"/>
            <a:ext cx="5697415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Les COFO existent dans de nombreuses localités, mais ne fonctionnent pas selon 40% des interviewés</a:t>
            </a:r>
          </a:p>
        </p:txBody>
      </p:sp>
      <p:sp>
        <p:nvSpPr>
          <p:cNvPr id="4" name="Rectangle à coins arrondis 3">
            <a:extLst>
              <a:ext uri="{FF2B5EF4-FFF2-40B4-BE49-F238E27FC236}">
                <a16:creationId xmlns:a16="http://schemas.microsoft.com/office/drawing/2014/main" id="{EEB29523-6721-C745-B1BA-772DCC1237A6}"/>
              </a:ext>
            </a:extLst>
          </p:cNvPr>
          <p:cNvSpPr/>
          <p:nvPr/>
        </p:nvSpPr>
        <p:spPr>
          <a:xfrm>
            <a:off x="6049108" y="3362178"/>
            <a:ext cx="5866227" cy="29682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dirty="0"/>
              <a:t>Les défis des COFO</a:t>
            </a:r>
          </a:p>
          <a:p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Défis de vulgarisation et d’appropriation </a:t>
            </a:r>
          </a:p>
          <a:p>
            <a:pPr marL="285750" indent="-285750">
              <a:buFont typeface="Wingdings" pitchFamily="2" charset="2"/>
              <a:buChar char="Ø"/>
            </a:pPr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Défis budgétaires </a:t>
            </a:r>
          </a:p>
          <a:p>
            <a:pPr marL="285750" indent="-285750">
              <a:buFont typeface="Wingdings" pitchFamily="2" charset="2"/>
              <a:buChar char="Ø"/>
            </a:pPr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Défis institutionnel </a:t>
            </a:r>
          </a:p>
          <a:p>
            <a:pPr marL="285750" indent="-285750">
              <a:buFont typeface="Wingdings" pitchFamily="2" charset="2"/>
              <a:buChar char="Ø"/>
            </a:pPr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Défis d’inclusivité liée à la participation des femmes et des jeunes </a:t>
            </a:r>
          </a:p>
        </p:txBody>
      </p:sp>
      <p:pic>
        <p:nvPicPr>
          <p:cNvPr id="5" name="Image 9">
            <a:extLst>
              <a:ext uri="{FF2B5EF4-FFF2-40B4-BE49-F238E27FC236}">
                <a16:creationId xmlns:a16="http://schemas.microsoft.com/office/drawing/2014/main" id="{5E1FAA1C-42C4-B445-8A96-1472D426FCC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" b="4"/>
          <a:stretch>
            <a:fillRect/>
          </a:stretch>
        </p:blipFill>
        <p:spPr>
          <a:xfrm>
            <a:off x="492368" y="0"/>
            <a:ext cx="994619" cy="847139"/>
          </a:xfrm>
          <a:custGeom>
            <a:avLst/>
            <a:gdLst/>
            <a:ahLst/>
            <a:cxnLst/>
            <a:rect l="l" t="t" r="r" b="b"/>
            <a:pathLst>
              <a:path w="2593464" h="2593464">
                <a:moveTo>
                  <a:pt x="1296732" y="0"/>
                </a:moveTo>
                <a:cubicBezTo>
                  <a:pt x="2012897" y="0"/>
                  <a:pt x="2593464" y="580567"/>
                  <a:pt x="2593464" y="1296732"/>
                </a:cubicBezTo>
                <a:cubicBezTo>
                  <a:pt x="2593464" y="2012897"/>
                  <a:pt x="2012897" y="2593464"/>
                  <a:pt x="1296732" y="2593464"/>
                </a:cubicBezTo>
                <a:cubicBezTo>
                  <a:pt x="580567" y="2593464"/>
                  <a:pt x="0" y="2012897"/>
                  <a:pt x="0" y="1296732"/>
                </a:cubicBezTo>
                <a:cubicBezTo>
                  <a:pt x="0" y="580567"/>
                  <a:pt x="580567" y="0"/>
                  <a:pt x="1296732" y="0"/>
                </a:cubicBezTo>
                <a:close/>
              </a:path>
            </a:pathLst>
          </a:custGeom>
        </p:spPr>
      </p:pic>
      <p:pic>
        <p:nvPicPr>
          <p:cNvPr id="6" name="Espace réservé du contenu 1">
            <a:extLst>
              <a:ext uri="{FF2B5EF4-FFF2-40B4-BE49-F238E27FC236}">
                <a16:creationId xmlns:a16="http://schemas.microsoft.com/office/drawing/2014/main" id="{48C9D6A9-2B2D-A946-8BCF-E3D87D141B7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351672" y="110250"/>
            <a:ext cx="1419663" cy="621271"/>
          </a:xfrm>
          <a:prstGeom prst="rect">
            <a:avLst/>
          </a:prstGeom>
          <a:noFill/>
          <a:ln>
            <a:noFill/>
            <a:prstDash val="solid"/>
          </a:ln>
        </p:spPr>
      </p:pic>
      <p:pic>
        <p:nvPicPr>
          <p:cNvPr id="7" name="Image 8">
            <a:extLst>
              <a:ext uri="{FF2B5EF4-FFF2-40B4-BE49-F238E27FC236}">
                <a16:creationId xmlns:a16="http://schemas.microsoft.com/office/drawing/2014/main" id="{695D02F3-A92F-6441-A617-659B1DCF9D7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676" r="20418" b="-3"/>
          <a:stretch>
            <a:fillRect/>
          </a:stretch>
        </p:blipFill>
        <p:spPr>
          <a:xfrm>
            <a:off x="2798500" y="110251"/>
            <a:ext cx="1142365" cy="621270"/>
          </a:xfrm>
          <a:custGeom>
            <a:avLst/>
            <a:gdLst/>
            <a:ahLst/>
            <a:cxnLst/>
            <a:rect l="l" t="t" r="r" b="b"/>
            <a:pathLst>
              <a:path w="2593464" h="2593464">
                <a:moveTo>
                  <a:pt x="1296732" y="0"/>
                </a:moveTo>
                <a:cubicBezTo>
                  <a:pt x="2012897" y="0"/>
                  <a:pt x="2593464" y="580567"/>
                  <a:pt x="2593464" y="1296732"/>
                </a:cubicBezTo>
                <a:cubicBezTo>
                  <a:pt x="2593464" y="2012897"/>
                  <a:pt x="2012897" y="2593464"/>
                  <a:pt x="1296732" y="2593464"/>
                </a:cubicBezTo>
                <a:cubicBezTo>
                  <a:pt x="580567" y="2593464"/>
                  <a:pt x="0" y="2012897"/>
                  <a:pt x="0" y="1296732"/>
                </a:cubicBezTo>
                <a:cubicBezTo>
                  <a:pt x="0" y="580567"/>
                  <a:pt x="580567" y="0"/>
                  <a:pt x="1296732" y="0"/>
                </a:cubicBezTo>
                <a:close/>
              </a:path>
            </a:pathLst>
          </a:cu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E537DAD3-5AB1-9E4B-9520-0826C685B753}"/>
              </a:ext>
            </a:extLst>
          </p:cNvPr>
          <p:cNvSpPr txBox="1"/>
          <p:nvPr/>
        </p:nvSpPr>
        <p:spPr>
          <a:xfrm>
            <a:off x="0" y="0"/>
            <a:ext cx="492368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48EB411C-5D8C-BE46-A3A7-F884B0845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33648" y="6356350"/>
            <a:ext cx="620151" cy="365125"/>
          </a:xfrm>
        </p:spPr>
        <p:txBody>
          <a:bodyPr/>
          <a:lstStyle/>
          <a:p>
            <a:fld id="{D988887F-7373-4C90-AA3D-F8E3F0802DFF}" type="slidenum">
              <a:rPr lang="fr-FR" sz="1600" b="1" smtClean="0">
                <a:solidFill>
                  <a:schemeClr val="tx1"/>
                </a:solidFill>
              </a:rPr>
              <a:t>13</a:t>
            </a:fld>
            <a:endParaRPr lang="fr-F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50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>
            <a:extLst>
              <a:ext uri="{FF2B5EF4-FFF2-40B4-BE49-F238E27FC236}">
                <a16:creationId xmlns:a16="http://schemas.microsoft.com/office/drawing/2014/main" id="{22F974B1-5F45-BB43-ADF4-8DD3EA40D5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9765156"/>
              </p:ext>
            </p:extLst>
          </p:nvPr>
        </p:nvGraphicFramePr>
        <p:xfrm>
          <a:off x="641783" y="1262575"/>
          <a:ext cx="6337300" cy="4332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à coins arrondis 2">
            <a:extLst>
              <a:ext uri="{FF2B5EF4-FFF2-40B4-BE49-F238E27FC236}">
                <a16:creationId xmlns:a16="http://schemas.microsoft.com/office/drawing/2014/main" id="{ABBB8843-9DD7-B541-8BFF-3C2FFCD32495}"/>
              </a:ext>
            </a:extLst>
          </p:cNvPr>
          <p:cNvSpPr/>
          <p:nvPr/>
        </p:nvSpPr>
        <p:spPr>
          <a:xfrm>
            <a:off x="7258929" y="365760"/>
            <a:ext cx="4445391" cy="62179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Les jeunes et les femmes ne participent que rarement aux instances de décisions des COFO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Les élus locaux, les autorités étatiques, les autorités coutumières, participent généralement à toutes les délibérations des COFO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Près de 10% des enquêtés considèrent que les éleveurs et les agriculteurs prennent part aux instances de délibération des COFO</a:t>
            </a:r>
          </a:p>
        </p:txBody>
      </p:sp>
      <p:pic>
        <p:nvPicPr>
          <p:cNvPr id="4" name="Image 9">
            <a:extLst>
              <a:ext uri="{FF2B5EF4-FFF2-40B4-BE49-F238E27FC236}">
                <a16:creationId xmlns:a16="http://schemas.microsoft.com/office/drawing/2014/main" id="{07907784-CA38-FF4A-BA7C-4248D6FF1F8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" b="4"/>
          <a:stretch>
            <a:fillRect/>
          </a:stretch>
        </p:blipFill>
        <p:spPr>
          <a:xfrm>
            <a:off x="492368" y="0"/>
            <a:ext cx="994619" cy="847139"/>
          </a:xfrm>
          <a:custGeom>
            <a:avLst/>
            <a:gdLst/>
            <a:ahLst/>
            <a:cxnLst/>
            <a:rect l="l" t="t" r="r" b="b"/>
            <a:pathLst>
              <a:path w="2593464" h="2593464">
                <a:moveTo>
                  <a:pt x="1296732" y="0"/>
                </a:moveTo>
                <a:cubicBezTo>
                  <a:pt x="2012897" y="0"/>
                  <a:pt x="2593464" y="580567"/>
                  <a:pt x="2593464" y="1296732"/>
                </a:cubicBezTo>
                <a:cubicBezTo>
                  <a:pt x="2593464" y="2012897"/>
                  <a:pt x="2012897" y="2593464"/>
                  <a:pt x="1296732" y="2593464"/>
                </a:cubicBezTo>
                <a:cubicBezTo>
                  <a:pt x="580567" y="2593464"/>
                  <a:pt x="0" y="2012897"/>
                  <a:pt x="0" y="1296732"/>
                </a:cubicBezTo>
                <a:cubicBezTo>
                  <a:pt x="0" y="580567"/>
                  <a:pt x="580567" y="0"/>
                  <a:pt x="1296732" y="0"/>
                </a:cubicBezTo>
                <a:close/>
              </a:path>
            </a:pathLst>
          </a:custGeom>
        </p:spPr>
      </p:pic>
      <p:pic>
        <p:nvPicPr>
          <p:cNvPr id="5" name="Espace réservé du contenu 1">
            <a:extLst>
              <a:ext uri="{FF2B5EF4-FFF2-40B4-BE49-F238E27FC236}">
                <a16:creationId xmlns:a16="http://schemas.microsoft.com/office/drawing/2014/main" id="{99D4A0AF-1099-AA43-9FEA-F74344A7F9D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351672" y="110250"/>
            <a:ext cx="1419663" cy="621271"/>
          </a:xfrm>
          <a:prstGeom prst="rect">
            <a:avLst/>
          </a:prstGeom>
          <a:noFill/>
          <a:ln>
            <a:noFill/>
            <a:prstDash val="solid"/>
          </a:ln>
        </p:spPr>
      </p:pic>
      <p:pic>
        <p:nvPicPr>
          <p:cNvPr id="6" name="Image 8">
            <a:extLst>
              <a:ext uri="{FF2B5EF4-FFF2-40B4-BE49-F238E27FC236}">
                <a16:creationId xmlns:a16="http://schemas.microsoft.com/office/drawing/2014/main" id="{DA52E0BC-3503-C849-848F-434320CFF48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676" r="20418" b="-3"/>
          <a:stretch>
            <a:fillRect/>
          </a:stretch>
        </p:blipFill>
        <p:spPr>
          <a:xfrm>
            <a:off x="2798500" y="110251"/>
            <a:ext cx="1142365" cy="621270"/>
          </a:xfrm>
          <a:custGeom>
            <a:avLst/>
            <a:gdLst/>
            <a:ahLst/>
            <a:cxnLst/>
            <a:rect l="l" t="t" r="r" b="b"/>
            <a:pathLst>
              <a:path w="2593464" h="2593464">
                <a:moveTo>
                  <a:pt x="1296732" y="0"/>
                </a:moveTo>
                <a:cubicBezTo>
                  <a:pt x="2012897" y="0"/>
                  <a:pt x="2593464" y="580567"/>
                  <a:pt x="2593464" y="1296732"/>
                </a:cubicBezTo>
                <a:cubicBezTo>
                  <a:pt x="2593464" y="2012897"/>
                  <a:pt x="2012897" y="2593464"/>
                  <a:pt x="1296732" y="2593464"/>
                </a:cubicBezTo>
                <a:cubicBezTo>
                  <a:pt x="580567" y="2593464"/>
                  <a:pt x="0" y="2012897"/>
                  <a:pt x="0" y="1296732"/>
                </a:cubicBezTo>
                <a:cubicBezTo>
                  <a:pt x="0" y="580567"/>
                  <a:pt x="580567" y="0"/>
                  <a:pt x="1296732" y="0"/>
                </a:cubicBezTo>
                <a:close/>
              </a:path>
            </a:pathLst>
          </a:cu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23AA736D-21BC-D648-83B5-1B0EEB8492BF}"/>
              </a:ext>
            </a:extLst>
          </p:cNvPr>
          <p:cNvSpPr txBox="1"/>
          <p:nvPr/>
        </p:nvSpPr>
        <p:spPr>
          <a:xfrm>
            <a:off x="0" y="0"/>
            <a:ext cx="492369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481BD78-2CB4-E749-9E18-29A246AD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33648" y="6356350"/>
            <a:ext cx="620151" cy="365125"/>
          </a:xfrm>
        </p:spPr>
        <p:txBody>
          <a:bodyPr/>
          <a:lstStyle/>
          <a:p>
            <a:fld id="{D988887F-7373-4C90-AA3D-F8E3F0802DFF}" type="slidenum">
              <a:rPr lang="fr-FR" sz="1600" b="1" smtClean="0">
                <a:solidFill>
                  <a:schemeClr val="tx1"/>
                </a:solidFill>
              </a:rPr>
              <a:t>14</a:t>
            </a:fld>
            <a:endParaRPr lang="fr-F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8336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1157A5C7-C2E3-490B-A2C7-DC778C8FF94B}"/>
              </a:ext>
            </a:extLst>
          </p:cNvPr>
          <p:cNvSpPr txBox="1"/>
          <p:nvPr/>
        </p:nvSpPr>
        <p:spPr>
          <a:xfrm>
            <a:off x="787791" y="756432"/>
            <a:ext cx="107617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Membres des Commissions Foncières Communales et Villageoises (COFO)</a:t>
            </a:r>
          </a:p>
        </p:txBody>
      </p:sp>
      <p:pic>
        <p:nvPicPr>
          <p:cNvPr id="3" name="Image 9">
            <a:extLst>
              <a:ext uri="{FF2B5EF4-FFF2-40B4-BE49-F238E27FC236}">
                <a16:creationId xmlns:a16="http://schemas.microsoft.com/office/drawing/2014/main" id="{8B80DD5F-D3C6-974A-9083-B73EDBE02E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" b="4"/>
          <a:stretch>
            <a:fillRect/>
          </a:stretch>
        </p:blipFill>
        <p:spPr>
          <a:xfrm>
            <a:off x="492368" y="0"/>
            <a:ext cx="994619" cy="847139"/>
          </a:xfrm>
          <a:custGeom>
            <a:avLst/>
            <a:gdLst/>
            <a:ahLst/>
            <a:cxnLst/>
            <a:rect l="l" t="t" r="r" b="b"/>
            <a:pathLst>
              <a:path w="2593464" h="2593464">
                <a:moveTo>
                  <a:pt x="1296732" y="0"/>
                </a:moveTo>
                <a:cubicBezTo>
                  <a:pt x="2012897" y="0"/>
                  <a:pt x="2593464" y="580567"/>
                  <a:pt x="2593464" y="1296732"/>
                </a:cubicBezTo>
                <a:cubicBezTo>
                  <a:pt x="2593464" y="2012897"/>
                  <a:pt x="2012897" y="2593464"/>
                  <a:pt x="1296732" y="2593464"/>
                </a:cubicBezTo>
                <a:cubicBezTo>
                  <a:pt x="580567" y="2593464"/>
                  <a:pt x="0" y="2012897"/>
                  <a:pt x="0" y="1296732"/>
                </a:cubicBezTo>
                <a:cubicBezTo>
                  <a:pt x="0" y="580567"/>
                  <a:pt x="580567" y="0"/>
                  <a:pt x="1296732" y="0"/>
                </a:cubicBezTo>
                <a:close/>
              </a:path>
            </a:pathLst>
          </a:custGeom>
        </p:spPr>
      </p:pic>
      <p:pic>
        <p:nvPicPr>
          <p:cNvPr id="4" name="Espace réservé du contenu 1">
            <a:extLst>
              <a:ext uri="{FF2B5EF4-FFF2-40B4-BE49-F238E27FC236}">
                <a16:creationId xmlns:a16="http://schemas.microsoft.com/office/drawing/2014/main" id="{D6F50107-7F6A-0E4F-BB2A-D9BC11FA1EE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351672" y="110250"/>
            <a:ext cx="1419663" cy="621271"/>
          </a:xfrm>
          <a:prstGeom prst="rect">
            <a:avLst/>
          </a:prstGeom>
          <a:noFill/>
          <a:ln>
            <a:noFill/>
            <a:prstDash val="solid"/>
          </a:ln>
        </p:spPr>
      </p:pic>
      <p:pic>
        <p:nvPicPr>
          <p:cNvPr id="5" name="Image 8">
            <a:extLst>
              <a:ext uri="{FF2B5EF4-FFF2-40B4-BE49-F238E27FC236}">
                <a16:creationId xmlns:a16="http://schemas.microsoft.com/office/drawing/2014/main" id="{99474EBC-9169-5C45-AFE7-4FC714434E5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676" r="20418" b="-3"/>
          <a:stretch>
            <a:fillRect/>
          </a:stretch>
        </p:blipFill>
        <p:spPr>
          <a:xfrm>
            <a:off x="2798500" y="110251"/>
            <a:ext cx="1142365" cy="621270"/>
          </a:xfrm>
          <a:custGeom>
            <a:avLst/>
            <a:gdLst/>
            <a:ahLst/>
            <a:cxnLst/>
            <a:rect l="l" t="t" r="r" b="b"/>
            <a:pathLst>
              <a:path w="2593464" h="2593464">
                <a:moveTo>
                  <a:pt x="1296732" y="0"/>
                </a:moveTo>
                <a:cubicBezTo>
                  <a:pt x="2012897" y="0"/>
                  <a:pt x="2593464" y="580567"/>
                  <a:pt x="2593464" y="1296732"/>
                </a:cubicBezTo>
                <a:cubicBezTo>
                  <a:pt x="2593464" y="2012897"/>
                  <a:pt x="2012897" y="2593464"/>
                  <a:pt x="1296732" y="2593464"/>
                </a:cubicBezTo>
                <a:cubicBezTo>
                  <a:pt x="580567" y="2593464"/>
                  <a:pt x="0" y="2012897"/>
                  <a:pt x="0" y="1296732"/>
                </a:cubicBezTo>
                <a:cubicBezTo>
                  <a:pt x="0" y="580567"/>
                  <a:pt x="580567" y="0"/>
                  <a:pt x="1296732" y="0"/>
                </a:cubicBezTo>
                <a:close/>
              </a:path>
            </a:pathLst>
          </a:cu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D16F2A6D-39A7-1D46-BF3F-08FC1CC1EE4E}"/>
              </a:ext>
            </a:extLst>
          </p:cNvPr>
          <p:cNvSpPr txBox="1"/>
          <p:nvPr/>
        </p:nvSpPr>
        <p:spPr>
          <a:xfrm>
            <a:off x="0" y="0"/>
            <a:ext cx="492368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id="{9EDEE9CE-B688-3945-8514-30D63885CF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963894"/>
              </p:ext>
            </p:extLst>
          </p:nvPr>
        </p:nvGraphicFramePr>
        <p:xfrm>
          <a:off x="787791" y="1955949"/>
          <a:ext cx="5002432" cy="2289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Graphique 8">
            <a:extLst>
              <a:ext uri="{FF2B5EF4-FFF2-40B4-BE49-F238E27FC236}">
                <a16:creationId xmlns:a16="http://schemas.microsoft.com/office/drawing/2014/main" id="{CA6787B1-02C4-B241-900F-6428C19BAD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8759288"/>
              </p:ext>
            </p:extLst>
          </p:nvPr>
        </p:nvGraphicFramePr>
        <p:xfrm>
          <a:off x="787791" y="4360985"/>
          <a:ext cx="5002432" cy="224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Graphique 9">
            <a:extLst>
              <a:ext uri="{FF2B5EF4-FFF2-40B4-BE49-F238E27FC236}">
                <a16:creationId xmlns:a16="http://schemas.microsoft.com/office/drawing/2014/main" id="{D67A86E5-9488-A24E-A75E-74E0292574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6156656"/>
              </p:ext>
            </p:extLst>
          </p:nvPr>
        </p:nvGraphicFramePr>
        <p:xfrm>
          <a:off x="6608980" y="1705301"/>
          <a:ext cx="4940593" cy="2404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1" name="Graphique 10">
            <a:extLst>
              <a:ext uri="{FF2B5EF4-FFF2-40B4-BE49-F238E27FC236}">
                <a16:creationId xmlns:a16="http://schemas.microsoft.com/office/drawing/2014/main" id="{3D90AE78-4D69-8343-8EE9-949B0CFF71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7879546"/>
              </p:ext>
            </p:extLst>
          </p:nvPr>
        </p:nvGraphicFramePr>
        <p:xfrm>
          <a:off x="6608981" y="4109524"/>
          <a:ext cx="4940593" cy="2491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3" name="Espace réservé du numéro de diapositive 12">
            <a:extLst>
              <a:ext uri="{FF2B5EF4-FFF2-40B4-BE49-F238E27FC236}">
                <a16:creationId xmlns:a16="http://schemas.microsoft.com/office/drawing/2014/main" id="{CC9173DA-377E-0E4B-9EAB-2678C839E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5430" y="6351878"/>
            <a:ext cx="648286" cy="365125"/>
          </a:xfrm>
        </p:spPr>
        <p:txBody>
          <a:bodyPr/>
          <a:lstStyle/>
          <a:p>
            <a:fld id="{D988887F-7373-4C90-AA3D-F8E3F0802DFF}" type="slidenum">
              <a:rPr lang="fr-FR" sz="1600" b="1" smtClean="0">
                <a:solidFill>
                  <a:schemeClr val="tx1"/>
                </a:solidFill>
              </a:rPr>
              <a:t>15</a:t>
            </a:fld>
            <a:endParaRPr lang="fr-F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118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1157A5C7-C2E3-490B-A2C7-DC778C8FF94B}"/>
              </a:ext>
            </a:extLst>
          </p:cNvPr>
          <p:cNvSpPr txBox="1"/>
          <p:nvPr/>
        </p:nvSpPr>
        <p:spPr>
          <a:xfrm>
            <a:off x="1979355" y="756432"/>
            <a:ext cx="93744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Des Organisations de la Société Civile</a:t>
            </a:r>
            <a:endParaRPr lang="fr-FR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 9">
            <a:extLst>
              <a:ext uri="{FF2B5EF4-FFF2-40B4-BE49-F238E27FC236}">
                <a16:creationId xmlns:a16="http://schemas.microsoft.com/office/drawing/2014/main" id="{8B80DD5F-D3C6-974A-9083-B73EDBE02E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" b="4"/>
          <a:stretch>
            <a:fillRect/>
          </a:stretch>
        </p:blipFill>
        <p:spPr>
          <a:xfrm>
            <a:off x="492368" y="0"/>
            <a:ext cx="994619" cy="847139"/>
          </a:xfrm>
          <a:custGeom>
            <a:avLst/>
            <a:gdLst/>
            <a:ahLst/>
            <a:cxnLst/>
            <a:rect l="l" t="t" r="r" b="b"/>
            <a:pathLst>
              <a:path w="2593464" h="2593464">
                <a:moveTo>
                  <a:pt x="1296732" y="0"/>
                </a:moveTo>
                <a:cubicBezTo>
                  <a:pt x="2012897" y="0"/>
                  <a:pt x="2593464" y="580567"/>
                  <a:pt x="2593464" y="1296732"/>
                </a:cubicBezTo>
                <a:cubicBezTo>
                  <a:pt x="2593464" y="2012897"/>
                  <a:pt x="2012897" y="2593464"/>
                  <a:pt x="1296732" y="2593464"/>
                </a:cubicBezTo>
                <a:cubicBezTo>
                  <a:pt x="580567" y="2593464"/>
                  <a:pt x="0" y="2012897"/>
                  <a:pt x="0" y="1296732"/>
                </a:cubicBezTo>
                <a:cubicBezTo>
                  <a:pt x="0" y="580567"/>
                  <a:pt x="580567" y="0"/>
                  <a:pt x="1296732" y="0"/>
                </a:cubicBezTo>
                <a:close/>
              </a:path>
            </a:pathLst>
          </a:custGeom>
        </p:spPr>
      </p:pic>
      <p:pic>
        <p:nvPicPr>
          <p:cNvPr id="4" name="Espace réservé du contenu 1">
            <a:extLst>
              <a:ext uri="{FF2B5EF4-FFF2-40B4-BE49-F238E27FC236}">
                <a16:creationId xmlns:a16="http://schemas.microsoft.com/office/drawing/2014/main" id="{D6F50107-7F6A-0E4F-BB2A-D9BC11FA1EE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351672" y="110250"/>
            <a:ext cx="1419663" cy="621271"/>
          </a:xfrm>
          <a:prstGeom prst="rect">
            <a:avLst/>
          </a:prstGeom>
          <a:noFill/>
          <a:ln>
            <a:noFill/>
            <a:prstDash val="solid"/>
          </a:ln>
        </p:spPr>
      </p:pic>
      <p:pic>
        <p:nvPicPr>
          <p:cNvPr id="5" name="Image 8">
            <a:extLst>
              <a:ext uri="{FF2B5EF4-FFF2-40B4-BE49-F238E27FC236}">
                <a16:creationId xmlns:a16="http://schemas.microsoft.com/office/drawing/2014/main" id="{99474EBC-9169-5C45-AFE7-4FC714434E5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676" r="20418" b="-3"/>
          <a:stretch>
            <a:fillRect/>
          </a:stretch>
        </p:blipFill>
        <p:spPr>
          <a:xfrm>
            <a:off x="2798500" y="110251"/>
            <a:ext cx="1142365" cy="621270"/>
          </a:xfrm>
          <a:custGeom>
            <a:avLst/>
            <a:gdLst/>
            <a:ahLst/>
            <a:cxnLst/>
            <a:rect l="l" t="t" r="r" b="b"/>
            <a:pathLst>
              <a:path w="2593464" h="2593464">
                <a:moveTo>
                  <a:pt x="1296732" y="0"/>
                </a:moveTo>
                <a:cubicBezTo>
                  <a:pt x="2012897" y="0"/>
                  <a:pt x="2593464" y="580567"/>
                  <a:pt x="2593464" y="1296732"/>
                </a:cubicBezTo>
                <a:cubicBezTo>
                  <a:pt x="2593464" y="2012897"/>
                  <a:pt x="2012897" y="2593464"/>
                  <a:pt x="1296732" y="2593464"/>
                </a:cubicBezTo>
                <a:cubicBezTo>
                  <a:pt x="580567" y="2593464"/>
                  <a:pt x="0" y="2012897"/>
                  <a:pt x="0" y="1296732"/>
                </a:cubicBezTo>
                <a:cubicBezTo>
                  <a:pt x="0" y="580567"/>
                  <a:pt x="580567" y="0"/>
                  <a:pt x="1296732" y="0"/>
                </a:cubicBezTo>
                <a:close/>
              </a:path>
            </a:pathLst>
          </a:cu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D16F2A6D-39A7-1D46-BF3F-08FC1CC1EE4E}"/>
              </a:ext>
            </a:extLst>
          </p:cNvPr>
          <p:cNvSpPr txBox="1"/>
          <p:nvPr/>
        </p:nvSpPr>
        <p:spPr>
          <a:xfrm>
            <a:off x="0" y="0"/>
            <a:ext cx="492368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CE5F637A-78F6-C443-8DBD-48201ABF66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2594348"/>
              </p:ext>
            </p:extLst>
          </p:nvPr>
        </p:nvGraphicFramePr>
        <p:xfrm>
          <a:off x="989677" y="248096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id="{FC520060-A9A9-B541-AE59-643CE97239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0893229"/>
              </p:ext>
            </p:extLst>
          </p:nvPr>
        </p:nvGraphicFramePr>
        <p:xfrm>
          <a:off x="6271846" y="248096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B5365856-70A1-7643-AC7C-95F2E2FC0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3846" y="6356350"/>
            <a:ext cx="509954" cy="365125"/>
          </a:xfrm>
        </p:spPr>
        <p:txBody>
          <a:bodyPr/>
          <a:lstStyle/>
          <a:p>
            <a:fld id="{D988887F-7373-4C90-AA3D-F8E3F0802DFF}" type="slidenum">
              <a:rPr lang="fr-FR" sz="1600" b="1" smtClean="0">
                <a:solidFill>
                  <a:schemeClr val="tx1"/>
                </a:solidFill>
              </a:rPr>
              <a:t>16</a:t>
            </a:fld>
            <a:endParaRPr lang="fr-F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712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1157A5C7-C2E3-490B-A2C7-DC778C8FF94B}"/>
              </a:ext>
            </a:extLst>
          </p:cNvPr>
          <p:cNvSpPr txBox="1"/>
          <p:nvPr/>
        </p:nvSpPr>
        <p:spPr>
          <a:xfrm>
            <a:off x="984735" y="756432"/>
            <a:ext cx="11015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Des foras de concertation et des plateformes multi-acteurs</a:t>
            </a:r>
            <a:endParaRPr lang="fr-FR" sz="3200" dirty="0">
              <a:solidFill>
                <a:srgbClr val="C00000"/>
              </a:solidFill>
            </a:endParaRPr>
          </a:p>
        </p:txBody>
      </p:sp>
      <p:pic>
        <p:nvPicPr>
          <p:cNvPr id="3" name="Image 9">
            <a:extLst>
              <a:ext uri="{FF2B5EF4-FFF2-40B4-BE49-F238E27FC236}">
                <a16:creationId xmlns:a16="http://schemas.microsoft.com/office/drawing/2014/main" id="{8B80DD5F-D3C6-974A-9083-B73EDBE02E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" b="4"/>
          <a:stretch>
            <a:fillRect/>
          </a:stretch>
        </p:blipFill>
        <p:spPr>
          <a:xfrm>
            <a:off x="492368" y="0"/>
            <a:ext cx="994619" cy="847139"/>
          </a:xfrm>
          <a:custGeom>
            <a:avLst/>
            <a:gdLst/>
            <a:ahLst/>
            <a:cxnLst/>
            <a:rect l="l" t="t" r="r" b="b"/>
            <a:pathLst>
              <a:path w="2593464" h="2593464">
                <a:moveTo>
                  <a:pt x="1296732" y="0"/>
                </a:moveTo>
                <a:cubicBezTo>
                  <a:pt x="2012897" y="0"/>
                  <a:pt x="2593464" y="580567"/>
                  <a:pt x="2593464" y="1296732"/>
                </a:cubicBezTo>
                <a:cubicBezTo>
                  <a:pt x="2593464" y="2012897"/>
                  <a:pt x="2012897" y="2593464"/>
                  <a:pt x="1296732" y="2593464"/>
                </a:cubicBezTo>
                <a:cubicBezTo>
                  <a:pt x="580567" y="2593464"/>
                  <a:pt x="0" y="2012897"/>
                  <a:pt x="0" y="1296732"/>
                </a:cubicBezTo>
                <a:cubicBezTo>
                  <a:pt x="0" y="580567"/>
                  <a:pt x="580567" y="0"/>
                  <a:pt x="1296732" y="0"/>
                </a:cubicBezTo>
                <a:close/>
              </a:path>
            </a:pathLst>
          </a:custGeom>
        </p:spPr>
      </p:pic>
      <p:pic>
        <p:nvPicPr>
          <p:cNvPr id="4" name="Espace réservé du contenu 1">
            <a:extLst>
              <a:ext uri="{FF2B5EF4-FFF2-40B4-BE49-F238E27FC236}">
                <a16:creationId xmlns:a16="http://schemas.microsoft.com/office/drawing/2014/main" id="{D6F50107-7F6A-0E4F-BB2A-D9BC11FA1EE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351672" y="110250"/>
            <a:ext cx="1419663" cy="621271"/>
          </a:xfrm>
          <a:prstGeom prst="rect">
            <a:avLst/>
          </a:prstGeom>
          <a:noFill/>
          <a:ln>
            <a:noFill/>
            <a:prstDash val="solid"/>
          </a:ln>
        </p:spPr>
      </p:pic>
      <p:pic>
        <p:nvPicPr>
          <p:cNvPr id="5" name="Image 8">
            <a:extLst>
              <a:ext uri="{FF2B5EF4-FFF2-40B4-BE49-F238E27FC236}">
                <a16:creationId xmlns:a16="http://schemas.microsoft.com/office/drawing/2014/main" id="{99474EBC-9169-5C45-AFE7-4FC714434E5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676" r="20418" b="-3"/>
          <a:stretch>
            <a:fillRect/>
          </a:stretch>
        </p:blipFill>
        <p:spPr>
          <a:xfrm>
            <a:off x="2798500" y="110251"/>
            <a:ext cx="1142365" cy="621270"/>
          </a:xfrm>
          <a:custGeom>
            <a:avLst/>
            <a:gdLst/>
            <a:ahLst/>
            <a:cxnLst/>
            <a:rect l="l" t="t" r="r" b="b"/>
            <a:pathLst>
              <a:path w="2593464" h="2593464">
                <a:moveTo>
                  <a:pt x="1296732" y="0"/>
                </a:moveTo>
                <a:cubicBezTo>
                  <a:pt x="2012897" y="0"/>
                  <a:pt x="2593464" y="580567"/>
                  <a:pt x="2593464" y="1296732"/>
                </a:cubicBezTo>
                <a:cubicBezTo>
                  <a:pt x="2593464" y="2012897"/>
                  <a:pt x="2012897" y="2593464"/>
                  <a:pt x="1296732" y="2593464"/>
                </a:cubicBezTo>
                <a:cubicBezTo>
                  <a:pt x="580567" y="2593464"/>
                  <a:pt x="0" y="2012897"/>
                  <a:pt x="0" y="1296732"/>
                </a:cubicBezTo>
                <a:cubicBezTo>
                  <a:pt x="0" y="580567"/>
                  <a:pt x="580567" y="0"/>
                  <a:pt x="1296732" y="0"/>
                </a:cubicBezTo>
                <a:close/>
              </a:path>
            </a:pathLst>
          </a:cu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D16F2A6D-39A7-1D46-BF3F-08FC1CC1EE4E}"/>
              </a:ext>
            </a:extLst>
          </p:cNvPr>
          <p:cNvSpPr txBox="1"/>
          <p:nvPr/>
        </p:nvSpPr>
        <p:spPr>
          <a:xfrm>
            <a:off x="0" y="0"/>
            <a:ext cx="492368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98F02FEF-A2AE-0D4C-8E4B-77F657B25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0258" y="6356350"/>
            <a:ext cx="493542" cy="365125"/>
          </a:xfrm>
        </p:spPr>
        <p:txBody>
          <a:bodyPr/>
          <a:lstStyle/>
          <a:p>
            <a:fld id="{D988887F-7373-4C90-AA3D-F8E3F0802DFF}" type="slidenum">
              <a:rPr lang="fr-FR" sz="1600" b="1" smtClean="0">
                <a:solidFill>
                  <a:schemeClr val="tx1"/>
                </a:solidFill>
              </a:rPr>
              <a:t>17</a:t>
            </a:fld>
            <a:endParaRPr lang="fr-FR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Graphique 8">
            <a:extLst>
              <a:ext uri="{FF2B5EF4-FFF2-40B4-BE49-F238E27FC236}">
                <a16:creationId xmlns:a16="http://schemas.microsoft.com/office/drawing/2014/main" id="{8A00F3B8-A73E-8C46-A8DD-A8FB4DB0A4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5718225"/>
              </p:ext>
            </p:extLst>
          </p:nvPr>
        </p:nvGraphicFramePr>
        <p:xfrm>
          <a:off x="1104313" y="2236763"/>
          <a:ext cx="4572000" cy="3098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Graphique 9">
            <a:extLst>
              <a:ext uri="{FF2B5EF4-FFF2-40B4-BE49-F238E27FC236}">
                <a16:creationId xmlns:a16="http://schemas.microsoft.com/office/drawing/2014/main" id="{A715F79A-0BB6-144F-9490-6EAD0C5744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7883907"/>
              </p:ext>
            </p:extLst>
          </p:nvPr>
        </p:nvGraphicFramePr>
        <p:xfrm>
          <a:off x="6042073" y="2236763"/>
          <a:ext cx="5085472" cy="3219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931150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1157A5C7-C2E3-490B-A2C7-DC778C8FF94B}"/>
              </a:ext>
            </a:extLst>
          </p:cNvPr>
          <p:cNvSpPr txBox="1"/>
          <p:nvPr/>
        </p:nvSpPr>
        <p:spPr>
          <a:xfrm>
            <a:off x="787791" y="756432"/>
            <a:ext cx="11211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Les Services Techniques (ST)</a:t>
            </a:r>
            <a:endParaRPr lang="fr-FR" sz="3600" dirty="0">
              <a:solidFill>
                <a:srgbClr val="C00000"/>
              </a:solidFill>
            </a:endParaRPr>
          </a:p>
        </p:txBody>
      </p:sp>
      <p:pic>
        <p:nvPicPr>
          <p:cNvPr id="3" name="Image 9">
            <a:extLst>
              <a:ext uri="{FF2B5EF4-FFF2-40B4-BE49-F238E27FC236}">
                <a16:creationId xmlns:a16="http://schemas.microsoft.com/office/drawing/2014/main" id="{8B80DD5F-D3C6-974A-9083-B73EDBE02E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" b="4"/>
          <a:stretch>
            <a:fillRect/>
          </a:stretch>
        </p:blipFill>
        <p:spPr>
          <a:xfrm>
            <a:off x="492368" y="0"/>
            <a:ext cx="994619" cy="847139"/>
          </a:xfrm>
          <a:custGeom>
            <a:avLst/>
            <a:gdLst/>
            <a:ahLst/>
            <a:cxnLst/>
            <a:rect l="l" t="t" r="r" b="b"/>
            <a:pathLst>
              <a:path w="2593464" h="2593464">
                <a:moveTo>
                  <a:pt x="1296732" y="0"/>
                </a:moveTo>
                <a:cubicBezTo>
                  <a:pt x="2012897" y="0"/>
                  <a:pt x="2593464" y="580567"/>
                  <a:pt x="2593464" y="1296732"/>
                </a:cubicBezTo>
                <a:cubicBezTo>
                  <a:pt x="2593464" y="2012897"/>
                  <a:pt x="2012897" y="2593464"/>
                  <a:pt x="1296732" y="2593464"/>
                </a:cubicBezTo>
                <a:cubicBezTo>
                  <a:pt x="580567" y="2593464"/>
                  <a:pt x="0" y="2012897"/>
                  <a:pt x="0" y="1296732"/>
                </a:cubicBezTo>
                <a:cubicBezTo>
                  <a:pt x="0" y="580567"/>
                  <a:pt x="580567" y="0"/>
                  <a:pt x="1296732" y="0"/>
                </a:cubicBezTo>
                <a:close/>
              </a:path>
            </a:pathLst>
          </a:custGeom>
        </p:spPr>
      </p:pic>
      <p:pic>
        <p:nvPicPr>
          <p:cNvPr id="4" name="Espace réservé du contenu 1">
            <a:extLst>
              <a:ext uri="{FF2B5EF4-FFF2-40B4-BE49-F238E27FC236}">
                <a16:creationId xmlns:a16="http://schemas.microsoft.com/office/drawing/2014/main" id="{D6F50107-7F6A-0E4F-BB2A-D9BC11FA1EE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351672" y="110250"/>
            <a:ext cx="1419663" cy="621271"/>
          </a:xfrm>
          <a:prstGeom prst="rect">
            <a:avLst/>
          </a:prstGeom>
          <a:noFill/>
          <a:ln>
            <a:noFill/>
            <a:prstDash val="solid"/>
          </a:ln>
        </p:spPr>
      </p:pic>
      <p:pic>
        <p:nvPicPr>
          <p:cNvPr id="5" name="Image 8">
            <a:extLst>
              <a:ext uri="{FF2B5EF4-FFF2-40B4-BE49-F238E27FC236}">
                <a16:creationId xmlns:a16="http://schemas.microsoft.com/office/drawing/2014/main" id="{99474EBC-9169-5C45-AFE7-4FC714434E5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676" r="20418" b="-3"/>
          <a:stretch>
            <a:fillRect/>
          </a:stretch>
        </p:blipFill>
        <p:spPr>
          <a:xfrm>
            <a:off x="2798500" y="110251"/>
            <a:ext cx="1142365" cy="621270"/>
          </a:xfrm>
          <a:custGeom>
            <a:avLst/>
            <a:gdLst/>
            <a:ahLst/>
            <a:cxnLst/>
            <a:rect l="l" t="t" r="r" b="b"/>
            <a:pathLst>
              <a:path w="2593464" h="2593464">
                <a:moveTo>
                  <a:pt x="1296732" y="0"/>
                </a:moveTo>
                <a:cubicBezTo>
                  <a:pt x="2012897" y="0"/>
                  <a:pt x="2593464" y="580567"/>
                  <a:pt x="2593464" y="1296732"/>
                </a:cubicBezTo>
                <a:cubicBezTo>
                  <a:pt x="2593464" y="2012897"/>
                  <a:pt x="2012897" y="2593464"/>
                  <a:pt x="1296732" y="2593464"/>
                </a:cubicBezTo>
                <a:cubicBezTo>
                  <a:pt x="580567" y="2593464"/>
                  <a:pt x="0" y="2012897"/>
                  <a:pt x="0" y="1296732"/>
                </a:cubicBezTo>
                <a:cubicBezTo>
                  <a:pt x="0" y="580567"/>
                  <a:pt x="580567" y="0"/>
                  <a:pt x="1296732" y="0"/>
                </a:cubicBezTo>
                <a:close/>
              </a:path>
            </a:pathLst>
          </a:cu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D16F2A6D-39A7-1D46-BF3F-08FC1CC1EE4E}"/>
              </a:ext>
            </a:extLst>
          </p:cNvPr>
          <p:cNvSpPr txBox="1"/>
          <p:nvPr/>
        </p:nvSpPr>
        <p:spPr>
          <a:xfrm>
            <a:off x="0" y="0"/>
            <a:ext cx="492368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E1446613-ADC8-1641-A998-FED1352AE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19582" y="6356350"/>
            <a:ext cx="634218" cy="365125"/>
          </a:xfrm>
        </p:spPr>
        <p:txBody>
          <a:bodyPr/>
          <a:lstStyle/>
          <a:p>
            <a:fld id="{D988887F-7373-4C90-AA3D-F8E3F0802DFF}" type="slidenum">
              <a:rPr lang="fr-FR" sz="1600" b="1" smtClean="0">
                <a:solidFill>
                  <a:schemeClr val="tx1"/>
                </a:solidFill>
              </a:rPr>
              <a:t>18</a:t>
            </a:fld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id="{7F60BF62-1EAA-0B4D-BCD9-E3D4BAD64E2E}"/>
              </a:ext>
            </a:extLst>
          </p:cNvPr>
          <p:cNvSpPr/>
          <p:nvPr/>
        </p:nvSpPr>
        <p:spPr>
          <a:xfrm>
            <a:off x="6485206" y="1701995"/>
            <a:ext cx="5514535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L’étude s’est aussi intéressée au services techniques. Nous avons consulté des agents des services de l’agriculture, de la justice, de l’éducation, de l’environnement etc.</a:t>
            </a:r>
          </a:p>
          <a:p>
            <a:pPr algn="ctr"/>
            <a:r>
              <a:rPr lang="fr-FR" dirty="0"/>
              <a:t>Les équipes ont surtout rencontré des représentants de l’État au niveau des préfectures et sous-préfectures. </a:t>
            </a:r>
          </a:p>
        </p:txBody>
      </p:sp>
      <p:graphicFrame>
        <p:nvGraphicFramePr>
          <p:cNvPr id="10" name="Graphique 9">
            <a:extLst>
              <a:ext uri="{FF2B5EF4-FFF2-40B4-BE49-F238E27FC236}">
                <a16:creationId xmlns:a16="http://schemas.microsoft.com/office/drawing/2014/main" id="{F786C510-C246-2246-98CA-D7524B2912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8225516"/>
              </p:ext>
            </p:extLst>
          </p:nvPr>
        </p:nvGraphicFramePr>
        <p:xfrm>
          <a:off x="512500" y="215919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Ellipse 10">
            <a:extLst>
              <a:ext uri="{FF2B5EF4-FFF2-40B4-BE49-F238E27FC236}">
                <a16:creationId xmlns:a16="http://schemas.microsoft.com/office/drawing/2014/main" id="{C1FEE631-3F9E-554A-9130-DDF36E2E5097}"/>
              </a:ext>
            </a:extLst>
          </p:cNvPr>
          <p:cNvSpPr/>
          <p:nvPr/>
        </p:nvSpPr>
        <p:spPr>
          <a:xfrm>
            <a:off x="6668086" y="4178105"/>
            <a:ext cx="4965896" cy="21782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De nombreux agents des services techniques déclarent ne pas participer au processus  de résolution des conflits</a:t>
            </a:r>
          </a:p>
        </p:txBody>
      </p:sp>
    </p:spTree>
    <p:extLst>
      <p:ext uri="{BB962C8B-B14F-4D97-AF65-F5344CB8AC3E}">
        <p14:creationId xmlns:p14="http://schemas.microsoft.com/office/powerpoint/2010/main" val="106153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1157A5C7-C2E3-490B-A2C7-DC778C8FF94B}"/>
              </a:ext>
            </a:extLst>
          </p:cNvPr>
          <p:cNvSpPr txBox="1"/>
          <p:nvPr/>
        </p:nvSpPr>
        <p:spPr>
          <a:xfrm>
            <a:off x="787791" y="756432"/>
            <a:ext cx="11211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Conclusions</a:t>
            </a:r>
            <a:endParaRPr lang="fr-FR" sz="3600" dirty="0">
              <a:solidFill>
                <a:srgbClr val="C00000"/>
              </a:solidFill>
            </a:endParaRPr>
          </a:p>
        </p:txBody>
      </p:sp>
      <p:pic>
        <p:nvPicPr>
          <p:cNvPr id="3" name="Image 9">
            <a:extLst>
              <a:ext uri="{FF2B5EF4-FFF2-40B4-BE49-F238E27FC236}">
                <a16:creationId xmlns:a16="http://schemas.microsoft.com/office/drawing/2014/main" id="{8B80DD5F-D3C6-974A-9083-B73EDBE02E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" b="4"/>
          <a:stretch>
            <a:fillRect/>
          </a:stretch>
        </p:blipFill>
        <p:spPr>
          <a:xfrm>
            <a:off x="492368" y="0"/>
            <a:ext cx="994619" cy="847139"/>
          </a:xfrm>
          <a:custGeom>
            <a:avLst/>
            <a:gdLst/>
            <a:ahLst/>
            <a:cxnLst/>
            <a:rect l="l" t="t" r="r" b="b"/>
            <a:pathLst>
              <a:path w="2593464" h="2593464">
                <a:moveTo>
                  <a:pt x="1296732" y="0"/>
                </a:moveTo>
                <a:cubicBezTo>
                  <a:pt x="2012897" y="0"/>
                  <a:pt x="2593464" y="580567"/>
                  <a:pt x="2593464" y="1296732"/>
                </a:cubicBezTo>
                <a:cubicBezTo>
                  <a:pt x="2593464" y="2012897"/>
                  <a:pt x="2012897" y="2593464"/>
                  <a:pt x="1296732" y="2593464"/>
                </a:cubicBezTo>
                <a:cubicBezTo>
                  <a:pt x="580567" y="2593464"/>
                  <a:pt x="0" y="2012897"/>
                  <a:pt x="0" y="1296732"/>
                </a:cubicBezTo>
                <a:cubicBezTo>
                  <a:pt x="0" y="580567"/>
                  <a:pt x="580567" y="0"/>
                  <a:pt x="1296732" y="0"/>
                </a:cubicBezTo>
                <a:close/>
              </a:path>
            </a:pathLst>
          </a:custGeom>
        </p:spPr>
      </p:pic>
      <p:pic>
        <p:nvPicPr>
          <p:cNvPr id="4" name="Espace réservé du contenu 1">
            <a:extLst>
              <a:ext uri="{FF2B5EF4-FFF2-40B4-BE49-F238E27FC236}">
                <a16:creationId xmlns:a16="http://schemas.microsoft.com/office/drawing/2014/main" id="{D6F50107-7F6A-0E4F-BB2A-D9BC11FA1EE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351672" y="110250"/>
            <a:ext cx="1419663" cy="621271"/>
          </a:xfrm>
          <a:prstGeom prst="rect">
            <a:avLst/>
          </a:prstGeom>
          <a:noFill/>
          <a:ln>
            <a:noFill/>
            <a:prstDash val="solid"/>
          </a:ln>
        </p:spPr>
      </p:pic>
      <p:pic>
        <p:nvPicPr>
          <p:cNvPr id="5" name="Image 8">
            <a:extLst>
              <a:ext uri="{FF2B5EF4-FFF2-40B4-BE49-F238E27FC236}">
                <a16:creationId xmlns:a16="http://schemas.microsoft.com/office/drawing/2014/main" id="{99474EBC-9169-5C45-AFE7-4FC714434E5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676" r="20418" b="-3"/>
          <a:stretch>
            <a:fillRect/>
          </a:stretch>
        </p:blipFill>
        <p:spPr>
          <a:xfrm>
            <a:off x="2798500" y="110251"/>
            <a:ext cx="1142365" cy="621270"/>
          </a:xfrm>
          <a:custGeom>
            <a:avLst/>
            <a:gdLst/>
            <a:ahLst/>
            <a:cxnLst/>
            <a:rect l="l" t="t" r="r" b="b"/>
            <a:pathLst>
              <a:path w="2593464" h="2593464">
                <a:moveTo>
                  <a:pt x="1296732" y="0"/>
                </a:moveTo>
                <a:cubicBezTo>
                  <a:pt x="2012897" y="0"/>
                  <a:pt x="2593464" y="580567"/>
                  <a:pt x="2593464" y="1296732"/>
                </a:cubicBezTo>
                <a:cubicBezTo>
                  <a:pt x="2593464" y="2012897"/>
                  <a:pt x="2012897" y="2593464"/>
                  <a:pt x="1296732" y="2593464"/>
                </a:cubicBezTo>
                <a:cubicBezTo>
                  <a:pt x="580567" y="2593464"/>
                  <a:pt x="0" y="2012897"/>
                  <a:pt x="0" y="1296732"/>
                </a:cubicBezTo>
                <a:cubicBezTo>
                  <a:pt x="0" y="580567"/>
                  <a:pt x="580567" y="0"/>
                  <a:pt x="1296732" y="0"/>
                </a:cubicBezTo>
                <a:close/>
              </a:path>
            </a:pathLst>
          </a:cu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D16F2A6D-39A7-1D46-BF3F-08FC1CC1EE4E}"/>
              </a:ext>
            </a:extLst>
          </p:cNvPr>
          <p:cNvSpPr txBox="1"/>
          <p:nvPr/>
        </p:nvSpPr>
        <p:spPr>
          <a:xfrm>
            <a:off x="0" y="0"/>
            <a:ext cx="492368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5075ED5A-D622-5D47-BBC5-A2A0CA3C2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75852" y="6356350"/>
            <a:ext cx="577948" cy="365125"/>
          </a:xfrm>
        </p:spPr>
        <p:txBody>
          <a:bodyPr/>
          <a:lstStyle/>
          <a:p>
            <a:fld id="{D988887F-7373-4C90-AA3D-F8E3F0802DFF}" type="slidenum">
              <a:rPr lang="fr-FR" sz="1600" b="1" smtClean="0">
                <a:solidFill>
                  <a:schemeClr val="tx1"/>
                </a:solidFill>
              </a:rPr>
              <a:t>19</a:t>
            </a:fld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A6408E7-3D6E-BB4A-BA21-3B5AC528BAEF}"/>
              </a:ext>
            </a:extLst>
          </p:cNvPr>
          <p:cNvSpPr txBox="1"/>
          <p:nvPr/>
        </p:nvSpPr>
        <p:spPr>
          <a:xfrm>
            <a:off x="1486986" y="1814732"/>
            <a:ext cx="101047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Cette étude permet à l’équipe d’établir des indicateurs de références au début de ce  projet pour évaluer l’impact à mi et fin parcours des activités du projet.</a:t>
            </a:r>
          </a:p>
          <a:p>
            <a:r>
              <a:rPr lang="fr-FR" sz="2000" dirty="0"/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D3E3FD2-D2E4-BE49-89AB-724EB3AA85D4}"/>
              </a:ext>
            </a:extLst>
          </p:cNvPr>
          <p:cNvSpPr/>
          <p:nvPr/>
        </p:nvSpPr>
        <p:spPr>
          <a:xfrm>
            <a:off x="1486986" y="2842575"/>
            <a:ext cx="10104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/>
              <a:t>L’état de la situation et des connaissances du terrain justifient les différentes activités relatives au renforcement de capacités des jeunes et des femmes et activités connexes.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1F10C31-6899-BA49-99D1-237AD95B3260}"/>
              </a:ext>
            </a:extLst>
          </p:cNvPr>
          <p:cNvSpPr/>
          <p:nvPr/>
        </p:nvSpPr>
        <p:spPr>
          <a:xfrm>
            <a:off x="1486985" y="3983909"/>
            <a:ext cx="101047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dirty="0"/>
              <a:t>Cette étude fait aujourd’hui l’objet de restitution auprès des différents acteurs, par redevabilité, pour un objectif de </a:t>
            </a:r>
            <a:r>
              <a:rPr lang="fr-FR" sz="2000" dirty="0" err="1"/>
              <a:t>co</a:t>
            </a:r>
            <a:r>
              <a:rPr lang="fr-FR" sz="2000" dirty="0"/>
              <a:t>-construction, d’inclusivité. </a:t>
            </a:r>
          </a:p>
        </p:txBody>
      </p:sp>
    </p:spTree>
    <p:extLst>
      <p:ext uri="{BB962C8B-B14F-4D97-AF65-F5344CB8AC3E}">
        <p14:creationId xmlns:p14="http://schemas.microsoft.com/office/powerpoint/2010/main" val="4093430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9">
            <a:extLst>
              <a:ext uri="{FF2B5EF4-FFF2-40B4-BE49-F238E27FC236}">
                <a16:creationId xmlns:a16="http://schemas.microsoft.com/office/drawing/2014/main" id="{9EB1D5C7-BB46-9441-80A8-0288236CCB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" b="4"/>
          <a:stretch>
            <a:fillRect/>
          </a:stretch>
        </p:blipFill>
        <p:spPr>
          <a:xfrm>
            <a:off x="492368" y="0"/>
            <a:ext cx="994619" cy="847139"/>
          </a:xfrm>
          <a:custGeom>
            <a:avLst/>
            <a:gdLst/>
            <a:ahLst/>
            <a:cxnLst/>
            <a:rect l="l" t="t" r="r" b="b"/>
            <a:pathLst>
              <a:path w="2593464" h="2593464">
                <a:moveTo>
                  <a:pt x="1296732" y="0"/>
                </a:moveTo>
                <a:cubicBezTo>
                  <a:pt x="2012897" y="0"/>
                  <a:pt x="2593464" y="580567"/>
                  <a:pt x="2593464" y="1296732"/>
                </a:cubicBezTo>
                <a:cubicBezTo>
                  <a:pt x="2593464" y="2012897"/>
                  <a:pt x="2012897" y="2593464"/>
                  <a:pt x="1296732" y="2593464"/>
                </a:cubicBezTo>
                <a:cubicBezTo>
                  <a:pt x="580567" y="2593464"/>
                  <a:pt x="0" y="2012897"/>
                  <a:pt x="0" y="1296732"/>
                </a:cubicBezTo>
                <a:cubicBezTo>
                  <a:pt x="0" y="580567"/>
                  <a:pt x="580567" y="0"/>
                  <a:pt x="1296732" y="0"/>
                </a:cubicBezTo>
                <a:close/>
              </a:path>
            </a:pathLst>
          </a:custGeom>
        </p:spPr>
      </p:pic>
      <p:pic>
        <p:nvPicPr>
          <p:cNvPr id="19" name="Espace réservé du contenu 1">
            <a:extLst>
              <a:ext uri="{FF2B5EF4-FFF2-40B4-BE49-F238E27FC236}">
                <a16:creationId xmlns:a16="http://schemas.microsoft.com/office/drawing/2014/main" id="{FBF220B0-CB86-9748-B33D-BBA05FEBE8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351672" y="110250"/>
            <a:ext cx="1419663" cy="621271"/>
          </a:xfrm>
          <a:prstGeom prst="rect">
            <a:avLst/>
          </a:prstGeom>
          <a:noFill/>
          <a:ln>
            <a:noFill/>
            <a:prstDash val="solid"/>
          </a:ln>
        </p:spPr>
      </p:pic>
      <p:pic>
        <p:nvPicPr>
          <p:cNvPr id="20" name="Image 8">
            <a:extLst>
              <a:ext uri="{FF2B5EF4-FFF2-40B4-BE49-F238E27FC236}">
                <a16:creationId xmlns:a16="http://schemas.microsoft.com/office/drawing/2014/main" id="{B5DEA568-F1DF-6541-BC43-C0BF154EC4C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676" r="20418" b="-3"/>
          <a:stretch>
            <a:fillRect/>
          </a:stretch>
        </p:blipFill>
        <p:spPr>
          <a:xfrm>
            <a:off x="2798500" y="110251"/>
            <a:ext cx="1142365" cy="621270"/>
          </a:xfrm>
          <a:custGeom>
            <a:avLst/>
            <a:gdLst/>
            <a:ahLst/>
            <a:cxnLst/>
            <a:rect l="l" t="t" r="r" b="b"/>
            <a:pathLst>
              <a:path w="2593464" h="2593464">
                <a:moveTo>
                  <a:pt x="1296732" y="0"/>
                </a:moveTo>
                <a:cubicBezTo>
                  <a:pt x="2012897" y="0"/>
                  <a:pt x="2593464" y="580567"/>
                  <a:pt x="2593464" y="1296732"/>
                </a:cubicBezTo>
                <a:cubicBezTo>
                  <a:pt x="2593464" y="2012897"/>
                  <a:pt x="2012897" y="2593464"/>
                  <a:pt x="1296732" y="2593464"/>
                </a:cubicBezTo>
                <a:cubicBezTo>
                  <a:pt x="580567" y="2593464"/>
                  <a:pt x="0" y="2012897"/>
                  <a:pt x="0" y="1296732"/>
                </a:cubicBezTo>
                <a:cubicBezTo>
                  <a:pt x="0" y="580567"/>
                  <a:pt x="580567" y="0"/>
                  <a:pt x="1296732" y="0"/>
                </a:cubicBezTo>
                <a:close/>
              </a:path>
            </a:pathLst>
          </a:cu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28FAB9DC-91ED-453E-B068-33A1A0BFB6BB}"/>
              </a:ext>
            </a:extLst>
          </p:cNvPr>
          <p:cNvSpPr txBox="1"/>
          <p:nvPr/>
        </p:nvSpPr>
        <p:spPr>
          <a:xfrm>
            <a:off x="386393" y="847139"/>
            <a:ext cx="11470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Présentation et justification  de l’étude </a:t>
            </a:r>
            <a:r>
              <a:rPr lang="fr-FR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baseline</a:t>
            </a:r>
            <a:r>
              <a:rPr lang="fr-FR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  Projet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7F0833E-4A92-0E44-BF37-A91F684449C9}"/>
              </a:ext>
            </a:extLst>
          </p:cNvPr>
          <p:cNvSpPr txBox="1"/>
          <p:nvPr/>
        </p:nvSpPr>
        <p:spPr>
          <a:xfrm>
            <a:off x="386393" y="2005910"/>
            <a:ext cx="537473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b="1" dirty="0"/>
              <a:t>Contexte et justification </a:t>
            </a:r>
            <a:endParaRPr lang="fr-FR" sz="1600" dirty="0"/>
          </a:p>
          <a:p>
            <a:pPr marL="285750" indent="-285750" algn="just">
              <a:buFont typeface="Wingdings" pitchFamily="2" charset="2"/>
              <a:buChar char="v"/>
            </a:pPr>
            <a:r>
              <a:rPr lang="fr-FR" sz="1600" dirty="0"/>
              <a:t>Le Mali s’est doté d’un arsenal de lois et textes qui encadrent le foncier agropastoral: la Loi d’Orientation Agricole, la Loi sur le Foncier Agricole, la Charte Pastorale, le code forestier, le code de l’eau etc.</a:t>
            </a:r>
          </a:p>
          <a:p>
            <a:pPr algn="just"/>
            <a:endParaRPr lang="fr-FR" sz="1600" dirty="0"/>
          </a:p>
          <a:p>
            <a:pPr marL="285750" indent="-285750" algn="just">
              <a:buFont typeface="Wingdings" pitchFamily="2" charset="2"/>
              <a:buChar char="v"/>
            </a:pPr>
            <a:r>
              <a:rPr lang="fr-FR" sz="1600" dirty="0"/>
              <a:t>De nombreuses localités du pays font l’expérience de conflits fonciers. Dans un tel contexte les lois et textes encadrant le foncier agropastoral sont très peu vulgarisés.  </a:t>
            </a:r>
          </a:p>
          <a:p>
            <a:pPr algn="just"/>
            <a:endParaRPr lang="fr-FR" sz="1600" dirty="0"/>
          </a:p>
          <a:p>
            <a:pPr marL="285750" indent="-285750" algn="just">
              <a:buFont typeface="Wingdings" pitchFamily="2" charset="2"/>
              <a:buChar char="v"/>
            </a:pPr>
            <a:r>
              <a:rPr lang="fr-FR" sz="1600" dirty="0"/>
              <a:t>Comment donc par le renforcement de capacité des femmes et jeunes sur les lois et textes encadrant le foncier </a:t>
            </a:r>
            <a:r>
              <a:rPr lang="fr-FR" sz="1600" dirty="0" err="1"/>
              <a:t>agricopastoral</a:t>
            </a:r>
            <a:r>
              <a:rPr lang="fr-FR" sz="1600" dirty="0"/>
              <a:t> le projet participe-t-il à la consolidation de la paix au Mali.</a:t>
            </a:r>
          </a:p>
          <a:p>
            <a:pPr algn="just"/>
            <a:endParaRPr lang="fr-FR" sz="1600" dirty="0"/>
          </a:p>
          <a:p>
            <a:pPr algn="just"/>
            <a:endParaRPr lang="fr-FR" sz="1600" dirty="0"/>
          </a:p>
          <a:p>
            <a:pPr algn="just"/>
            <a:endParaRPr lang="fr-FR" sz="1600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4EA40F1-20A1-CC4E-80A4-BC3357F1E3DF}"/>
              </a:ext>
            </a:extLst>
          </p:cNvPr>
          <p:cNvSpPr txBox="1"/>
          <p:nvPr/>
        </p:nvSpPr>
        <p:spPr>
          <a:xfrm>
            <a:off x="6060103" y="2190576"/>
            <a:ext cx="579702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Objectifs de l’étude </a:t>
            </a:r>
            <a:r>
              <a:rPr lang="fr-FR" b="1" dirty="0" err="1"/>
              <a:t>baseline</a:t>
            </a:r>
            <a:r>
              <a:rPr lang="fr-FR" b="1" dirty="0"/>
              <a:t>.</a:t>
            </a:r>
          </a:p>
          <a:p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Faire l’état de la situation et des connaissances du terrain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/>
              <a:t>Restituer l’étude d’enquête effectuée dans la région par nos équipes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/>
              <a:t>Partager avec les acteurs locaux les résultats de l’étude et consolider le projet par les feedback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/>
              <a:t>Déterminer les indicateurs de références au début du projet pour évaluer l’impact à mi et fin parcours des activités du projet.</a:t>
            </a:r>
          </a:p>
          <a:p>
            <a:r>
              <a:rPr lang="fr-FR" dirty="0"/>
              <a:t>  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3134EBC-E2CE-3849-9C9F-BC1FB080E7EE}"/>
              </a:ext>
            </a:extLst>
          </p:cNvPr>
          <p:cNvSpPr txBox="1"/>
          <p:nvPr/>
        </p:nvSpPr>
        <p:spPr>
          <a:xfrm>
            <a:off x="0" y="0"/>
            <a:ext cx="386393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3" name="Espace réservé du numéro de diapositive 22">
            <a:extLst>
              <a:ext uri="{FF2B5EF4-FFF2-40B4-BE49-F238E27FC236}">
                <a16:creationId xmlns:a16="http://schemas.microsoft.com/office/drawing/2014/main" id="{C5C7B2F5-A33C-3848-A3C4-2A64025A8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89920" y="6356350"/>
            <a:ext cx="563880" cy="365125"/>
          </a:xfrm>
        </p:spPr>
        <p:txBody>
          <a:bodyPr/>
          <a:lstStyle/>
          <a:p>
            <a:fld id="{D988887F-7373-4C90-AA3D-F8E3F0802DFF}" type="slidenum">
              <a:rPr lang="fr-FR" sz="1800" b="1" smtClean="0">
                <a:solidFill>
                  <a:schemeClr val="tx1"/>
                </a:solidFill>
              </a:rPr>
              <a:t>2</a:t>
            </a:fld>
            <a:endParaRPr lang="fr-FR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955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442BD0D0-5DA5-41B9-BFAD-185B87A90631}"/>
              </a:ext>
            </a:extLst>
          </p:cNvPr>
          <p:cNvSpPr txBox="1"/>
          <p:nvPr/>
        </p:nvSpPr>
        <p:spPr>
          <a:xfrm>
            <a:off x="4191000" y="1525111"/>
            <a:ext cx="2562225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Banamba  </a:t>
            </a:r>
            <a:r>
              <a:rPr lang="fr-FR" dirty="0"/>
              <a:t> 124 résidents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56D34DE-9C1E-4154-ADDF-9B79C5E87324}"/>
              </a:ext>
            </a:extLst>
          </p:cNvPr>
          <p:cNvSpPr txBox="1"/>
          <p:nvPr/>
        </p:nvSpPr>
        <p:spPr>
          <a:xfrm>
            <a:off x="4191000" y="2037318"/>
            <a:ext cx="2562225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 err="1"/>
              <a:t>Kangaba</a:t>
            </a:r>
            <a:r>
              <a:rPr lang="fr-FR" dirty="0"/>
              <a:t>     183 résidents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2C4CB12-D754-414D-AA4F-BD0D1E63C6E7}"/>
              </a:ext>
            </a:extLst>
          </p:cNvPr>
          <p:cNvSpPr txBox="1"/>
          <p:nvPr/>
        </p:nvSpPr>
        <p:spPr>
          <a:xfrm>
            <a:off x="4190999" y="2567225"/>
            <a:ext cx="2562225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Koulikoro</a:t>
            </a:r>
            <a:r>
              <a:rPr lang="fr-FR" dirty="0"/>
              <a:t>   238 résidents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BE442F2-CBDA-4568-A2E1-839D9085ACA6}"/>
              </a:ext>
            </a:extLst>
          </p:cNvPr>
          <p:cNvSpPr txBox="1"/>
          <p:nvPr/>
        </p:nvSpPr>
        <p:spPr>
          <a:xfrm>
            <a:off x="4190999" y="3091100"/>
            <a:ext cx="2562225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Nara</a:t>
            </a:r>
            <a:r>
              <a:rPr lang="fr-FR" dirty="0"/>
              <a:t>            133 résidents </a:t>
            </a:r>
          </a:p>
        </p:txBody>
      </p:sp>
      <p:graphicFrame>
        <p:nvGraphicFramePr>
          <p:cNvPr id="9" name="Graphique 8">
            <a:extLst>
              <a:ext uri="{FF2B5EF4-FFF2-40B4-BE49-F238E27FC236}">
                <a16:creationId xmlns:a16="http://schemas.microsoft.com/office/drawing/2014/main" id="{8BFBCA85-1321-468A-812D-BFD7A0DDCA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9894981"/>
              </p:ext>
            </p:extLst>
          </p:nvPr>
        </p:nvGraphicFramePr>
        <p:xfrm>
          <a:off x="723900" y="3714750"/>
          <a:ext cx="602932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ZoneTexte 9">
            <a:extLst>
              <a:ext uri="{FF2B5EF4-FFF2-40B4-BE49-F238E27FC236}">
                <a16:creationId xmlns:a16="http://schemas.microsoft.com/office/drawing/2014/main" id="{26C7BFD4-7B0F-4A13-9F42-FE7E07449DA6}"/>
              </a:ext>
            </a:extLst>
          </p:cNvPr>
          <p:cNvSpPr txBox="1"/>
          <p:nvPr/>
        </p:nvSpPr>
        <p:spPr>
          <a:xfrm>
            <a:off x="7296147" y="4345642"/>
            <a:ext cx="4676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Notre collecte s’est plus accentuée dans le cercle de Koulikoro du fait de sa plus importante démographie dans la région.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14F9F02-CA00-4300-BBEA-A3BAD2657DC3}"/>
              </a:ext>
            </a:extLst>
          </p:cNvPr>
          <p:cNvSpPr txBox="1"/>
          <p:nvPr/>
        </p:nvSpPr>
        <p:spPr>
          <a:xfrm>
            <a:off x="2562225" y="285750"/>
            <a:ext cx="6372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Méthodologie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EAB142D-E162-4789-B82A-9D62F2A13B21}"/>
              </a:ext>
            </a:extLst>
          </p:cNvPr>
          <p:cNvSpPr txBox="1"/>
          <p:nvPr/>
        </p:nvSpPr>
        <p:spPr>
          <a:xfrm>
            <a:off x="7226300" y="1109612"/>
            <a:ext cx="4581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fr-FR" sz="1600" dirty="0"/>
              <a:t>Le questionnaire a été administré à </a:t>
            </a:r>
            <a:r>
              <a:rPr lang="fr-FR" sz="1600" b="1" dirty="0"/>
              <a:t>678</a:t>
            </a:r>
            <a:r>
              <a:rPr lang="fr-FR" sz="1600" dirty="0"/>
              <a:t> résidents des cercles de Banamba, </a:t>
            </a:r>
            <a:r>
              <a:rPr lang="fr-FR" sz="1600" dirty="0" err="1"/>
              <a:t>Kangaba</a:t>
            </a:r>
            <a:r>
              <a:rPr lang="fr-FR" sz="1600" dirty="0"/>
              <a:t>, Koulikoro et Nara.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5073D0E1-D623-FD45-936B-51AA5FA1858C}"/>
              </a:ext>
            </a:extLst>
          </p:cNvPr>
          <p:cNvSpPr txBox="1"/>
          <p:nvPr/>
        </p:nvSpPr>
        <p:spPr>
          <a:xfrm>
            <a:off x="7226300" y="2037318"/>
            <a:ext cx="45815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fr-FR" sz="1600" dirty="0"/>
              <a:t>Le questionnaire a porté sur neuf thématiques. Un ciblage général sur les identifications sociologiques des résidents, la connaissance de la législation, les commissions foncières, les conflits fonciers, la gestion/prévention des conflits fonciers. Un ciblage spécifique des membres des COFO, des Organisations de la Société civile, les plateformes de concertation multi-acteurs, des Services Techniques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CA38BDF3-8323-534C-9605-D71145B3FBFC}"/>
              </a:ext>
            </a:extLst>
          </p:cNvPr>
          <p:cNvSpPr txBox="1"/>
          <p:nvPr/>
        </p:nvSpPr>
        <p:spPr>
          <a:xfrm>
            <a:off x="7343772" y="5336947"/>
            <a:ext cx="45815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fr-FR" sz="1600" dirty="0"/>
              <a:t>Notre méthode se veut mixte. Elle a donc intégré  des guides d’entretien et focus group orientés sur les Organisations de la Société Civile, les Services Techniques, les autorités politiques, religieuses et coutumières.</a:t>
            </a:r>
          </a:p>
        </p:txBody>
      </p:sp>
      <p:graphicFrame>
        <p:nvGraphicFramePr>
          <p:cNvPr id="14" name="Graphique 13">
            <a:extLst>
              <a:ext uri="{FF2B5EF4-FFF2-40B4-BE49-F238E27FC236}">
                <a16:creationId xmlns:a16="http://schemas.microsoft.com/office/drawing/2014/main" id="{FFADAE2C-58C6-7641-814F-F69C8B3187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5834142"/>
              </p:ext>
            </p:extLst>
          </p:nvPr>
        </p:nvGraphicFramePr>
        <p:xfrm>
          <a:off x="795342" y="1282261"/>
          <a:ext cx="3159119" cy="2432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5" name="Image 9">
            <a:extLst>
              <a:ext uri="{FF2B5EF4-FFF2-40B4-BE49-F238E27FC236}">
                <a16:creationId xmlns:a16="http://schemas.microsoft.com/office/drawing/2014/main" id="{22749058-973C-B34A-A0D6-8196A91C3E4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4" b="4"/>
          <a:stretch>
            <a:fillRect/>
          </a:stretch>
        </p:blipFill>
        <p:spPr>
          <a:xfrm>
            <a:off x="492368" y="0"/>
            <a:ext cx="994619" cy="847139"/>
          </a:xfrm>
          <a:custGeom>
            <a:avLst/>
            <a:gdLst/>
            <a:ahLst/>
            <a:cxnLst/>
            <a:rect l="l" t="t" r="r" b="b"/>
            <a:pathLst>
              <a:path w="2593464" h="2593464">
                <a:moveTo>
                  <a:pt x="1296732" y="0"/>
                </a:moveTo>
                <a:cubicBezTo>
                  <a:pt x="2012897" y="0"/>
                  <a:pt x="2593464" y="580567"/>
                  <a:pt x="2593464" y="1296732"/>
                </a:cubicBezTo>
                <a:cubicBezTo>
                  <a:pt x="2593464" y="2012897"/>
                  <a:pt x="2012897" y="2593464"/>
                  <a:pt x="1296732" y="2593464"/>
                </a:cubicBezTo>
                <a:cubicBezTo>
                  <a:pt x="580567" y="2593464"/>
                  <a:pt x="0" y="2012897"/>
                  <a:pt x="0" y="1296732"/>
                </a:cubicBezTo>
                <a:cubicBezTo>
                  <a:pt x="0" y="580567"/>
                  <a:pt x="580567" y="0"/>
                  <a:pt x="1296732" y="0"/>
                </a:cubicBezTo>
                <a:close/>
              </a:path>
            </a:pathLst>
          </a:custGeom>
        </p:spPr>
      </p:pic>
      <p:pic>
        <p:nvPicPr>
          <p:cNvPr id="16" name="Espace réservé du contenu 1">
            <a:extLst>
              <a:ext uri="{FF2B5EF4-FFF2-40B4-BE49-F238E27FC236}">
                <a16:creationId xmlns:a16="http://schemas.microsoft.com/office/drawing/2014/main" id="{1F9A9943-F3FB-8B4E-8FE1-832C238A13DA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1351672" y="110250"/>
            <a:ext cx="1419663" cy="621271"/>
          </a:xfrm>
          <a:prstGeom prst="rect">
            <a:avLst/>
          </a:prstGeom>
          <a:noFill/>
          <a:ln>
            <a:noFill/>
            <a:prstDash val="solid"/>
          </a:ln>
        </p:spPr>
      </p:pic>
      <p:pic>
        <p:nvPicPr>
          <p:cNvPr id="17" name="Image 8">
            <a:extLst>
              <a:ext uri="{FF2B5EF4-FFF2-40B4-BE49-F238E27FC236}">
                <a16:creationId xmlns:a16="http://schemas.microsoft.com/office/drawing/2014/main" id="{BD4A4192-3657-254B-9E90-5F11823A567B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676" r="20418" b="-3"/>
          <a:stretch>
            <a:fillRect/>
          </a:stretch>
        </p:blipFill>
        <p:spPr>
          <a:xfrm>
            <a:off x="2798500" y="110251"/>
            <a:ext cx="1142365" cy="621270"/>
          </a:xfrm>
          <a:custGeom>
            <a:avLst/>
            <a:gdLst/>
            <a:ahLst/>
            <a:cxnLst/>
            <a:rect l="l" t="t" r="r" b="b"/>
            <a:pathLst>
              <a:path w="2593464" h="2593464">
                <a:moveTo>
                  <a:pt x="1296732" y="0"/>
                </a:moveTo>
                <a:cubicBezTo>
                  <a:pt x="2012897" y="0"/>
                  <a:pt x="2593464" y="580567"/>
                  <a:pt x="2593464" y="1296732"/>
                </a:cubicBezTo>
                <a:cubicBezTo>
                  <a:pt x="2593464" y="2012897"/>
                  <a:pt x="2012897" y="2593464"/>
                  <a:pt x="1296732" y="2593464"/>
                </a:cubicBezTo>
                <a:cubicBezTo>
                  <a:pt x="580567" y="2593464"/>
                  <a:pt x="0" y="2012897"/>
                  <a:pt x="0" y="1296732"/>
                </a:cubicBezTo>
                <a:cubicBezTo>
                  <a:pt x="0" y="580567"/>
                  <a:pt x="580567" y="0"/>
                  <a:pt x="1296732" y="0"/>
                </a:cubicBezTo>
                <a:close/>
              </a:path>
            </a:pathLst>
          </a:cu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3321444-7DF0-694B-8F84-245E0F650D18}"/>
              </a:ext>
            </a:extLst>
          </p:cNvPr>
          <p:cNvSpPr txBox="1"/>
          <p:nvPr/>
        </p:nvSpPr>
        <p:spPr>
          <a:xfrm>
            <a:off x="0" y="0"/>
            <a:ext cx="379828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73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9F5CC3F3-DCE5-4EA0-B371-8AC9E7FC1305}"/>
              </a:ext>
            </a:extLst>
          </p:cNvPr>
          <p:cNvSpPr txBox="1"/>
          <p:nvPr/>
        </p:nvSpPr>
        <p:spPr>
          <a:xfrm>
            <a:off x="686605" y="680801"/>
            <a:ext cx="11325225" cy="655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36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Identifications sociologiques des résidents de l’étude</a:t>
            </a:r>
            <a:endParaRPr lang="fr-FR" sz="20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3E74C4-DD36-DB49-A6CF-2D7432F5D7A8}"/>
              </a:ext>
            </a:extLst>
          </p:cNvPr>
          <p:cNvSpPr/>
          <p:nvPr/>
        </p:nvSpPr>
        <p:spPr>
          <a:xfrm>
            <a:off x="6691132" y="1676029"/>
            <a:ext cx="51710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Notre échantillon est composé de 32% de jeunes âgés de 15 à 35 ans et de  29% de femmes.  </a:t>
            </a: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A188D7D9-6541-4C9D-8DF7-6E5E400F45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5965435"/>
              </p:ext>
            </p:extLst>
          </p:nvPr>
        </p:nvGraphicFramePr>
        <p:xfrm>
          <a:off x="465080" y="2097880"/>
          <a:ext cx="3101756" cy="1308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699B4D10-48D8-4B4D-9D11-BCCD6055FED9}"/>
              </a:ext>
            </a:extLst>
          </p:cNvPr>
          <p:cNvSpPr/>
          <p:nvPr/>
        </p:nvSpPr>
        <p:spPr>
          <a:xfrm>
            <a:off x="6695089" y="2752150"/>
            <a:ext cx="4950373" cy="968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solidFill>
                  <a:srgbClr val="000000"/>
                </a:solidFill>
                <a:latin typeface="Segoe UI Semibold"/>
                <a:ea typeface="Calibri" panose="020F0502020204030204" pitchFamily="34" charset="0"/>
                <a:cs typeface="Arial" panose="020B0604020202020204" pitchFamily="34" charset="0"/>
              </a:rPr>
              <a:t>La plupart de nos enquêtés sont des personnes mariées (84%), très majoritairement de confession musulmane (92%).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id="{08AA4782-DA0F-4B3E-B20E-FDAD18B30A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0480859"/>
              </p:ext>
            </p:extLst>
          </p:nvPr>
        </p:nvGraphicFramePr>
        <p:xfrm>
          <a:off x="433387" y="4399113"/>
          <a:ext cx="2923079" cy="2052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phique 8">
            <a:extLst>
              <a:ext uri="{FF2B5EF4-FFF2-40B4-BE49-F238E27FC236}">
                <a16:creationId xmlns:a16="http://schemas.microsoft.com/office/drawing/2014/main" id="{DC8C6627-9F06-9A42-A42E-C860DF6728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3884705"/>
              </p:ext>
            </p:extLst>
          </p:nvPr>
        </p:nvGraphicFramePr>
        <p:xfrm>
          <a:off x="3806659" y="1614176"/>
          <a:ext cx="2648607" cy="1925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aphique 9">
            <a:extLst>
              <a:ext uri="{FF2B5EF4-FFF2-40B4-BE49-F238E27FC236}">
                <a16:creationId xmlns:a16="http://schemas.microsoft.com/office/drawing/2014/main" id="{D38B584F-28E4-404A-AC3C-934E3D6AEB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0107009"/>
              </p:ext>
            </p:extLst>
          </p:nvPr>
        </p:nvGraphicFramePr>
        <p:xfrm>
          <a:off x="3266089" y="4399113"/>
          <a:ext cx="3429000" cy="2121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ZoneTexte 10">
            <a:extLst>
              <a:ext uri="{FF2B5EF4-FFF2-40B4-BE49-F238E27FC236}">
                <a16:creationId xmlns:a16="http://schemas.microsoft.com/office/drawing/2014/main" id="{A3EBED58-2C29-E842-9D07-4E57B9A6097A}"/>
              </a:ext>
            </a:extLst>
          </p:cNvPr>
          <p:cNvSpPr txBox="1"/>
          <p:nvPr/>
        </p:nvSpPr>
        <p:spPr>
          <a:xfrm>
            <a:off x="6828813" y="4399113"/>
            <a:ext cx="50635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Les individus les plus représentés dans l’échantillon sont bambara (37%), malinké (29%), soninké (17%), peul (7%).</a:t>
            </a:r>
          </a:p>
        </p:txBody>
      </p:sp>
      <p:pic>
        <p:nvPicPr>
          <p:cNvPr id="13" name="Image 9">
            <a:extLst>
              <a:ext uri="{FF2B5EF4-FFF2-40B4-BE49-F238E27FC236}">
                <a16:creationId xmlns:a16="http://schemas.microsoft.com/office/drawing/2014/main" id="{4D7A24D3-3836-5D45-8E9C-4E9A9536006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4" b="4"/>
          <a:stretch>
            <a:fillRect/>
          </a:stretch>
        </p:blipFill>
        <p:spPr>
          <a:xfrm>
            <a:off x="492368" y="0"/>
            <a:ext cx="994619" cy="847139"/>
          </a:xfrm>
          <a:custGeom>
            <a:avLst/>
            <a:gdLst/>
            <a:ahLst/>
            <a:cxnLst/>
            <a:rect l="l" t="t" r="r" b="b"/>
            <a:pathLst>
              <a:path w="2593464" h="2593464">
                <a:moveTo>
                  <a:pt x="1296732" y="0"/>
                </a:moveTo>
                <a:cubicBezTo>
                  <a:pt x="2012897" y="0"/>
                  <a:pt x="2593464" y="580567"/>
                  <a:pt x="2593464" y="1296732"/>
                </a:cubicBezTo>
                <a:cubicBezTo>
                  <a:pt x="2593464" y="2012897"/>
                  <a:pt x="2012897" y="2593464"/>
                  <a:pt x="1296732" y="2593464"/>
                </a:cubicBezTo>
                <a:cubicBezTo>
                  <a:pt x="580567" y="2593464"/>
                  <a:pt x="0" y="2012897"/>
                  <a:pt x="0" y="1296732"/>
                </a:cubicBezTo>
                <a:cubicBezTo>
                  <a:pt x="0" y="580567"/>
                  <a:pt x="580567" y="0"/>
                  <a:pt x="1296732" y="0"/>
                </a:cubicBezTo>
                <a:close/>
              </a:path>
            </a:pathLst>
          </a:custGeom>
        </p:spPr>
      </p:pic>
      <p:pic>
        <p:nvPicPr>
          <p:cNvPr id="14" name="Espace réservé du contenu 1">
            <a:extLst>
              <a:ext uri="{FF2B5EF4-FFF2-40B4-BE49-F238E27FC236}">
                <a16:creationId xmlns:a16="http://schemas.microsoft.com/office/drawing/2014/main" id="{88CD2F31-B6D6-604E-9136-8EDAA9EC16DB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1351672" y="110250"/>
            <a:ext cx="1419663" cy="621271"/>
          </a:xfrm>
          <a:prstGeom prst="rect">
            <a:avLst/>
          </a:prstGeom>
          <a:noFill/>
          <a:ln>
            <a:noFill/>
            <a:prstDash val="solid"/>
          </a:ln>
        </p:spPr>
      </p:pic>
      <p:pic>
        <p:nvPicPr>
          <p:cNvPr id="15" name="Image 8">
            <a:extLst>
              <a:ext uri="{FF2B5EF4-FFF2-40B4-BE49-F238E27FC236}">
                <a16:creationId xmlns:a16="http://schemas.microsoft.com/office/drawing/2014/main" id="{A9B7698D-1BF0-F641-A918-19A32945BA24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4676" r="20418" b="-3"/>
          <a:stretch>
            <a:fillRect/>
          </a:stretch>
        </p:blipFill>
        <p:spPr>
          <a:xfrm>
            <a:off x="2798500" y="110251"/>
            <a:ext cx="1142365" cy="621270"/>
          </a:xfrm>
          <a:custGeom>
            <a:avLst/>
            <a:gdLst/>
            <a:ahLst/>
            <a:cxnLst/>
            <a:rect l="l" t="t" r="r" b="b"/>
            <a:pathLst>
              <a:path w="2593464" h="2593464">
                <a:moveTo>
                  <a:pt x="1296732" y="0"/>
                </a:moveTo>
                <a:cubicBezTo>
                  <a:pt x="2012897" y="0"/>
                  <a:pt x="2593464" y="580567"/>
                  <a:pt x="2593464" y="1296732"/>
                </a:cubicBezTo>
                <a:cubicBezTo>
                  <a:pt x="2593464" y="2012897"/>
                  <a:pt x="2012897" y="2593464"/>
                  <a:pt x="1296732" y="2593464"/>
                </a:cubicBezTo>
                <a:cubicBezTo>
                  <a:pt x="580567" y="2593464"/>
                  <a:pt x="0" y="2012897"/>
                  <a:pt x="0" y="1296732"/>
                </a:cubicBezTo>
                <a:cubicBezTo>
                  <a:pt x="0" y="580567"/>
                  <a:pt x="580567" y="0"/>
                  <a:pt x="1296732" y="0"/>
                </a:cubicBezTo>
                <a:close/>
              </a:path>
            </a:pathLst>
          </a:cu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5357497B-EB6C-F949-B686-365180FCACE7}"/>
              </a:ext>
            </a:extLst>
          </p:cNvPr>
          <p:cNvSpPr txBox="1"/>
          <p:nvPr/>
        </p:nvSpPr>
        <p:spPr>
          <a:xfrm>
            <a:off x="0" y="0"/>
            <a:ext cx="492368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8" name="Espace réservé du numéro de diapositive 17">
            <a:extLst>
              <a:ext uri="{FF2B5EF4-FFF2-40B4-BE49-F238E27FC236}">
                <a16:creationId xmlns:a16="http://schemas.microsoft.com/office/drawing/2014/main" id="{27B2B27F-C22A-3F48-8C48-72DDFC663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8887F-7373-4C90-AA3D-F8E3F0802DFF}" type="slidenum">
              <a:rPr lang="fr-FR" sz="1600" b="1" smtClean="0">
                <a:solidFill>
                  <a:schemeClr val="tx1"/>
                </a:solidFill>
              </a:rPr>
              <a:t>4</a:t>
            </a:fld>
            <a:endParaRPr lang="fr-FR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09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id="{7D61546F-D937-B34A-B24C-038D49CFDD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8883546"/>
              </p:ext>
            </p:extLst>
          </p:nvPr>
        </p:nvGraphicFramePr>
        <p:xfrm>
          <a:off x="755277" y="3549034"/>
          <a:ext cx="5372253" cy="2851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6E8768AB-C94F-494E-ADF7-36A070A0E531}"/>
              </a:ext>
            </a:extLst>
          </p:cNvPr>
          <p:cNvSpPr/>
          <p:nvPr/>
        </p:nvSpPr>
        <p:spPr>
          <a:xfrm>
            <a:off x="6390439" y="1213457"/>
            <a:ext cx="5395190" cy="2165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individus de notre échantillon sont majoritairement scolarisés et instruits (plus de 60%). 14% d’entre eux ont atteint le cycle universitaire.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5% des individus ont fréquenté l’école coranique.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Cependant, 32% des individus n’ont pas été scolarisés.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pic>
        <p:nvPicPr>
          <p:cNvPr id="7" name="Image 9">
            <a:extLst>
              <a:ext uri="{FF2B5EF4-FFF2-40B4-BE49-F238E27FC236}">
                <a16:creationId xmlns:a16="http://schemas.microsoft.com/office/drawing/2014/main" id="{38ED6064-4912-834D-9FF4-3B8D33424D7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" b="4"/>
          <a:stretch>
            <a:fillRect/>
          </a:stretch>
        </p:blipFill>
        <p:spPr>
          <a:xfrm>
            <a:off x="492368" y="0"/>
            <a:ext cx="994619" cy="847139"/>
          </a:xfrm>
          <a:custGeom>
            <a:avLst/>
            <a:gdLst/>
            <a:ahLst/>
            <a:cxnLst/>
            <a:rect l="l" t="t" r="r" b="b"/>
            <a:pathLst>
              <a:path w="2593464" h="2593464">
                <a:moveTo>
                  <a:pt x="1296732" y="0"/>
                </a:moveTo>
                <a:cubicBezTo>
                  <a:pt x="2012897" y="0"/>
                  <a:pt x="2593464" y="580567"/>
                  <a:pt x="2593464" y="1296732"/>
                </a:cubicBezTo>
                <a:cubicBezTo>
                  <a:pt x="2593464" y="2012897"/>
                  <a:pt x="2012897" y="2593464"/>
                  <a:pt x="1296732" y="2593464"/>
                </a:cubicBezTo>
                <a:cubicBezTo>
                  <a:pt x="580567" y="2593464"/>
                  <a:pt x="0" y="2012897"/>
                  <a:pt x="0" y="1296732"/>
                </a:cubicBezTo>
                <a:cubicBezTo>
                  <a:pt x="0" y="580567"/>
                  <a:pt x="580567" y="0"/>
                  <a:pt x="1296732" y="0"/>
                </a:cubicBezTo>
                <a:close/>
              </a:path>
            </a:pathLst>
          </a:custGeom>
        </p:spPr>
      </p:pic>
      <p:pic>
        <p:nvPicPr>
          <p:cNvPr id="8" name="Espace réservé du contenu 1">
            <a:extLst>
              <a:ext uri="{FF2B5EF4-FFF2-40B4-BE49-F238E27FC236}">
                <a16:creationId xmlns:a16="http://schemas.microsoft.com/office/drawing/2014/main" id="{79977A3A-8701-7D44-8A88-F51D8254EA4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351672" y="110250"/>
            <a:ext cx="1419663" cy="621271"/>
          </a:xfrm>
          <a:prstGeom prst="rect">
            <a:avLst/>
          </a:prstGeom>
          <a:noFill/>
          <a:ln>
            <a:noFill/>
            <a:prstDash val="solid"/>
          </a:ln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C53C588-956D-E749-8F0B-B80FB3834D4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676" r="20418" b="-3"/>
          <a:stretch>
            <a:fillRect/>
          </a:stretch>
        </p:blipFill>
        <p:spPr>
          <a:xfrm>
            <a:off x="2798500" y="110251"/>
            <a:ext cx="1142365" cy="621270"/>
          </a:xfrm>
          <a:custGeom>
            <a:avLst/>
            <a:gdLst/>
            <a:ahLst/>
            <a:cxnLst/>
            <a:rect l="l" t="t" r="r" b="b"/>
            <a:pathLst>
              <a:path w="2593464" h="2593464">
                <a:moveTo>
                  <a:pt x="1296732" y="0"/>
                </a:moveTo>
                <a:cubicBezTo>
                  <a:pt x="2012897" y="0"/>
                  <a:pt x="2593464" y="580567"/>
                  <a:pt x="2593464" y="1296732"/>
                </a:cubicBezTo>
                <a:cubicBezTo>
                  <a:pt x="2593464" y="2012897"/>
                  <a:pt x="2012897" y="2593464"/>
                  <a:pt x="1296732" y="2593464"/>
                </a:cubicBezTo>
                <a:cubicBezTo>
                  <a:pt x="580567" y="2593464"/>
                  <a:pt x="0" y="2012897"/>
                  <a:pt x="0" y="1296732"/>
                </a:cubicBezTo>
                <a:cubicBezTo>
                  <a:pt x="0" y="580567"/>
                  <a:pt x="580567" y="0"/>
                  <a:pt x="1296732" y="0"/>
                </a:cubicBezTo>
                <a:close/>
              </a:path>
            </a:pathLst>
          </a:cu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C4FECBC4-77C7-5240-BE9F-91138247950E}"/>
              </a:ext>
            </a:extLst>
          </p:cNvPr>
          <p:cNvSpPr txBox="1"/>
          <p:nvPr/>
        </p:nvSpPr>
        <p:spPr>
          <a:xfrm>
            <a:off x="0" y="0"/>
            <a:ext cx="492368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graphicFrame>
        <p:nvGraphicFramePr>
          <p:cNvPr id="11" name="Graphique 10">
            <a:extLst>
              <a:ext uri="{FF2B5EF4-FFF2-40B4-BE49-F238E27FC236}">
                <a16:creationId xmlns:a16="http://schemas.microsoft.com/office/drawing/2014/main" id="{0A1F19AC-3786-884D-AB09-FA70D77539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3364474"/>
              </p:ext>
            </p:extLst>
          </p:nvPr>
        </p:nvGraphicFramePr>
        <p:xfrm>
          <a:off x="874587" y="978663"/>
          <a:ext cx="5252943" cy="2438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2" name="ZoneTexte 11">
            <a:extLst>
              <a:ext uri="{FF2B5EF4-FFF2-40B4-BE49-F238E27FC236}">
                <a16:creationId xmlns:a16="http://schemas.microsoft.com/office/drawing/2014/main" id="{9644F0F4-A09E-9642-8EA0-C385667BD8DD}"/>
              </a:ext>
            </a:extLst>
          </p:cNvPr>
          <p:cNvSpPr txBox="1"/>
          <p:nvPr/>
        </p:nvSpPr>
        <p:spPr>
          <a:xfrm>
            <a:off x="6390439" y="3857933"/>
            <a:ext cx="5454558" cy="2542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/>
              <a:t>Les individus rencontrés lors de notre étude sont des agriculteurs, des commerçants, des éleveurs, des agents de la fonction publique ( enseignants, représentants de l’État, des collectivités locales).</a:t>
            </a:r>
          </a:p>
          <a:p>
            <a:pPr algn="just">
              <a:lnSpc>
                <a:spcPct val="150000"/>
              </a:lnSpc>
            </a:pPr>
            <a:r>
              <a:rPr lang="fr-FR" dirty="0"/>
              <a:t>De nombreux individus se sont identifiés comme leaders communautaire ( leader religieux, chef coutumier)</a:t>
            </a:r>
          </a:p>
        </p:txBody>
      </p:sp>
      <p:sp>
        <p:nvSpPr>
          <p:cNvPr id="14" name="Espace réservé du numéro de diapositive 13">
            <a:extLst>
              <a:ext uri="{FF2B5EF4-FFF2-40B4-BE49-F238E27FC236}">
                <a16:creationId xmlns:a16="http://schemas.microsoft.com/office/drawing/2014/main" id="{985C0E45-4DD3-3F49-A5EE-DBB90E9B4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8887F-7373-4C90-AA3D-F8E3F0802DFF}" type="slidenum">
              <a:rPr lang="fr-FR" sz="1600" b="1" smtClean="0">
                <a:solidFill>
                  <a:schemeClr val="tx1"/>
                </a:solidFill>
              </a:rPr>
              <a:t>5</a:t>
            </a:fld>
            <a:endParaRPr lang="fr-FR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472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09AD2D77-61A2-400D-B578-39496DD70022}"/>
              </a:ext>
            </a:extLst>
          </p:cNvPr>
          <p:cNvSpPr txBox="1"/>
          <p:nvPr/>
        </p:nvSpPr>
        <p:spPr>
          <a:xfrm>
            <a:off x="2451150" y="367389"/>
            <a:ext cx="6877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Conflits fonciers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B1ADDB4-E9D9-AB4C-A4F4-A510ECF0D44F}"/>
              </a:ext>
            </a:extLst>
          </p:cNvPr>
          <p:cNvSpPr/>
          <p:nvPr/>
        </p:nvSpPr>
        <p:spPr>
          <a:xfrm>
            <a:off x="6513342" y="1128932"/>
            <a:ext cx="5514537" cy="1959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plupart des personnes rencontrées possèdent des terres, donc sont concerné par d’éventuels conflits autour du foncier (63%).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populations usent de ces terres principalement pour les activités agropastorales, l’habitat, et la commercialisation.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2818C8-B2EF-394E-8DA6-38011F911EF4}"/>
              </a:ext>
            </a:extLst>
          </p:cNvPr>
          <p:cNvSpPr/>
          <p:nvPr/>
        </p:nvSpPr>
        <p:spPr>
          <a:xfrm>
            <a:off x="6471137" y="4474434"/>
            <a:ext cx="5514538" cy="13416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Plusieurs personnes ont connu des conflits liés à la terre dans leur localité.</a:t>
            </a:r>
          </a:p>
          <a:p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Cependant près de la moitié des enquêtés n’est pas impliquée dans ces conflits </a:t>
            </a:r>
            <a:endParaRPr lang="fr-FR" dirty="0"/>
          </a:p>
        </p:txBody>
      </p:sp>
      <p:pic>
        <p:nvPicPr>
          <p:cNvPr id="7" name="Image 9">
            <a:extLst>
              <a:ext uri="{FF2B5EF4-FFF2-40B4-BE49-F238E27FC236}">
                <a16:creationId xmlns:a16="http://schemas.microsoft.com/office/drawing/2014/main" id="{7D0AC38B-E90B-364D-BDC6-2C4930D907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" b="4"/>
          <a:stretch>
            <a:fillRect/>
          </a:stretch>
        </p:blipFill>
        <p:spPr>
          <a:xfrm>
            <a:off x="492368" y="0"/>
            <a:ext cx="994619" cy="847139"/>
          </a:xfrm>
          <a:custGeom>
            <a:avLst/>
            <a:gdLst/>
            <a:ahLst/>
            <a:cxnLst/>
            <a:rect l="l" t="t" r="r" b="b"/>
            <a:pathLst>
              <a:path w="2593464" h="2593464">
                <a:moveTo>
                  <a:pt x="1296732" y="0"/>
                </a:moveTo>
                <a:cubicBezTo>
                  <a:pt x="2012897" y="0"/>
                  <a:pt x="2593464" y="580567"/>
                  <a:pt x="2593464" y="1296732"/>
                </a:cubicBezTo>
                <a:cubicBezTo>
                  <a:pt x="2593464" y="2012897"/>
                  <a:pt x="2012897" y="2593464"/>
                  <a:pt x="1296732" y="2593464"/>
                </a:cubicBezTo>
                <a:cubicBezTo>
                  <a:pt x="580567" y="2593464"/>
                  <a:pt x="0" y="2012897"/>
                  <a:pt x="0" y="1296732"/>
                </a:cubicBezTo>
                <a:cubicBezTo>
                  <a:pt x="0" y="580567"/>
                  <a:pt x="580567" y="0"/>
                  <a:pt x="1296732" y="0"/>
                </a:cubicBezTo>
                <a:close/>
              </a:path>
            </a:pathLst>
          </a:custGeom>
        </p:spPr>
      </p:pic>
      <p:pic>
        <p:nvPicPr>
          <p:cNvPr id="8" name="Espace réservé du contenu 1">
            <a:extLst>
              <a:ext uri="{FF2B5EF4-FFF2-40B4-BE49-F238E27FC236}">
                <a16:creationId xmlns:a16="http://schemas.microsoft.com/office/drawing/2014/main" id="{9E5815CE-2A72-EB47-B63B-11A6A8FBE79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351672" y="110250"/>
            <a:ext cx="1419663" cy="621271"/>
          </a:xfrm>
          <a:prstGeom prst="rect">
            <a:avLst/>
          </a:prstGeom>
          <a:noFill/>
          <a:ln>
            <a:noFill/>
            <a:prstDash val="solid"/>
          </a:ln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C6ED825-29D1-174C-9398-0A4F851908E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676" r="20418" b="-3"/>
          <a:stretch>
            <a:fillRect/>
          </a:stretch>
        </p:blipFill>
        <p:spPr>
          <a:xfrm>
            <a:off x="2798500" y="110251"/>
            <a:ext cx="1142365" cy="621270"/>
          </a:xfrm>
          <a:custGeom>
            <a:avLst/>
            <a:gdLst/>
            <a:ahLst/>
            <a:cxnLst/>
            <a:rect l="l" t="t" r="r" b="b"/>
            <a:pathLst>
              <a:path w="2593464" h="2593464">
                <a:moveTo>
                  <a:pt x="1296732" y="0"/>
                </a:moveTo>
                <a:cubicBezTo>
                  <a:pt x="2012897" y="0"/>
                  <a:pt x="2593464" y="580567"/>
                  <a:pt x="2593464" y="1296732"/>
                </a:cubicBezTo>
                <a:cubicBezTo>
                  <a:pt x="2593464" y="2012897"/>
                  <a:pt x="2012897" y="2593464"/>
                  <a:pt x="1296732" y="2593464"/>
                </a:cubicBezTo>
                <a:cubicBezTo>
                  <a:pt x="580567" y="2593464"/>
                  <a:pt x="0" y="2012897"/>
                  <a:pt x="0" y="1296732"/>
                </a:cubicBezTo>
                <a:cubicBezTo>
                  <a:pt x="0" y="580567"/>
                  <a:pt x="580567" y="0"/>
                  <a:pt x="1296732" y="0"/>
                </a:cubicBezTo>
                <a:close/>
              </a:path>
            </a:pathLst>
          </a:cu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37294587-C6B8-B44A-9662-66072B6C094B}"/>
              </a:ext>
            </a:extLst>
          </p:cNvPr>
          <p:cNvSpPr txBox="1"/>
          <p:nvPr/>
        </p:nvSpPr>
        <p:spPr>
          <a:xfrm>
            <a:off x="0" y="0"/>
            <a:ext cx="492368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3EA76D30-1925-A843-AC7E-83384BAC8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8394" y="6356350"/>
            <a:ext cx="465406" cy="365125"/>
          </a:xfrm>
        </p:spPr>
        <p:txBody>
          <a:bodyPr/>
          <a:lstStyle/>
          <a:p>
            <a:fld id="{D988887F-7373-4C90-AA3D-F8E3F0802DFF}" type="slidenum">
              <a:rPr lang="fr-FR" sz="1600" b="1" smtClean="0">
                <a:solidFill>
                  <a:schemeClr val="tx1"/>
                </a:solidFill>
              </a:rPr>
              <a:t>6</a:t>
            </a:fld>
            <a:endParaRPr lang="fr-FR" b="1" dirty="0">
              <a:solidFill>
                <a:schemeClr val="tx1"/>
              </a:solidFill>
            </a:endParaRPr>
          </a:p>
        </p:txBody>
      </p:sp>
      <p:graphicFrame>
        <p:nvGraphicFramePr>
          <p:cNvPr id="13" name="Graphique 12">
            <a:extLst>
              <a:ext uri="{FF2B5EF4-FFF2-40B4-BE49-F238E27FC236}">
                <a16:creationId xmlns:a16="http://schemas.microsoft.com/office/drawing/2014/main" id="{FE307F06-D594-754C-A84C-9E97C89042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8390933"/>
              </p:ext>
            </p:extLst>
          </p:nvPr>
        </p:nvGraphicFramePr>
        <p:xfrm>
          <a:off x="737382" y="3896751"/>
          <a:ext cx="467868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Graphique 13">
            <a:extLst>
              <a:ext uri="{FF2B5EF4-FFF2-40B4-BE49-F238E27FC236}">
                <a16:creationId xmlns:a16="http://schemas.microsoft.com/office/drawing/2014/main" id="{F5926373-6C65-7847-A125-ADE802F8B0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2250699"/>
              </p:ext>
            </p:extLst>
          </p:nvPr>
        </p:nvGraphicFramePr>
        <p:xfrm>
          <a:off x="679529" y="1109369"/>
          <a:ext cx="538030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15219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>
            <a:extLst>
              <a:ext uri="{FF2B5EF4-FFF2-40B4-BE49-F238E27FC236}">
                <a16:creationId xmlns:a16="http://schemas.microsoft.com/office/drawing/2014/main" id="{823B9840-A3BE-E144-A75B-ECFA10F4C71F}"/>
              </a:ext>
            </a:extLst>
          </p:cNvPr>
          <p:cNvSpPr/>
          <p:nvPr/>
        </p:nvSpPr>
        <p:spPr>
          <a:xfrm>
            <a:off x="6527409" y="3713382"/>
            <a:ext cx="5444196" cy="11957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80% des individus considèrent que l’impact des conflits fonciers dans leur localité est important (40%) voire très important (40%)</a:t>
            </a:r>
          </a:p>
        </p:txBody>
      </p:sp>
      <p:sp>
        <p:nvSpPr>
          <p:cNvPr id="4" name="Rectangle à coins arrondis 3">
            <a:extLst>
              <a:ext uri="{FF2B5EF4-FFF2-40B4-BE49-F238E27FC236}">
                <a16:creationId xmlns:a16="http://schemas.microsoft.com/office/drawing/2014/main" id="{D16F1C97-80B2-F942-B4EC-D6B505391EA3}"/>
              </a:ext>
            </a:extLst>
          </p:cNvPr>
          <p:cNvSpPr/>
          <p:nvPr/>
        </p:nvSpPr>
        <p:spPr>
          <a:xfrm>
            <a:off x="6527409" y="5396230"/>
            <a:ext cx="5444197" cy="974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Les cercles de Banamba et </a:t>
            </a:r>
            <a:r>
              <a:rPr lang="fr-FR" dirty="0" err="1"/>
              <a:t>Kangaba</a:t>
            </a:r>
            <a:r>
              <a:rPr lang="fr-FR" dirty="0"/>
              <a:t> enregistrent des impacts très importants des conflits fonciers selon la perception des individus.</a:t>
            </a:r>
          </a:p>
        </p:txBody>
      </p:sp>
      <p:pic>
        <p:nvPicPr>
          <p:cNvPr id="5" name="Image 9">
            <a:extLst>
              <a:ext uri="{FF2B5EF4-FFF2-40B4-BE49-F238E27FC236}">
                <a16:creationId xmlns:a16="http://schemas.microsoft.com/office/drawing/2014/main" id="{A5FF3B1F-B59E-124C-BDCA-94D66D3721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" b="4"/>
          <a:stretch>
            <a:fillRect/>
          </a:stretch>
        </p:blipFill>
        <p:spPr>
          <a:xfrm>
            <a:off x="492368" y="0"/>
            <a:ext cx="994619" cy="847139"/>
          </a:xfrm>
          <a:custGeom>
            <a:avLst/>
            <a:gdLst/>
            <a:ahLst/>
            <a:cxnLst/>
            <a:rect l="l" t="t" r="r" b="b"/>
            <a:pathLst>
              <a:path w="2593464" h="2593464">
                <a:moveTo>
                  <a:pt x="1296732" y="0"/>
                </a:moveTo>
                <a:cubicBezTo>
                  <a:pt x="2012897" y="0"/>
                  <a:pt x="2593464" y="580567"/>
                  <a:pt x="2593464" y="1296732"/>
                </a:cubicBezTo>
                <a:cubicBezTo>
                  <a:pt x="2593464" y="2012897"/>
                  <a:pt x="2012897" y="2593464"/>
                  <a:pt x="1296732" y="2593464"/>
                </a:cubicBezTo>
                <a:cubicBezTo>
                  <a:pt x="580567" y="2593464"/>
                  <a:pt x="0" y="2012897"/>
                  <a:pt x="0" y="1296732"/>
                </a:cubicBezTo>
                <a:cubicBezTo>
                  <a:pt x="0" y="580567"/>
                  <a:pt x="580567" y="0"/>
                  <a:pt x="1296732" y="0"/>
                </a:cubicBezTo>
                <a:close/>
              </a:path>
            </a:pathLst>
          </a:custGeom>
        </p:spPr>
      </p:pic>
      <p:pic>
        <p:nvPicPr>
          <p:cNvPr id="6" name="Espace réservé du contenu 1">
            <a:extLst>
              <a:ext uri="{FF2B5EF4-FFF2-40B4-BE49-F238E27FC236}">
                <a16:creationId xmlns:a16="http://schemas.microsoft.com/office/drawing/2014/main" id="{7706B900-0C21-C247-91AB-56911BCAC7A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351672" y="110250"/>
            <a:ext cx="1419663" cy="621271"/>
          </a:xfrm>
          <a:prstGeom prst="rect">
            <a:avLst/>
          </a:prstGeom>
          <a:noFill/>
          <a:ln>
            <a:noFill/>
            <a:prstDash val="solid"/>
          </a:ln>
        </p:spPr>
      </p:pic>
      <p:pic>
        <p:nvPicPr>
          <p:cNvPr id="7" name="Image 8">
            <a:extLst>
              <a:ext uri="{FF2B5EF4-FFF2-40B4-BE49-F238E27FC236}">
                <a16:creationId xmlns:a16="http://schemas.microsoft.com/office/drawing/2014/main" id="{3B76A799-DAB7-1C46-8299-138772F2D97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676" r="20418" b="-3"/>
          <a:stretch>
            <a:fillRect/>
          </a:stretch>
        </p:blipFill>
        <p:spPr>
          <a:xfrm>
            <a:off x="2798500" y="110251"/>
            <a:ext cx="1142365" cy="621270"/>
          </a:xfrm>
          <a:custGeom>
            <a:avLst/>
            <a:gdLst/>
            <a:ahLst/>
            <a:cxnLst/>
            <a:rect l="l" t="t" r="r" b="b"/>
            <a:pathLst>
              <a:path w="2593464" h="2593464">
                <a:moveTo>
                  <a:pt x="1296732" y="0"/>
                </a:moveTo>
                <a:cubicBezTo>
                  <a:pt x="2012897" y="0"/>
                  <a:pt x="2593464" y="580567"/>
                  <a:pt x="2593464" y="1296732"/>
                </a:cubicBezTo>
                <a:cubicBezTo>
                  <a:pt x="2593464" y="2012897"/>
                  <a:pt x="2012897" y="2593464"/>
                  <a:pt x="1296732" y="2593464"/>
                </a:cubicBezTo>
                <a:cubicBezTo>
                  <a:pt x="580567" y="2593464"/>
                  <a:pt x="0" y="2012897"/>
                  <a:pt x="0" y="1296732"/>
                </a:cubicBezTo>
                <a:cubicBezTo>
                  <a:pt x="0" y="580567"/>
                  <a:pt x="580567" y="0"/>
                  <a:pt x="1296732" y="0"/>
                </a:cubicBezTo>
                <a:close/>
              </a:path>
            </a:pathLst>
          </a:cu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B9CDE429-8FC4-8348-8EC9-680B5D1E2FE6}"/>
              </a:ext>
            </a:extLst>
          </p:cNvPr>
          <p:cNvSpPr txBox="1"/>
          <p:nvPr/>
        </p:nvSpPr>
        <p:spPr>
          <a:xfrm>
            <a:off x="0" y="0"/>
            <a:ext cx="492368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graphicFrame>
        <p:nvGraphicFramePr>
          <p:cNvPr id="9" name="Graphique 8">
            <a:extLst>
              <a:ext uri="{FF2B5EF4-FFF2-40B4-BE49-F238E27FC236}">
                <a16:creationId xmlns:a16="http://schemas.microsoft.com/office/drawing/2014/main" id="{00F64D80-BE3D-C040-93CF-578D1FD3C8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4563906"/>
              </p:ext>
            </p:extLst>
          </p:nvPr>
        </p:nvGraphicFramePr>
        <p:xfrm>
          <a:off x="724484" y="3743041"/>
          <a:ext cx="5648179" cy="2809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07D7DCDB-A5C7-414A-A520-26CE32748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018" y="6370418"/>
            <a:ext cx="590843" cy="365125"/>
          </a:xfrm>
        </p:spPr>
        <p:txBody>
          <a:bodyPr/>
          <a:lstStyle/>
          <a:p>
            <a:fld id="{D988887F-7373-4C90-AA3D-F8E3F0802DFF}" type="slidenum">
              <a:rPr lang="fr-FR" sz="1600" b="1" smtClean="0">
                <a:solidFill>
                  <a:schemeClr val="tx1"/>
                </a:solidFill>
              </a:rPr>
              <a:t>7</a:t>
            </a:fld>
            <a:endParaRPr lang="fr-FR" b="1" dirty="0">
              <a:solidFill>
                <a:schemeClr val="tx1"/>
              </a:solidFill>
            </a:endParaRPr>
          </a:p>
        </p:txBody>
      </p:sp>
      <p:graphicFrame>
        <p:nvGraphicFramePr>
          <p:cNvPr id="12" name="Graphique 11">
            <a:extLst>
              <a:ext uri="{FF2B5EF4-FFF2-40B4-BE49-F238E27FC236}">
                <a16:creationId xmlns:a16="http://schemas.microsoft.com/office/drawing/2014/main" id="{958B33BB-0BEB-534B-A295-1AF2735C7E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0045692"/>
              </p:ext>
            </p:extLst>
          </p:nvPr>
        </p:nvGraphicFramePr>
        <p:xfrm>
          <a:off x="664265" y="865681"/>
          <a:ext cx="6553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3" name="ZoneTexte 12">
            <a:extLst>
              <a:ext uri="{FF2B5EF4-FFF2-40B4-BE49-F238E27FC236}">
                <a16:creationId xmlns:a16="http://schemas.microsoft.com/office/drawing/2014/main" id="{C9DAABC4-D18D-8D42-917C-29CDA4037A77}"/>
              </a:ext>
            </a:extLst>
          </p:cNvPr>
          <p:cNvSpPr txBox="1"/>
          <p:nvPr/>
        </p:nvSpPr>
        <p:spPr>
          <a:xfrm>
            <a:off x="7540284" y="865681"/>
            <a:ext cx="42765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Au regard de la perception des résidents, les communes de </a:t>
            </a:r>
            <a:r>
              <a:rPr lang="fr-FR" dirty="0" err="1"/>
              <a:t>Siby</a:t>
            </a:r>
            <a:r>
              <a:rPr lang="fr-FR" dirty="0"/>
              <a:t> (17%), Koulikoro (16%), </a:t>
            </a:r>
            <a:r>
              <a:rPr lang="fr-FR" dirty="0" err="1"/>
              <a:t>Benkadi</a:t>
            </a:r>
            <a:r>
              <a:rPr lang="fr-FR" dirty="0"/>
              <a:t> (15%) sont les communes où nos enquêtés affirment le plus avoir été impliqués dans un conflit foncier.</a:t>
            </a:r>
          </a:p>
        </p:txBody>
      </p:sp>
    </p:spTree>
    <p:extLst>
      <p:ext uri="{BB962C8B-B14F-4D97-AF65-F5344CB8AC3E}">
        <p14:creationId xmlns:p14="http://schemas.microsoft.com/office/powerpoint/2010/main" val="3775412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09AD2D77-61A2-400D-B578-39496DD70022}"/>
              </a:ext>
            </a:extLst>
          </p:cNvPr>
          <p:cNvSpPr txBox="1"/>
          <p:nvPr/>
        </p:nvSpPr>
        <p:spPr>
          <a:xfrm>
            <a:off x="1649780" y="489635"/>
            <a:ext cx="8860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Gestion/prévention des conflits fonciers </a:t>
            </a: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C7BA29A1-FB7A-1944-9A4F-96550D6A8B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4292148"/>
              </p:ext>
            </p:extLst>
          </p:nvPr>
        </p:nvGraphicFramePr>
        <p:xfrm>
          <a:off x="549226" y="1135966"/>
          <a:ext cx="5410200" cy="2929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Ellipse 4">
            <a:extLst>
              <a:ext uri="{FF2B5EF4-FFF2-40B4-BE49-F238E27FC236}">
                <a16:creationId xmlns:a16="http://schemas.microsoft.com/office/drawing/2014/main" id="{1B70DC54-3773-E249-B85B-4643CD980E8B}"/>
              </a:ext>
            </a:extLst>
          </p:cNvPr>
          <p:cNvSpPr/>
          <p:nvPr/>
        </p:nvSpPr>
        <p:spPr>
          <a:xfrm>
            <a:off x="6201104" y="2773655"/>
            <a:ext cx="5665075" cy="18686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Selon l’enquête de perception, les localités sont plus dotées de mécanismes d’alerte/prévention sur les conflits fonciers et sociaux que les conflits intercommunautaires et l’extrémisme violent.</a:t>
            </a:r>
          </a:p>
        </p:txBody>
      </p: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C7A82FA6-3A16-9244-B8FF-00B5D62C88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8749140"/>
              </p:ext>
            </p:extLst>
          </p:nvPr>
        </p:nvGraphicFramePr>
        <p:xfrm>
          <a:off x="549226" y="3949262"/>
          <a:ext cx="5410200" cy="2588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Image 9">
            <a:extLst>
              <a:ext uri="{FF2B5EF4-FFF2-40B4-BE49-F238E27FC236}">
                <a16:creationId xmlns:a16="http://schemas.microsoft.com/office/drawing/2014/main" id="{54F56FDA-8945-D04A-96D3-60682301BEB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4" b="4"/>
          <a:stretch>
            <a:fillRect/>
          </a:stretch>
        </p:blipFill>
        <p:spPr>
          <a:xfrm>
            <a:off x="492368" y="0"/>
            <a:ext cx="994619" cy="847139"/>
          </a:xfrm>
          <a:custGeom>
            <a:avLst/>
            <a:gdLst/>
            <a:ahLst/>
            <a:cxnLst/>
            <a:rect l="l" t="t" r="r" b="b"/>
            <a:pathLst>
              <a:path w="2593464" h="2593464">
                <a:moveTo>
                  <a:pt x="1296732" y="0"/>
                </a:moveTo>
                <a:cubicBezTo>
                  <a:pt x="2012897" y="0"/>
                  <a:pt x="2593464" y="580567"/>
                  <a:pt x="2593464" y="1296732"/>
                </a:cubicBezTo>
                <a:cubicBezTo>
                  <a:pt x="2593464" y="2012897"/>
                  <a:pt x="2012897" y="2593464"/>
                  <a:pt x="1296732" y="2593464"/>
                </a:cubicBezTo>
                <a:cubicBezTo>
                  <a:pt x="580567" y="2593464"/>
                  <a:pt x="0" y="2012897"/>
                  <a:pt x="0" y="1296732"/>
                </a:cubicBezTo>
                <a:cubicBezTo>
                  <a:pt x="0" y="580567"/>
                  <a:pt x="580567" y="0"/>
                  <a:pt x="1296732" y="0"/>
                </a:cubicBezTo>
                <a:close/>
              </a:path>
            </a:pathLst>
          </a:custGeom>
        </p:spPr>
      </p:pic>
      <p:pic>
        <p:nvPicPr>
          <p:cNvPr id="8" name="Espace réservé du contenu 1">
            <a:extLst>
              <a:ext uri="{FF2B5EF4-FFF2-40B4-BE49-F238E27FC236}">
                <a16:creationId xmlns:a16="http://schemas.microsoft.com/office/drawing/2014/main" id="{F6C409C7-A618-A743-9B22-4C51786F5779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1351672" y="110250"/>
            <a:ext cx="1419663" cy="621271"/>
          </a:xfrm>
          <a:prstGeom prst="rect">
            <a:avLst/>
          </a:prstGeom>
          <a:noFill/>
          <a:ln>
            <a:noFill/>
            <a:prstDash val="solid"/>
          </a:ln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CADE5E7-A99F-C14D-8A65-3D9E61FB635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676" r="20418" b="-3"/>
          <a:stretch>
            <a:fillRect/>
          </a:stretch>
        </p:blipFill>
        <p:spPr>
          <a:xfrm>
            <a:off x="2798500" y="110251"/>
            <a:ext cx="1142365" cy="621270"/>
          </a:xfrm>
          <a:custGeom>
            <a:avLst/>
            <a:gdLst/>
            <a:ahLst/>
            <a:cxnLst/>
            <a:rect l="l" t="t" r="r" b="b"/>
            <a:pathLst>
              <a:path w="2593464" h="2593464">
                <a:moveTo>
                  <a:pt x="1296732" y="0"/>
                </a:moveTo>
                <a:cubicBezTo>
                  <a:pt x="2012897" y="0"/>
                  <a:pt x="2593464" y="580567"/>
                  <a:pt x="2593464" y="1296732"/>
                </a:cubicBezTo>
                <a:cubicBezTo>
                  <a:pt x="2593464" y="2012897"/>
                  <a:pt x="2012897" y="2593464"/>
                  <a:pt x="1296732" y="2593464"/>
                </a:cubicBezTo>
                <a:cubicBezTo>
                  <a:pt x="580567" y="2593464"/>
                  <a:pt x="0" y="2012897"/>
                  <a:pt x="0" y="1296732"/>
                </a:cubicBezTo>
                <a:cubicBezTo>
                  <a:pt x="0" y="580567"/>
                  <a:pt x="580567" y="0"/>
                  <a:pt x="1296732" y="0"/>
                </a:cubicBezTo>
                <a:close/>
              </a:path>
            </a:pathLst>
          </a:cu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3481F31B-BB30-A448-A5AD-2B868A3B9775}"/>
              </a:ext>
            </a:extLst>
          </p:cNvPr>
          <p:cNvSpPr txBox="1"/>
          <p:nvPr/>
        </p:nvSpPr>
        <p:spPr>
          <a:xfrm>
            <a:off x="0" y="0"/>
            <a:ext cx="549226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1BCF0AD9-B118-4440-BAF3-802FBD408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164" y="6354871"/>
            <a:ext cx="592015" cy="365125"/>
          </a:xfrm>
        </p:spPr>
        <p:txBody>
          <a:bodyPr/>
          <a:lstStyle/>
          <a:p>
            <a:fld id="{D988887F-7373-4C90-AA3D-F8E3F0802DFF}" type="slidenum">
              <a:rPr lang="fr-FR" sz="1600" b="1" smtClean="0">
                <a:solidFill>
                  <a:schemeClr val="tx1"/>
                </a:solidFill>
              </a:rPr>
              <a:t>8</a:t>
            </a:fld>
            <a:endParaRPr lang="fr-F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094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9">
            <a:extLst>
              <a:ext uri="{FF2B5EF4-FFF2-40B4-BE49-F238E27FC236}">
                <a16:creationId xmlns:a16="http://schemas.microsoft.com/office/drawing/2014/main" id="{0AFE063E-EC95-DA48-A937-7E0B81F2D8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" b="4"/>
          <a:stretch>
            <a:fillRect/>
          </a:stretch>
        </p:blipFill>
        <p:spPr>
          <a:xfrm>
            <a:off x="492368" y="0"/>
            <a:ext cx="994619" cy="847139"/>
          </a:xfrm>
          <a:custGeom>
            <a:avLst/>
            <a:gdLst/>
            <a:ahLst/>
            <a:cxnLst/>
            <a:rect l="l" t="t" r="r" b="b"/>
            <a:pathLst>
              <a:path w="2593464" h="2593464">
                <a:moveTo>
                  <a:pt x="1296732" y="0"/>
                </a:moveTo>
                <a:cubicBezTo>
                  <a:pt x="2012897" y="0"/>
                  <a:pt x="2593464" y="580567"/>
                  <a:pt x="2593464" y="1296732"/>
                </a:cubicBezTo>
                <a:cubicBezTo>
                  <a:pt x="2593464" y="2012897"/>
                  <a:pt x="2012897" y="2593464"/>
                  <a:pt x="1296732" y="2593464"/>
                </a:cubicBezTo>
                <a:cubicBezTo>
                  <a:pt x="580567" y="2593464"/>
                  <a:pt x="0" y="2012897"/>
                  <a:pt x="0" y="1296732"/>
                </a:cubicBezTo>
                <a:cubicBezTo>
                  <a:pt x="0" y="580567"/>
                  <a:pt x="580567" y="0"/>
                  <a:pt x="1296732" y="0"/>
                </a:cubicBezTo>
                <a:close/>
              </a:path>
            </a:pathLst>
          </a:custGeom>
        </p:spPr>
      </p:pic>
      <p:pic>
        <p:nvPicPr>
          <p:cNvPr id="10" name="Espace réservé du contenu 1">
            <a:extLst>
              <a:ext uri="{FF2B5EF4-FFF2-40B4-BE49-F238E27FC236}">
                <a16:creationId xmlns:a16="http://schemas.microsoft.com/office/drawing/2014/main" id="{290F75C6-129A-0444-A26C-A2230760D7B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351672" y="110250"/>
            <a:ext cx="1419663" cy="621271"/>
          </a:xfrm>
          <a:prstGeom prst="rect">
            <a:avLst/>
          </a:prstGeom>
          <a:noFill/>
          <a:ln>
            <a:noFill/>
            <a:prstDash val="solid"/>
          </a:ln>
        </p:spPr>
      </p:pic>
      <p:pic>
        <p:nvPicPr>
          <p:cNvPr id="11" name="Image 8">
            <a:extLst>
              <a:ext uri="{FF2B5EF4-FFF2-40B4-BE49-F238E27FC236}">
                <a16:creationId xmlns:a16="http://schemas.microsoft.com/office/drawing/2014/main" id="{0EE27221-3FD0-F248-8069-B1BD35DB617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676" r="20418" b="-3"/>
          <a:stretch>
            <a:fillRect/>
          </a:stretch>
        </p:blipFill>
        <p:spPr>
          <a:xfrm>
            <a:off x="2798500" y="110251"/>
            <a:ext cx="1142365" cy="621270"/>
          </a:xfrm>
          <a:custGeom>
            <a:avLst/>
            <a:gdLst/>
            <a:ahLst/>
            <a:cxnLst/>
            <a:rect l="l" t="t" r="r" b="b"/>
            <a:pathLst>
              <a:path w="2593464" h="2593464">
                <a:moveTo>
                  <a:pt x="1296732" y="0"/>
                </a:moveTo>
                <a:cubicBezTo>
                  <a:pt x="2012897" y="0"/>
                  <a:pt x="2593464" y="580567"/>
                  <a:pt x="2593464" y="1296732"/>
                </a:cubicBezTo>
                <a:cubicBezTo>
                  <a:pt x="2593464" y="2012897"/>
                  <a:pt x="2012897" y="2593464"/>
                  <a:pt x="1296732" y="2593464"/>
                </a:cubicBezTo>
                <a:cubicBezTo>
                  <a:pt x="580567" y="2593464"/>
                  <a:pt x="0" y="2012897"/>
                  <a:pt x="0" y="1296732"/>
                </a:cubicBezTo>
                <a:cubicBezTo>
                  <a:pt x="0" y="580567"/>
                  <a:pt x="580567" y="0"/>
                  <a:pt x="1296732" y="0"/>
                </a:cubicBezTo>
                <a:close/>
              </a:path>
            </a:pathLst>
          </a:cu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9F5CC3F3-DCE5-4EA0-B371-8AC9E7FC1305}"/>
              </a:ext>
            </a:extLst>
          </p:cNvPr>
          <p:cNvSpPr txBox="1"/>
          <p:nvPr/>
        </p:nvSpPr>
        <p:spPr>
          <a:xfrm>
            <a:off x="560727" y="577006"/>
            <a:ext cx="11325225" cy="655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3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Connaissances de la législation foncière ( agro-pastorale)</a:t>
            </a:r>
            <a:endParaRPr lang="fr-FR" sz="20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0BF410F9-C5FD-4EBE-A67B-0898952F49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2275432"/>
              </p:ext>
            </p:extLst>
          </p:nvPr>
        </p:nvGraphicFramePr>
        <p:xfrm>
          <a:off x="539280" y="2150843"/>
          <a:ext cx="4745482" cy="3363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D9495C77-A1F0-BA4E-96E0-6176C6C38212}"/>
              </a:ext>
            </a:extLst>
          </p:cNvPr>
          <p:cNvSpPr/>
          <p:nvPr/>
        </p:nvSpPr>
        <p:spPr>
          <a:xfrm>
            <a:off x="5284762" y="1307063"/>
            <a:ext cx="6473849" cy="966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Les textes et les lois qui encadrent le foncier agropastoral ne sont pas connus par de nombreux résidents de Koulikoro : 62% des enquêtés estiment ne pas les connaître.</a:t>
            </a:r>
            <a:endParaRPr lang="fr-F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CDC55C27-4A47-DA49-98D7-564809B15947}"/>
              </a:ext>
            </a:extLst>
          </p:cNvPr>
          <p:cNvSpPr/>
          <p:nvPr/>
        </p:nvSpPr>
        <p:spPr>
          <a:xfrm>
            <a:off x="5680012" y="2622684"/>
            <a:ext cx="2841674" cy="1574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14% ont lu les textes </a:t>
            </a:r>
            <a:r>
              <a:rPr lang="fr-FR" dirty="0"/>
              <a:t> 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3BEA1F28-88C2-B74F-9708-67EE06A0B9AA}"/>
              </a:ext>
            </a:extLst>
          </p:cNvPr>
          <p:cNvSpPr/>
          <p:nvPr/>
        </p:nvSpPr>
        <p:spPr>
          <a:xfrm>
            <a:off x="9029478" y="2593359"/>
            <a:ext cx="2729133" cy="16037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49%  en ont entendus parlé </a:t>
            </a:r>
            <a:endParaRPr lang="fr-FR" dirty="0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E9CC887B-A9FE-FD41-9B6E-9AA5EFA0A896}"/>
              </a:ext>
            </a:extLst>
          </p:cNvPr>
          <p:cNvSpPr/>
          <p:nvPr/>
        </p:nvSpPr>
        <p:spPr>
          <a:xfrm>
            <a:off x="6478172" y="4572000"/>
            <a:ext cx="4600135" cy="20398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33%  n’ont ni lu, ni entendu parlé de ces textes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C81C0FC-4ED4-6E44-B1EB-7783422CF495}"/>
              </a:ext>
            </a:extLst>
          </p:cNvPr>
          <p:cNvSpPr txBox="1"/>
          <p:nvPr/>
        </p:nvSpPr>
        <p:spPr>
          <a:xfrm>
            <a:off x="0" y="0"/>
            <a:ext cx="492368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4" name="Espace réservé du numéro de diapositive 13">
            <a:extLst>
              <a:ext uri="{FF2B5EF4-FFF2-40B4-BE49-F238E27FC236}">
                <a16:creationId xmlns:a16="http://schemas.microsoft.com/office/drawing/2014/main" id="{15078FAB-38FA-2B4B-8C11-1AB414593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89920" y="6356350"/>
            <a:ext cx="563880" cy="365125"/>
          </a:xfrm>
        </p:spPr>
        <p:txBody>
          <a:bodyPr/>
          <a:lstStyle/>
          <a:p>
            <a:fld id="{D988887F-7373-4C90-AA3D-F8E3F0802DFF}" type="slidenum">
              <a:rPr lang="fr-FR" sz="1600" b="1" smtClean="0">
                <a:solidFill>
                  <a:schemeClr val="tx1"/>
                </a:solidFill>
              </a:rPr>
              <a:t>9</a:t>
            </a:fld>
            <a:endParaRPr lang="fr-FR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3539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1489</TotalTime>
  <Words>1478</Words>
  <Application>Microsoft Office PowerPoint</Application>
  <PresentationFormat>Grand écran</PresentationFormat>
  <Paragraphs>155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9" baseType="lpstr">
      <vt:lpstr>Arial</vt:lpstr>
      <vt:lpstr>Arial Hebrew</vt:lpstr>
      <vt:lpstr>Calibri</vt:lpstr>
      <vt:lpstr>Calibri Light</vt:lpstr>
      <vt:lpstr>等线 Light</vt:lpstr>
      <vt:lpstr>Segoe UI Semibold</vt:lpstr>
      <vt:lpstr>Times</vt:lpstr>
      <vt:lpstr>Times New Roman</vt:lpstr>
      <vt:lpstr>Wingdings</vt:lpstr>
      <vt:lpstr>Thème Office</vt:lpstr>
      <vt:lpstr>PROJET  Consolidation de la paix par la participation active des jeunes et des femmes de Koulikoro dans les mécanismes locaux de gestion/prévention des conflits liés aux ressources naturelles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Christian Abadioko Sambou</dc:creator>
  <cp:lastModifiedBy>PC</cp:lastModifiedBy>
  <cp:revision>75</cp:revision>
  <dcterms:created xsi:type="dcterms:W3CDTF">2022-03-20T08:19:07Z</dcterms:created>
  <dcterms:modified xsi:type="dcterms:W3CDTF">2022-06-13T09:54:53Z</dcterms:modified>
</cp:coreProperties>
</file>